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0"/>
  </p:notesMasterIdLst>
  <p:sldIdLst>
    <p:sldId id="284" r:id="rId2"/>
    <p:sldId id="258" r:id="rId3"/>
    <p:sldId id="259" r:id="rId4"/>
    <p:sldId id="260" r:id="rId5"/>
    <p:sldId id="298" r:id="rId6"/>
    <p:sldId id="261" r:id="rId7"/>
    <p:sldId id="262" r:id="rId8"/>
    <p:sldId id="263" r:id="rId9"/>
    <p:sldId id="264" r:id="rId10"/>
    <p:sldId id="270" r:id="rId11"/>
    <p:sldId id="271" r:id="rId12"/>
    <p:sldId id="272" r:id="rId13"/>
    <p:sldId id="273" r:id="rId14"/>
    <p:sldId id="265" r:id="rId15"/>
    <p:sldId id="269" r:id="rId16"/>
    <p:sldId id="267" r:id="rId17"/>
    <p:sldId id="268" r:id="rId18"/>
    <p:sldId id="274" r:id="rId19"/>
    <p:sldId id="275" r:id="rId20"/>
    <p:sldId id="276" r:id="rId21"/>
    <p:sldId id="277" r:id="rId22"/>
    <p:sldId id="278" r:id="rId23"/>
    <p:sldId id="279" r:id="rId24"/>
    <p:sldId id="280" r:id="rId25"/>
    <p:sldId id="281" r:id="rId26"/>
    <p:sldId id="282" r:id="rId27"/>
    <p:sldId id="285" r:id="rId28"/>
    <p:sldId id="286" r:id="rId29"/>
    <p:sldId id="287" r:id="rId30"/>
    <p:sldId id="288" r:id="rId31"/>
    <p:sldId id="290" r:id="rId32"/>
    <p:sldId id="291" r:id="rId33"/>
    <p:sldId id="293" r:id="rId34"/>
    <p:sldId id="294" r:id="rId35"/>
    <p:sldId id="289" r:id="rId36"/>
    <p:sldId id="295" r:id="rId37"/>
    <p:sldId id="296" r:id="rId38"/>
    <p:sldId id="297" r:id="rId3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53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94462DB-F7AA-40D9-8E3A-A8E3F2FCE86E}" type="doc">
      <dgm:prSet loTypeId="urn:microsoft.com/office/officeart/2005/8/layout/vList2" loCatId="list" qsTypeId="urn:microsoft.com/office/officeart/2005/8/quickstyle/simple2" qsCatId="simple" csTypeId="urn:microsoft.com/office/officeart/2005/8/colors/accent5_4" csCatId="accent5"/>
      <dgm:spPr/>
      <dgm:t>
        <a:bodyPr/>
        <a:lstStyle/>
        <a:p>
          <a:endParaRPr lang="tr-TR"/>
        </a:p>
      </dgm:t>
    </dgm:pt>
    <dgm:pt modelId="{9DFA338E-2ABD-4BF6-BD78-3C01695455A6}">
      <dgm:prSet/>
      <dgm:spPr/>
      <dgm:t>
        <a:bodyPr/>
        <a:lstStyle/>
        <a:p>
          <a:pPr rtl="0"/>
          <a:r>
            <a:rPr lang="tr-TR" dirty="0" smtClean="0"/>
            <a:t>SEMİNERİMİZE KATILDIĞINIZ İÇİN TEŞEKKÜR EDERİZ</a:t>
          </a:r>
          <a:endParaRPr lang="tr-TR" dirty="0"/>
        </a:p>
      </dgm:t>
    </dgm:pt>
    <dgm:pt modelId="{186DE528-5333-4420-AECB-43A65E77D416}" type="parTrans" cxnId="{14D00F22-D518-4B73-B0C6-233F61837ABC}">
      <dgm:prSet/>
      <dgm:spPr/>
      <dgm:t>
        <a:bodyPr/>
        <a:lstStyle/>
        <a:p>
          <a:endParaRPr lang="tr-TR"/>
        </a:p>
      </dgm:t>
    </dgm:pt>
    <dgm:pt modelId="{022C1028-B828-44BB-B953-EB52A76F95AF}" type="sibTrans" cxnId="{14D00F22-D518-4B73-B0C6-233F61837ABC}">
      <dgm:prSet/>
      <dgm:spPr/>
      <dgm:t>
        <a:bodyPr/>
        <a:lstStyle/>
        <a:p>
          <a:endParaRPr lang="tr-TR"/>
        </a:p>
      </dgm:t>
    </dgm:pt>
    <dgm:pt modelId="{6F2DE019-FFF6-4661-8FA7-E7FA4A795272}" type="pres">
      <dgm:prSet presAssocID="{B94462DB-F7AA-40D9-8E3A-A8E3F2FCE86E}" presName="linear" presStyleCnt="0">
        <dgm:presLayoutVars>
          <dgm:animLvl val="lvl"/>
          <dgm:resizeHandles val="exact"/>
        </dgm:presLayoutVars>
      </dgm:prSet>
      <dgm:spPr/>
      <dgm:t>
        <a:bodyPr/>
        <a:lstStyle/>
        <a:p>
          <a:endParaRPr lang="tr-TR"/>
        </a:p>
      </dgm:t>
    </dgm:pt>
    <dgm:pt modelId="{2B339A9C-7B14-4915-ACDB-0AA3EC8233A2}" type="pres">
      <dgm:prSet presAssocID="{9DFA338E-2ABD-4BF6-BD78-3C01695455A6}" presName="parentText" presStyleLbl="node1" presStyleIdx="0" presStyleCnt="1" custLinFactNeighborX="-926" custLinFactNeighborY="-32082">
        <dgm:presLayoutVars>
          <dgm:chMax val="0"/>
          <dgm:bulletEnabled val="1"/>
        </dgm:presLayoutVars>
      </dgm:prSet>
      <dgm:spPr/>
      <dgm:t>
        <a:bodyPr/>
        <a:lstStyle/>
        <a:p>
          <a:endParaRPr lang="tr-TR"/>
        </a:p>
      </dgm:t>
    </dgm:pt>
  </dgm:ptLst>
  <dgm:cxnLst>
    <dgm:cxn modelId="{210E0944-D914-4FDD-9A02-AFFA1E5A75DA}" type="presOf" srcId="{B94462DB-F7AA-40D9-8E3A-A8E3F2FCE86E}" destId="{6F2DE019-FFF6-4661-8FA7-E7FA4A795272}" srcOrd="0" destOrd="0" presId="urn:microsoft.com/office/officeart/2005/8/layout/vList2"/>
    <dgm:cxn modelId="{14D00F22-D518-4B73-B0C6-233F61837ABC}" srcId="{B94462DB-F7AA-40D9-8E3A-A8E3F2FCE86E}" destId="{9DFA338E-2ABD-4BF6-BD78-3C01695455A6}" srcOrd="0" destOrd="0" parTransId="{186DE528-5333-4420-AECB-43A65E77D416}" sibTransId="{022C1028-B828-44BB-B953-EB52A76F95AF}"/>
    <dgm:cxn modelId="{25B92184-5BD2-4032-91C2-B8EDFDF82E6C}" type="presOf" srcId="{9DFA338E-2ABD-4BF6-BD78-3C01695455A6}" destId="{2B339A9C-7B14-4915-ACDB-0AA3EC8233A2}" srcOrd="0" destOrd="0" presId="urn:microsoft.com/office/officeart/2005/8/layout/vList2"/>
    <dgm:cxn modelId="{D1F86E3E-40CA-4AEA-8B3C-79D06A54F17B}" type="presParOf" srcId="{6F2DE019-FFF6-4661-8FA7-E7FA4A795272}" destId="{2B339A9C-7B14-4915-ACDB-0AA3EC8233A2}"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8D42A50-81F8-4895-AE07-8D1B69178B0A}" type="doc">
      <dgm:prSet loTypeId="urn:microsoft.com/office/officeart/2005/8/layout/arrow6" loCatId="relationship" qsTypeId="urn:microsoft.com/office/officeart/2005/8/quickstyle/simple2" qsCatId="simple" csTypeId="urn:microsoft.com/office/officeart/2005/8/colors/accent6_2" csCatId="accent6" phldr="1"/>
      <dgm:spPr/>
      <dgm:t>
        <a:bodyPr/>
        <a:lstStyle/>
        <a:p>
          <a:endParaRPr lang="tr-TR"/>
        </a:p>
      </dgm:t>
    </dgm:pt>
    <dgm:pt modelId="{E3655084-2692-45EB-9BBD-2F6F3655D09D}">
      <dgm:prSet/>
      <dgm:spPr/>
      <dgm:t>
        <a:bodyPr/>
        <a:lstStyle/>
        <a:p>
          <a:pPr rtl="0"/>
          <a:r>
            <a:rPr lang="tr-TR" i="1" dirty="0" smtClean="0"/>
            <a:t>EMEL ÖKÇELİK </a:t>
          </a:r>
          <a:endParaRPr lang="tr-TR" dirty="0"/>
        </a:p>
      </dgm:t>
    </dgm:pt>
    <dgm:pt modelId="{4CED2BE7-1E0A-46AC-9DD7-2F0EFDB9D0E6}" type="parTrans" cxnId="{A74F113C-61ED-47AE-AE48-A77F20EAE9C4}">
      <dgm:prSet/>
      <dgm:spPr/>
      <dgm:t>
        <a:bodyPr/>
        <a:lstStyle/>
        <a:p>
          <a:endParaRPr lang="tr-TR"/>
        </a:p>
      </dgm:t>
    </dgm:pt>
    <dgm:pt modelId="{09369120-628E-43E7-9402-6111E291A701}" type="sibTrans" cxnId="{A74F113C-61ED-47AE-AE48-A77F20EAE9C4}">
      <dgm:prSet/>
      <dgm:spPr/>
      <dgm:t>
        <a:bodyPr/>
        <a:lstStyle/>
        <a:p>
          <a:endParaRPr lang="tr-TR"/>
        </a:p>
      </dgm:t>
    </dgm:pt>
    <dgm:pt modelId="{AAFB8008-10B5-4BB6-9D94-2253F4898576}">
      <dgm:prSet/>
      <dgm:spPr/>
      <dgm:t>
        <a:bodyPr/>
        <a:lstStyle/>
        <a:p>
          <a:pPr rtl="0"/>
          <a:r>
            <a:rPr lang="tr-TR" i="1" dirty="0" smtClean="0"/>
            <a:t>PSİKOLOJİK DANIŞMAN VE REHBER ÖĞRETMEN</a:t>
          </a:r>
          <a:endParaRPr lang="tr-TR" i="1" dirty="0"/>
        </a:p>
      </dgm:t>
    </dgm:pt>
    <dgm:pt modelId="{49CF43A5-2621-4F07-A402-2CE75BD54F33}" type="parTrans" cxnId="{0072980A-A414-493E-9CD4-977BBC58394A}">
      <dgm:prSet/>
      <dgm:spPr/>
      <dgm:t>
        <a:bodyPr/>
        <a:lstStyle/>
        <a:p>
          <a:endParaRPr lang="tr-TR"/>
        </a:p>
      </dgm:t>
    </dgm:pt>
    <dgm:pt modelId="{D8801844-CFE3-4C0B-892C-2DF0344DEE22}" type="sibTrans" cxnId="{0072980A-A414-493E-9CD4-977BBC58394A}">
      <dgm:prSet/>
      <dgm:spPr/>
      <dgm:t>
        <a:bodyPr/>
        <a:lstStyle/>
        <a:p>
          <a:endParaRPr lang="tr-TR"/>
        </a:p>
      </dgm:t>
    </dgm:pt>
    <dgm:pt modelId="{82A0E820-734B-4C63-AA8D-CF8EBF36637F}" type="pres">
      <dgm:prSet presAssocID="{38D42A50-81F8-4895-AE07-8D1B69178B0A}" presName="compositeShape" presStyleCnt="0">
        <dgm:presLayoutVars>
          <dgm:chMax val="2"/>
          <dgm:dir/>
          <dgm:resizeHandles val="exact"/>
        </dgm:presLayoutVars>
      </dgm:prSet>
      <dgm:spPr/>
      <dgm:t>
        <a:bodyPr/>
        <a:lstStyle/>
        <a:p>
          <a:endParaRPr lang="tr-TR"/>
        </a:p>
      </dgm:t>
    </dgm:pt>
    <dgm:pt modelId="{73B71630-2D56-4D75-A73F-7EB65FAC9DE5}" type="pres">
      <dgm:prSet presAssocID="{38D42A50-81F8-4895-AE07-8D1B69178B0A}" presName="ribbon" presStyleLbl="node1" presStyleIdx="0" presStyleCnt="1"/>
      <dgm:spPr/>
    </dgm:pt>
    <dgm:pt modelId="{4681DC63-1423-4681-9979-60990DA2548F}" type="pres">
      <dgm:prSet presAssocID="{38D42A50-81F8-4895-AE07-8D1B69178B0A}" presName="leftArrowText" presStyleLbl="node1" presStyleIdx="0" presStyleCnt="1">
        <dgm:presLayoutVars>
          <dgm:chMax val="0"/>
          <dgm:bulletEnabled val="1"/>
        </dgm:presLayoutVars>
      </dgm:prSet>
      <dgm:spPr/>
      <dgm:t>
        <a:bodyPr/>
        <a:lstStyle/>
        <a:p>
          <a:endParaRPr lang="tr-TR"/>
        </a:p>
      </dgm:t>
    </dgm:pt>
    <dgm:pt modelId="{BDB1BA1F-65BB-4AA0-8563-FA0D17F2007D}" type="pres">
      <dgm:prSet presAssocID="{38D42A50-81F8-4895-AE07-8D1B69178B0A}" presName="rightArrowText" presStyleLbl="node1" presStyleIdx="0" presStyleCnt="1">
        <dgm:presLayoutVars>
          <dgm:chMax val="0"/>
          <dgm:bulletEnabled val="1"/>
        </dgm:presLayoutVars>
      </dgm:prSet>
      <dgm:spPr/>
      <dgm:t>
        <a:bodyPr/>
        <a:lstStyle/>
        <a:p>
          <a:endParaRPr lang="tr-TR"/>
        </a:p>
      </dgm:t>
    </dgm:pt>
  </dgm:ptLst>
  <dgm:cxnLst>
    <dgm:cxn modelId="{89E63CCE-AC61-4FC1-96BC-526E2BFD57EC}" type="presOf" srcId="{AAFB8008-10B5-4BB6-9D94-2253F4898576}" destId="{BDB1BA1F-65BB-4AA0-8563-FA0D17F2007D}" srcOrd="0" destOrd="0" presId="urn:microsoft.com/office/officeart/2005/8/layout/arrow6"/>
    <dgm:cxn modelId="{D03C8ABB-227C-4443-B006-C1BCDDAC0372}" type="presOf" srcId="{E3655084-2692-45EB-9BBD-2F6F3655D09D}" destId="{4681DC63-1423-4681-9979-60990DA2548F}" srcOrd="0" destOrd="0" presId="urn:microsoft.com/office/officeart/2005/8/layout/arrow6"/>
    <dgm:cxn modelId="{D42A1747-BC16-4932-B201-8E32CBCAB266}" type="presOf" srcId="{38D42A50-81F8-4895-AE07-8D1B69178B0A}" destId="{82A0E820-734B-4C63-AA8D-CF8EBF36637F}" srcOrd="0" destOrd="0" presId="urn:microsoft.com/office/officeart/2005/8/layout/arrow6"/>
    <dgm:cxn modelId="{A74F113C-61ED-47AE-AE48-A77F20EAE9C4}" srcId="{38D42A50-81F8-4895-AE07-8D1B69178B0A}" destId="{E3655084-2692-45EB-9BBD-2F6F3655D09D}" srcOrd="0" destOrd="0" parTransId="{4CED2BE7-1E0A-46AC-9DD7-2F0EFDB9D0E6}" sibTransId="{09369120-628E-43E7-9402-6111E291A701}"/>
    <dgm:cxn modelId="{0072980A-A414-493E-9CD4-977BBC58394A}" srcId="{38D42A50-81F8-4895-AE07-8D1B69178B0A}" destId="{AAFB8008-10B5-4BB6-9D94-2253F4898576}" srcOrd="1" destOrd="0" parTransId="{49CF43A5-2621-4F07-A402-2CE75BD54F33}" sibTransId="{D8801844-CFE3-4C0B-892C-2DF0344DEE22}"/>
    <dgm:cxn modelId="{C51B5B93-EE55-4178-9F90-9CFD3AFB16F9}" type="presParOf" srcId="{82A0E820-734B-4C63-AA8D-CF8EBF36637F}" destId="{73B71630-2D56-4D75-A73F-7EB65FAC9DE5}" srcOrd="0" destOrd="0" presId="urn:microsoft.com/office/officeart/2005/8/layout/arrow6"/>
    <dgm:cxn modelId="{0C0DEF62-5D60-40CD-BC07-2422969ECA6C}" type="presParOf" srcId="{82A0E820-734B-4C63-AA8D-CF8EBF36637F}" destId="{4681DC63-1423-4681-9979-60990DA2548F}" srcOrd="1" destOrd="0" presId="urn:microsoft.com/office/officeart/2005/8/layout/arrow6"/>
    <dgm:cxn modelId="{7D3882FB-09C3-4875-9591-91269363C96E}" type="presParOf" srcId="{82A0E820-734B-4C63-AA8D-CF8EBF36637F}" destId="{BDB1BA1F-65BB-4AA0-8563-FA0D17F2007D}" srcOrd="2" destOrd="0" presId="urn:microsoft.com/office/officeart/2005/8/layout/arrow6"/>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54F179-1932-47D5-9C3F-D403E27AD736}" type="datetimeFigureOut">
              <a:rPr lang="tr-TR" smtClean="0"/>
              <a:pPr/>
              <a:t>28.10.2019</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BE198D-0B52-4FC9-8094-EC5DF07AE324}"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48131" name="2 Not Yer Tutucusu"/>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
        <p:nvSpPr>
          <p:cNvPr id="4" name="3 Slayt Numarası Yer Tutucusu"/>
          <p:cNvSpPr>
            <a:spLocks noGrp="1"/>
          </p:cNvSpPr>
          <p:nvPr>
            <p:ph type="sldNum" sz="quarter" idx="5"/>
          </p:nvPr>
        </p:nvSpPr>
        <p:spPr/>
        <p:txBody>
          <a:bodyPr/>
          <a:lstStyle/>
          <a:p>
            <a:pPr>
              <a:defRPr/>
            </a:pPr>
            <a:fld id="{52E66EED-EFC6-4040-B25A-A83346CA1FC5}" type="slidenum">
              <a:rPr lang="tr-TR" smtClean="0"/>
              <a:pPr>
                <a:defRPr/>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BE7E1F56-E31E-4DED-A01A-B68B50637E88}" type="datetimeFigureOut">
              <a:rPr lang="tr-TR" smtClean="0"/>
              <a:pPr/>
              <a:t>28.10.2019</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833BDD10-289D-4AFF-8429-6D90C8EA772B}"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BE7E1F56-E31E-4DED-A01A-B68B50637E88}" type="datetimeFigureOut">
              <a:rPr lang="tr-TR" smtClean="0"/>
              <a:pPr/>
              <a:t>28.10.2019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33BDD10-289D-4AFF-8429-6D90C8EA772B}"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BE7E1F56-E31E-4DED-A01A-B68B50637E88}" type="datetimeFigureOut">
              <a:rPr lang="tr-TR" smtClean="0"/>
              <a:pPr/>
              <a:t>28.10.2019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33BDD10-289D-4AFF-8429-6D90C8EA772B}"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BE7E1F56-E31E-4DED-A01A-B68B50637E88}" type="datetimeFigureOut">
              <a:rPr lang="tr-TR" smtClean="0"/>
              <a:pPr/>
              <a:t>28.10.2019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33BDD10-289D-4AFF-8429-6D90C8EA772B}"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BE7E1F56-E31E-4DED-A01A-B68B50637E88}" type="datetimeFigureOut">
              <a:rPr lang="tr-TR" smtClean="0"/>
              <a:pPr/>
              <a:t>28.10.2019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33BDD10-289D-4AFF-8429-6D90C8EA772B}"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BE7E1F56-E31E-4DED-A01A-B68B50637E88}" type="datetimeFigureOut">
              <a:rPr lang="tr-TR" smtClean="0"/>
              <a:pPr/>
              <a:t>28.10.2019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33BDD10-289D-4AFF-8429-6D90C8EA772B}"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BE7E1F56-E31E-4DED-A01A-B68B50637E88}" type="datetimeFigureOut">
              <a:rPr lang="tr-TR" smtClean="0"/>
              <a:pPr/>
              <a:t>28.10.2019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833BDD10-289D-4AFF-8429-6D90C8EA772B}"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BE7E1F56-E31E-4DED-A01A-B68B50637E88}" type="datetimeFigureOut">
              <a:rPr lang="tr-TR" smtClean="0"/>
              <a:pPr/>
              <a:t>28.10.2019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833BDD10-289D-4AFF-8429-6D90C8EA772B}"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BE7E1F56-E31E-4DED-A01A-B68B50637E88}" type="datetimeFigureOut">
              <a:rPr lang="tr-TR" smtClean="0"/>
              <a:pPr/>
              <a:t>28.10.2019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833BDD10-289D-4AFF-8429-6D90C8EA772B}"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BE7E1F56-E31E-4DED-A01A-B68B50637E88}" type="datetimeFigureOut">
              <a:rPr lang="tr-TR" smtClean="0"/>
              <a:pPr/>
              <a:t>28.10.2019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33BDD10-289D-4AFF-8429-6D90C8EA772B}"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BE7E1F56-E31E-4DED-A01A-B68B50637E88}" type="datetimeFigureOut">
              <a:rPr lang="tr-TR" smtClean="0"/>
              <a:pPr/>
              <a:t>28.10.2019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833BDD10-289D-4AFF-8429-6D90C8EA772B}"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E7E1F56-E31E-4DED-A01A-B68B50637E88}" type="datetimeFigureOut">
              <a:rPr lang="tr-TR" smtClean="0"/>
              <a:pPr/>
              <a:t>28.10.2019</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33BDD10-289D-4AFF-8429-6D90C8EA772B}"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e-okul.meb.gov.tr/"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11 Metin kutusu"/>
          <p:cNvSpPr txBox="1">
            <a:spLocks noChangeArrowheads="1"/>
          </p:cNvSpPr>
          <p:nvPr/>
        </p:nvSpPr>
        <p:spPr bwMode="auto">
          <a:xfrm>
            <a:off x="1691680" y="692696"/>
            <a:ext cx="5616624" cy="1384995"/>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wrap="square">
            <a:spAutoFit/>
          </a:bodyPr>
          <a:lstStyle/>
          <a:p>
            <a:pPr algn="ctr"/>
            <a:r>
              <a:rPr kumimoji="1" lang="tr-TR" sz="2800" dirty="0">
                <a:solidFill>
                  <a:schemeClr val="bg1"/>
                </a:solidFill>
              </a:rPr>
              <a:t>T.C</a:t>
            </a:r>
          </a:p>
          <a:p>
            <a:pPr algn="ctr"/>
            <a:r>
              <a:rPr kumimoji="1" lang="tr-TR" sz="2800" dirty="0">
                <a:solidFill>
                  <a:schemeClr val="bg1"/>
                </a:solidFill>
              </a:rPr>
              <a:t>Milli Eğitim Bakanlığı</a:t>
            </a:r>
          </a:p>
          <a:p>
            <a:pPr algn="ctr"/>
            <a:r>
              <a:rPr kumimoji="1" lang="tr-TR" sz="2800" dirty="0">
                <a:solidFill>
                  <a:schemeClr val="bg1"/>
                </a:solidFill>
              </a:rPr>
              <a:t>Rehberlik ve Araştırma Merkezi</a:t>
            </a:r>
          </a:p>
        </p:txBody>
      </p:sp>
      <p:sp>
        <p:nvSpPr>
          <p:cNvPr id="2051" name="Rectangle 3"/>
          <p:cNvSpPr>
            <a:spLocks noChangeArrowheads="1"/>
          </p:cNvSpPr>
          <p:nvPr/>
        </p:nvSpPr>
        <p:spPr bwMode="auto">
          <a:xfrm>
            <a:off x="928688" y="2349500"/>
            <a:ext cx="7358062" cy="4319588"/>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a:lstStyle/>
          <a:p>
            <a:pPr algn="ctr">
              <a:lnSpc>
                <a:spcPct val="80000"/>
              </a:lnSpc>
              <a:spcBef>
                <a:spcPct val="20000"/>
              </a:spcBef>
            </a:pPr>
            <a:endParaRPr lang="tr-TR" sz="2400" b="1" u="sng" dirty="0">
              <a:solidFill>
                <a:srgbClr val="9900FF"/>
              </a:solidFill>
            </a:endParaRPr>
          </a:p>
          <a:p>
            <a:pPr algn="ctr">
              <a:lnSpc>
                <a:spcPct val="80000"/>
              </a:lnSpc>
              <a:spcBef>
                <a:spcPct val="20000"/>
              </a:spcBef>
            </a:pPr>
            <a:r>
              <a:rPr lang="tr-TR" sz="2400" b="1" u="sng" dirty="0">
                <a:solidFill>
                  <a:srgbClr val="9900FF"/>
                </a:solidFill>
              </a:rPr>
              <a:t>Ortaöğretime (LGS) Geçiş ve Yerleştirme Sistemi</a:t>
            </a:r>
          </a:p>
          <a:p>
            <a:pPr algn="ctr">
              <a:lnSpc>
                <a:spcPct val="80000"/>
              </a:lnSpc>
              <a:spcBef>
                <a:spcPct val="20000"/>
              </a:spcBef>
            </a:pPr>
            <a:endParaRPr lang="tr-TR" sz="2400" b="1" u="sng" dirty="0">
              <a:solidFill>
                <a:srgbClr val="9900FF"/>
              </a:solidFill>
            </a:endParaRPr>
          </a:p>
          <a:p>
            <a:pPr algn="ctr">
              <a:lnSpc>
                <a:spcPct val="80000"/>
              </a:lnSpc>
              <a:spcBef>
                <a:spcPct val="20000"/>
              </a:spcBef>
            </a:pPr>
            <a:endParaRPr lang="tr-TR" sz="2700" dirty="0">
              <a:solidFill>
                <a:srgbClr val="9900FF"/>
              </a:solidFill>
            </a:endParaRPr>
          </a:p>
          <a:p>
            <a:pPr algn="ctr">
              <a:lnSpc>
                <a:spcPct val="80000"/>
              </a:lnSpc>
              <a:spcBef>
                <a:spcPct val="20000"/>
              </a:spcBef>
            </a:pPr>
            <a:r>
              <a:rPr lang="tr-TR" sz="2700" dirty="0" smtClean="0">
                <a:solidFill>
                  <a:srgbClr val="9900FF"/>
                </a:solidFill>
              </a:rPr>
              <a:t>EMEL ÖKÇELİK</a:t>
            </a:r>
            <a:endParaRPr lang="tr-TR" sz="2700" dirty="0">
              <a:solidFill>
                <a:srgbClr val="9900FF"/>
              </a:solidFill>
            </a:endParaRPr>
          </a:p>
          <a:p>
            <a:pPr algn="ctr">
              <a:lnSpc>
                <a:spcPct val="80000"/>
              </a:lnSpc>
              <a:spcBef>
                <a:spcPct val="20000"/>
              </a:spcBef>
            </a:pPr>
            <a:r>
              <a:rPr lang="tr-TR" sz="2700" dirty="0">
                <a:solidFill>
                  <a:srgbClr val="9900FF"/>
                </a:solidFill>
              </a:rPr>
              <a:t>Psikolojik  Danışman ve Rehber </a:t>
            </a:r>
            <a:r>
              <a:rPr lang="tr-TR" sz="2700" dirty="0" smtClean="0">
                <a:solidFill>
                  <a:srgbClr val="9900FF"/>
                </a:solidFill>
              </a:rPr>
              <a:t>Öğretmen</a:t>
            </a:r>
            <a:endParaRPr lang="tr-TR" sz="2700" dirty="0">
              <a:solidFill>
                <a:srgbClr val="9900FF"/>
              </a:solidFill>
            </a:endParaRPr>
          </a:p>
          <a:p>
            <a:pPr algn="ctr">
              <a:lnSpc>
                <a:spcPct val="80000"/>
              </a:lnSpc>
              <a:spcBef>
                <a:spcPct val="20000"/>
              </a:spcBef>
            </a:pPr>
            <a:endParaRPr lang="tr-TR" sz="2700" dirty="0">
              <a:solidFill>
                <a:srgbClr val="9900FF"/>
              </a:solidFill>
            </a:endParaRPr>
          </a:p>
          <a:p>
            <a:pPr algn="ctr">
              <a:lnSpc>
                <a:spcPct val="80000"/>
              </a:lnSpc>
              <a:spcBef>
                <a:spcPct val="20000"/>
              </a:spcBef>
            </a:pPr>
            <a:r>
              <a:rPr lang="tr-TR" sz="2700" dirty="0" smtClean="0">
                <a:solidFill>
                  <a:srgbClr val="9900FF"/>
                </a:solidFill>
              </a:rPr>
              <a:t>MALATYA</a:t>
            </a:r>
          </a:p>
          <a:p>
            <a:pPr algn="ctr">
              <a:lnSpc>
                <a:spcPct val="80000"/>
              </a:lnSpc>
              <a:spcBef>
                <a:spcPct val="20000"/>
              </a:spcBef>
            </a:pPr>
            <a:endParaRPr lang="tr-TR" sz="2700" dirty="0" smtClean="0">
              <a:solidFill>
                <a:srgbClr val="9900FF"/>
              </a:solidFill>
            </a:endParaRPr>
          </a:p>
          <a:p>
            <a:pPr algn="ctr">
              <a:lnSpc>
                <a:spcPct val="80000"/>
              </a:lnSpc>
              <a:spcBef>
                <a:spcPct val="20000"/>
              </a:spcBef>
            </a:pPr>
            <a:r>
              <a:rPr lang="tr-TR" sz="2700" dirty="0" smtClean="0">
                <a:solidFill>
                  <a:srgbClr val="9900FF"/>
                </a:solidFill>
              </a:rPr>
              <a:t>EKİM,2019</a:t>
            </a:r>
            <a:endParaRPr lang="tr-TR" sz="2700" dirty="0">
              <a:solidFill>
                <a:srgbClr val="9900FF"/>
              </a:solidFill>
            </a:endParaRPr>
          </a:p>
        </p:txBody>
      </p:sp>
      <p:sp>
        <p:nvSpPr>
          <p:cNvPr id="6" name="5 Altbilgi Yer Tutucusu"/>
          <p:cNvSpPr>
            <a:spLocks noGrp="1"/>
          </p:cNvSpPr>
          <p:nvPr>
            <p:ph type="ftr" sz="quarter" idx="11"/>
          </p:nvPr>
        </p:nvSpPr>
        <p:spPr>
          <a:xfrm>
            <a:off x="2667000" y="6857999"/>
            <a:ext cx="3352800" cy="171400"/>
          </a:xfrm>
        </p:spPr>
        <p:txBody>
          <a:bodyPr/>
          <a:lstStyle/>
          <a:p>
            <a:pPr>
              <a:defRPr/>
            </a:pPr>
            <a:endParaRPr lang="tr-TR" dirty="0"/>
          </a:p>
        </p:txBody>
      </p:sp>
      <p:pic>
        <p:nvPicPr>
          <p:cNvPr id="7" name="Picture 9" descr="C:\Users\ASUS\Desktop\MEB Logo.png"/>
          <p:cNvPicPr>
            <a:picLocks noChangeAspect="1" noChangeArrowheads="1"/>
          </p:cNvPicPr>
          <p:nvPr/>
        </p:nvPicPr>
        <p:blipFill>
          <a:blip r:embed="rId3" cstate="print"/>
          <a:srcRect/>
          <a:stretch>
            <a:fillRect/>
          </a:stretch>
        </p:blipFill>
        <p:spPr bwMode="auto">
          <a:xfrm>
            <a:off x="0" y="476672"/>
            <a:ext cx="1732881" cy="1714512"/>
          </a:xfrm>
          <a:prstGeom prst="rect">
            <a:avLst/>
          </a:prstGeom>
          <a:noFill/>
        </p:spPr>
      </p:pic>
      <p:pic>
        <p:nvPicPr>
          <p:cNvPr id="8" name="Picture 6" descr="D:\PDR BÖLÜM BAŞKANLIĞI\2015-2019\Malatya Yeşilyurt RAM Logo1.png"/>
          <p:cNvPicPr>
            <a:picLocks noChangeAspect="1" noChangeArrowheads="1"/>
          </p:cNvPicPr>
          <p:nvPr/>
        </p:nvPicPr>
        <p:blipFill>
          <a:blip r:embed="rId4" cstate="print"/>
          <a:srcRect/>
          <a:stretch>
            <a:fillRect/>
          </a:stretch>
        </p:blipFill>
        <p:spPr bwMode="auto">
          <a:xfrm>
            <a:off x="7358082" y="548680"/>
            <a:ext cx="1785918" cy="1679782"/>
          </a:xfrm>
          <a:prstGeom prst="rect">
            <a:avLst/>
          </a:prstGeom>
          <a:noFill/>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996720"/>
          </a:xfrm>
        </p:spPr>
        <p:txBody>
          <a:bodyPr/>
          <a:lstStyle/>
          <a:p>
            <a:pPr algn="ctr"/>
            <a:r>
              <a:rPr lang="tr-TR" b="1" u="sng" dirty="0" smtClean="0"/>
              <a:t>SINAVIN UYGULANMASI</a:t>
            </a:r>
            <a:endParaRPr lang="tr-TR" b="1" u="sng" dirty="0"/>
          </a:p>
        </p:txBody>
      </p:sp>
      <p:sp>
        <p:nvSpPr>
          <p:cNvPr id="3" name="2 İçerik Yer Tutucusu"/>
          <p:cNvSpPr>
            <a:spLocks noGrp="1"/>
          </p:cNvSpPr>
          <p:nvPr>
            <p:ph idx="1"/>
          </p:nvPr>
        </p:nvSpPr>
        <p:spPr>
          <a:xfrm>
            <a:off x="539552" y="1916832"/>
            <a:ext cx="8229600" cy="4389120"/>
          </a:xfrm>
        </p:spPr>
        <p:txBody>
          <a:bodyPr>
            <a:normAutofit fontScale="92500" lnSpcReduction="20000"/>
          </a:bodyPr>
          <a:lstStyle/>
          <a:p>
            <a:pPr algn="just"/>
            <a:r>
              <a:rPr lang="tr-TR" sz="2800" dirty="0" smtClean="0">
                <a:latin typeface="Times New Roman" pitchFamily="18" charset="0"/>
                <a:cs typeface="Times New Roman" pitchFamily="18" charset="0"/>
              </a:rPr>
              <a:t>Sınava girecek öğrencilerin;</a:t>
            </a:r>
          </a:p>
          <a:p>
            <a:pPr algn="just"/>
            <a:endParaRPr lang="tr-TR" sz="2800" dirty="0" smtClean="0">
              <a:latin typeface="Times New Roman" pitchFamily="18" charset="0"/>
              <a:cs typeface="Times New Roman" pitchFamily="18" charset="0"/>
            </a:endParaRPr>
          </a:p>
          <a:p>
            <a:pPr algn="just"/>
            <a:r>
              <a:rPr lang="tr-TR" sz="2800" dirty="0" smtClean="0">
                <a:latin typeface="Times New Roman" pitchFamily="18" charset="0"/>
                <a:cs typeface="Times New Roman" pitchFamily="18" charset="0"/>
              </a:rPr>
              <a:t>Sınav günü yanlarında T.C Kimlik Numaralı kimlikleri,</a:t>
            </a:r>
          </a:p>
          <a:p>
            <a:pPr algn="just"/>
            <a:endParaRPr lang="tr-TR" sz="2800" dirty="0" smtClean="0">
              <a:latin typeface="Times New Roman" pitchFamily="18" charset="0"/>
              <a:cs typeface="Times New Roman" pitchFamily="18" charset="0"/>
            </a:endParaRPr>
          </a:p>
          <a:p>
            <a:pPr algn="just"/>
            <a:r>
              <a:rPr lang="tr-TR" sz="2800" dirty="0" smtClean="0">
                <a:latin typeface="Times New Roman" pitchFamily="18" charset="0"/>
                <a:cs typeface="Times New Roman" pitchFamily="18" charset="0"/>
              </a:rPr>
              <a:t>Okullardan aldıkları Fotoğraflı ve Onaylı Sınav Giriş Belgesi ile birlikte İlk oturum için sabah saat: 09:00’da sınav salonlarının olduğu okullarda olması gerekiyor.</a:t>
            </a:r>
          </a:p>
          <a:p>
            <a:pPr algn="just"/>
            <a:endParaRPr lang="tr-TR" sz="2800" dirty="0" smtClean="0">
              <a:latin typeface="Times New Roman" pitchFamily="18" charset="0"/>
              <a:cs typeface="Times New Roman" pitchFamily="18" charset="0"/>
            </a:endParaRPr>
          </a:p>
          <a:p>
            <a:pPr algn="just" defTabSz="2500313"/>
            <a:r>
              <a:rPr lang="tr-TR" sz="2800" dirty="0" smtClean="0">
                <a:latin typeface="Times New Roman" pitchFamily="18" charset="0"/>
                <a:cs typeface="Times New Roman" pitchFamily="18" charset="0"/>
              </a:rPr>
              <a:t>Öğrencilerin yanlarında en az 2 adet yumuşak uçlu kurşun kalem, kalemtıraş ve optik okuyucuya zarar vermeyecek yumuşak silgi bulundurmaları gerekmektedir…</a:t>
            </a:r>
          </a:p>
          <a:p>
            <a:endParaRPr lang="tr-TR" sz="2800" dirty="0" smtClean="0"/>
          </a:p>
          <a:p>
            <a:endParaRPr lang="tr-TR" sz="2800" dirty="0" smtClean="0"/>
          </a:p>
          <a:p>
            <a:pPr>
              <a:buNone/>
            </a:pP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268760"/>
            <a:ext cx="8229600" cy="5055840"/>
          </a:xfrm>
        </p:spPr>
        <p:txBody>
          <a:bodyPr>
            <a:normAutofit fontScale="85000" lnSpcReduction="20000"/>
          </a:bodyPr>
          <a:lstStyle/>
          <a:p>
            <a:pPr>
              <a:buNone/>
            </a:pPr>
            <a:endParaRPr lang="tr-TR" sz="2800" dirty="0" smtClean="0"/>
          </a:p>
          <a:p>
            <a:pPr algn="just"/>
            <a:r>
              <a:rPr lang="tr-TR" sz="2800" dirty="0" smtClean="0">
                <a:latin typeface="Times New Roman" pitchFamily="18" charset="0"/>
                <a:cs typeface="Times New Roman" pitchFamily="18" charset="0"/>
              </a:rPr>
              <a:t>Fotoğraflı ve onaylı giriş belgesi ile T.C. Kimlik Numarası olmayan kimlikler ile sınava gelen hiç aday sınava </a:t>
            </a:r>
            <a:r>
              <a:rPr lang="tr-TR" sz="2800" b="1" u="sng" dirty="0" smtClean="0">
                <a:latin typeface="Times New Roman" pitchFamily="18" charset="0"/>
                <a:cs typeface="Times New Roman" pitchFamily="18" charset="0"/>
              </a:rPr>
              <a:t>ALINMAYACAKTIR.</a:t>
            </a:r>
            <a:r>
              <a:rPr lang="tr-TR" sz="2800" dirty="0" smtClean="0">
                <a:latin typeface="Times New Roman" pitchFamily="18" charset="0"/>
                <a:cs typeface="Times New Roman" pitchFamily="18" charset="0"/>
              </a:rPr>
              <a:t> </a:t>
            </a:r>
          </a:p>
          <a:p>
            <a:pPr algn="just">
              <a:buNone/>
            </a:pPr>
            <a:endParaRPr lang="tr-TR" sz="2800" dirty="0" smtClean="0">
              <a:latin typeface="Times New Roman" pitchFamily="18" charset="0"/>
              <a:cs typeface="Times New Roman" pitchFamily="18" charset="0"/>
            </a:endParaRPr>
          </a:p>
          <a:p>
            <a:pPr algn="just"/>
            <a:r>
              <a:rPr lang="tr-TR" sz="2800" dirty="0" smtClean="0">
                <a:latin typeface="Times New Roman" pitchFamily="18" charset="0"/>
                <a:cs typeface="Times New Roman" pitchFamily="18" charset="0"/>
              </a:rPr>
              <a:t>Sınava geç kalan  öğrenciler;</a:t>
            </a:r>
          </a:p>
          <a:p>
            <a:pPr algn="just"/>
            <a:endParaRPr lang="tr-TR" sz="2800" dirty="0" smtClean="0">
              <a:latin typeface="Times New Roman" pitchFamily="18" charset="0"/>
              <a:cs typeface="Times New Roman" pitchFamily="18" charset="0"/>
            </a:endParaRPr>
          </a:p>
          <a:p>
            <a:pPr algn="just"/>
            <a:r>
              <a:rPr lang="tr-TR" sz="2800" dirty="0" smtClean="0">
                <a:latin typeface="Times New Roman" pitchFamily="18" charset="0"/>
                <a:cs typeface="Times New Roman" pitchFamily="18" charset="0"/>
              </a:rPr>
              <a:t>Sınav başladıktan sonra ilk 15 dakika içinde sınava gelen öğrenciler sınav salonlarına alınarak sınava başlamaları      sağlanır.</a:t>
            </a:r>
          </a:p>
          <a:p>
            <a:pPr marL="0" indent="0" algn="just">
              <a:buNone/>
            </a:pPr>
            <a:endParaRPr lang="tr-TR" sz="2800" dirty="0" smtClean="0">
              <a:latin typeface="Times New Roman" pitchFamily="18" charset="0"/>
              <a:cs typeface="Times New Roman" pitchFamily="18" charset="0"/>
            </a:endParaRPr>
          </a:p>
          <a:p>
            <a:pPr algn="just"/>
            <a:r>
              <a:rPr lang="tr-TR" sz="2800" dirty="0" smtClean="0">
                <a:latin typeface="Times New Roman" pitchFamily="18" charset="0"/>
                <a:cs typeface="Times New Roman" pitchFamily="18" charset="0"/>
              </a:rPr>
              <a:t>15 dakika geç gelen hiçbir adaya ek süre verilmez ve kalan süre içerisinde soruları cevaplaması istenir. Sınav başladıktan 15 dakika sonra gelen hiçbir aday sınav salonuna alınmaz.</a:t>
            </a:r>
          </a:p>
          <a:p>
            <a:endParaRPr lang="tr-TR"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u="sng" dirty="0" smtClean="0"/>
              <a:t>SINAVIN DEĞERLENDİRİLMESİ</a:t>
            </a:r>
            <a:endParaRPr lang="tr-TR" b="1" u="sng" dirty="0"/>
          </a:p>
        </p:txBody>
      </p:sp>
      <p:sp>
        <p:nvSpPr>
          <p:cNvPr id="3" name="2 İçerik Yer Tutucusu"/>
          <p:cNvSpPr>
            <a:spLocks noGrp="1"/>
          </p:cNvSpPr>
          <p:nvPr>
            <p:ph idx="1"/>
          </p:nvPr>
        </p:nvSpPr>
        <p:spPr>
          <a:xfrm>
            <a:off x="457200" y="2276872"/>
            <a:ext cx="8229600" cy="4047728"/>
          </a:xfrm>
        </p:spPr>
        <p:txBody>
          <a:bodyPr>
            <a:normAutofit fontScale="92500" lnSpcReduction="10000"/>
          </a:bodyPr>
          <a:lstStyle/>
          <a:p>
            <a:pPr algn="just"/>
            <a:r>
              <a:rPr lang="tr-TR" sz="2800" dirty="0" smtClean="0">
                <a:latin typeface="Times New Roman" pitchFamily="18" charset="0"/>
                <a:cs typeface="Times New Roman" pitchFamily="18" charset="0"/>
              </a:rPr>
              <a:t>Sınavın Değerlendirilmesinde ‘’3 YANLIŞ’ ‘’1 DOĞRUYU’’ götürmektedir.</a:t>
            </a:r>
          </a:p>
          <a:p>
            <a:pPr algn="just">
              <a:buNone/>
            </a:pPr>
            <a:endParaRPr lang="tr-TR" sz="2800" dirty="0" smtClean="0">
              <a:latin typeface="Times New Roman" pitchFamily="18" charset="0"/>
              <a:cs typeface="Times New Roman" pitchFamily="18" charset="0"/>
            </a:endParaRPr>
          </a:p>
          <a:p>
            <a:pPr algn="just"/>
            <a:r>
              <a:rPr lang="tr-TR" sz="2800" dirty="0" smtClean="0">
                <a:latin typeface="Times New Roman" pitchFamily="18" charset="0"/>
                <a:cs typeface="Times New Roman" pitchFamily="18" charset="0"/>
              </a:rPr>
              <a:t>Kılavuzda belirtilen formüller ile her testin ağırlıklı standart puanı oluşturulacaktır. Her test için oluşturulan ağırlıklı testler toplanarak toplam ağırlıklı standart puan hesaplanacaktır. Daha sonra dönüşüm İle Merkezi Yerleştirme Puanı hesaplanacaktır.</a:t>
            </a:r>
          </a:p>
          <a:p>
            <a:pPr algn="just"/>
            <a:endParaRPr lang="tr-TR" sz="2800" dirty="0" smtClean="0">
              <a:latin typeface="Times New Roman" pitchFamily="18" charset="0"/>
              <a:cs typeface="Times New Roman" pitchFamily="18" charset="0"/>
            </a:endParaRPr>
          </a:p>
          <a:p>
            <a:pPr algn="just"/>
            <a:r>
              <a:rPr lang="tr-TR" sz="2800" dirty="0" smtClean="0">
                <a:latin typeface="Times New Roman" pitchFamily="18" charset="0"/>
                <a:cs typeface="Times New Roman" pitchFamily="18" charset="0"/>
              </a:rPr>
              <a:t>Merkezi Yerleştirme Puanı 100 ile 500 Puan arasındadır.</a:t>
            </a:r>
          </a:p>
          <a:p>
            <a:endParaRPr lang="tr-TR" sz="2800" dirty="0" smtClean="0"/>
          </a:p>
          <a:p>
            <a:pPr>
              <a:buNone/>
            </a:pP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sz="2800" dirty="0" smtClean="0">
                <a:latin typeface="Times New Roman" pitchFamily="18" charset="0"/>
                <a:cs typeface="Times New Roman" pitchFamily="18" charset="0"/>
              </a:rPr>
              <a:t>Merkezi Yerleştirme Puanlarına Okul Başarı Puanları </a:t>
            </a:r>
            <a:r>
              <a:rPr lang="tr-TR" sz="2800" b="1" i="1" u="sng" dirty="0" smtClean="0">
                <a:effectLst>
                  <a:outerShdw blurRad="38100" dist="38100" dir="2700000" algn="tl">
                    <a:srgbClr val="000000">
                      <a:alpha val="43137"/>
                    </a:srgbClr>
                  </a:outerShdw>
                </a:effectLst>
                <a:latin typeface="Times New Roman" pitchFamily="18" charset="0"/>
                <a:cs typeface="Times New Roman" pitchFamily="18" charset="0"/>
              </a:rPr>
              <a:t>DAHİL EDİLMEYECEKTİR.</a:t>
            </a:r>
          </a:p>
          <a:p>
            <a:endParaRPr lang="tr-TR" sz="2800" b="1" i="1" u="sng" dirty="0" smtClean="0">
              <a:effectLst>
                <a:outerShdw blurRad="38100" dist="38100" dir="2700000" algn="tl">
                  <a:srgbClr val="000000">
                    <a:alpha val="43137"/>
                  </a:srgbClr>
                </a:outerShdw>
              </a:effectLst>
              <a:latin typeface="Times New Roman" pitchFamily="18" charset="0"/>
              <a:cs typeface="Times New Roman" pitchFamily="18" charset="0"/>
            </a:endParaRPr>
          </a:p>
          <a:p>
            <a:r>
              <a:rPr lang="tr-TR" sz="2800" dirty="0" smtClean="0">
                <a:latin typeface="Times New Roman" pitchFamily="18" charset="0"/>
                <a:cs typeface="Times New Roman" pitchFamily="18" charset="0"/>
              </a:rPr>
              <a:t>Sınavda sorulan sorulardan hatalı olduğu tespit edilen sorular değerlendirme sonuçlarına dahil edilmeyecek olup, ne puan getirisi ne de puan </a:t>
            </a:r>
            <a:r>
              <a:rPr lang="tr-TR" sz="2800" dirty="0" err="1" smtClean="0">
                <a:latin typeface="Times New Roman" pitchFamily="18" charset="0"/>
                <a:cs typeface="Times New Roman" pitchFamily="18" charset="0"/>
              </a:rPr>
              <a:t>götürüsü</a:t>
            </a:r>
            <a:r>
              <a:rPr lang="tr-TR" sz="2800" dirty="0" smtClean="0">
                <a:latin typeface="Times New Roman" pitchFamily="18" charset="0"/>
                <a:cs typeface="Times New Roman" pitchFamily="18" charset="0"/>
              </a:rPr>
              <a:t> olacaktır.</a:t>
            </a:r>
            <a:endParaRPr lang="tr-TR" sz="2800" b="1" i="1" u="sng" dirty="0" smtClean="0">
              <a:effectLst>
                <a:outerShdw blurRad="38100" dist="38100" dir="2700000" algn="tl">
                  <a:srgbClr val="000000">
                    <a:alpha val="43137"/>
                  </a:srgbClr>
                </a:outerShdw>
              </a:effectLst>
              <a:latin typeface="Times New Roman" pitchFamily="18" charset="0"/>
              <a:cs typeface="Times New Roman" pitchFamily="18" charset="0"/>
            </a:endParaRPr>
          </a:p>
          <a:p>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600" b="1" u="sng" dirty="0" smtClean="0"/>
              <a:t>LİSELERE YERLEŞTİRME NASIL YAPILACAK?</a:t>
            </a:r>
            <a:endParaRPr lang="tr-TR" sz="3600" b="1" u="sng" dirty="0"/>
          </a:p>
        </p:txBody>
      </p:sp>
      <p:graphicFrame>
        <p:nvGraphicFramePr>
          <p:cNvPr id="4" name="3 İçerik Yer Tutucusu"/>
          <p:cNvGraphicFramePr>
            <a:graphicFrameLocks noGrp="1"/>
          </p:cNvGraphicFramePr>
          <p:nvPr>
            <p:ph idx="1"/>
          </p:nvPr>
        </p:nvGraphicFramePr>
        <p:xfrm>
          <a:off x="467544" y="2348880"/>
          <a:ext cx="8229600" cy="4023360"/>
        </p:xfrm>
        <a:graphic>
          <a:graphicData uri="http://schemas.openxmlformats.org/drawingml/2006/table">
            <a:tbl>
              <a:tblPr firstRow="1" bandRow="1">
                <a:tableStyleId>{5C22544A-7EE6-4342-B048-85BDC9FD1C3A}</a:tableStyleId>
              </a:tblPr>
              <a:tblGrid>
                <a:gridCol w="4114800"/>
                <a:gridCol w="4114800"/>
              </a:tblGrid>
              <a:tr h="1337355">
                <a:tc>
                  <a:txBody>
                    <a:bodyPr/>
                    <a:lstStyle/>
                    <a:p>
                      <a:endParaRPr lang="tr-TR" dirty="0" smtClean="0">
                        <a:latin typeface="Times New Roman" pitchFamily="18" charset="0"/>
                        <a:cs typeface="Times New Roman" pitchFamily="18" charset="0"/>
                      </a:endParaRPr>
                    </a:p>
                    <a:p>
                      <a:endParaRPr lang="tr-TR" dirty="0" smtClean="0">
                        <a:latin typeface="Times New Roman" pitchFamily="18" charset="0"/>
                        <a:cs typeface="Times New Roman" pitchFamily="18" charset="0"/>
                      </a:endParaRPr>
                    </a:p>
                    <a:p>
                      <a:pPr algn="ctr"/>
                      <a:r>
                        <a:rPr lang="tr-TR" baseline="0" dirty="0" smtClean="0">
                          <a:latin typeface="Times New Roman" pitchFamily="18" charset="0"/>
                          <a:cs typeface="Times New Roman" pitchFamily="18" charset="0"/>
                        </a:rPr>
                        <a:t> MERKEZİ SINAVLA YERLEŞTİRME</a:t>
                      </a:r>
                      <a:endParaRPr lang="tr-TR" dirty="0" smtClean="0">
                        <a:latin typeface="Times New Roman" pitchFamily="18" charset="0"/>
                        <a:cs typeface="Times New Roman" pitchFamily="18" charset="0"/>
                      </a:endParaRPr>
                    </a:p>
                    <a:p>
                      <a:endParaRPr lang="tr-TR" dirty="0" smtClean="0">
                        <a:latin typeface="Times New Roman" pitchFamily="18" charset="0"/>
                        <a:cs typeface="Times New Roman" pitchFamily="18" charset="0"/>
                      </a:endParaRPr>
                    </a:p>
                    <a:p>
                      <a:endParaRPr lang="tr-TR" dirty="0">
                        <a:latin typeface="Times New Roman" pitchFamily="18" charset="0"/>
                        <a:cs typeface="Times New Roman" pitchFamily="18" charset="0"/>
                      </a:endParaRPr>
                    </a:p>
                  </a:txBody>
                  <a:tcPr/>
                </a:tc>
                <a:tc>
                  <a:txBody>
                    <a:bodyPr/>
                    <a:lstStyle/>
                    <a:p>
                      <a:endParaRPr lang="tr-TR" dirty="0" smtClean="0">
                        <a:latin typeface="Times New Roman" pitchFamily="18" charset="0"/>
                        <a:cs typeface="Times New Roman" pitchFamily="18" charset="0"/>
                      </a:endParaRPr>
                    </a:p>
                    <a:p>
                      <a:endParaRPr lang="tr-TR" dirty="0" smtClean="0">
                        <a:latin typeface="Times New Roman" pitchFamily="18" charset="0"/>
                        <a:cs typeface="Times New Roman" pitchFamily="18" charset="0"/>
                      </a:endParaRPr>
                    </a:p>
                    <a:p>
                      <a:pPr algn="ctr"/>
                      <a:r>
                        <a:rPr lang="tr-TR" dirty="0" smtClean="0">
                          <a:latin typeface="Times New Roman" pitchFamily="18" charset="0"/>
                          <a:cs typeface="Times New Roman" pitchFamily="18" charset="0"/>
                        </a:rPr>
                        <a:t>ADRESE DAYALI YERLEŞTİRME</a:t>
                      </a:r>
                      <a:endParaRPr lang="tr-TR" dirty="0">
                        <a:latin typeface="Times New Roman" pitchFamily="18" charset="0"/>
                        <a:cs typeface="Times New Roman" pitchFamily="18" charset="0"/>
                      </a:endParaRPr>
                    </a:p>
                  </a:txBody>
                  <a:tcPr/>
                </a:tc>
              </a:tr>
              <a:tr h="370840">
                <a:tc>
                  <a:txBody>
                    <a:bodyPr/>
                    <a:lstStyle/>
                    <a:p>
                      <a:pPr algn="ctr"/>
                      <a:r>
                        <a:rPr lang="tr-TR" dirty="0" smtClean="0">
                          <a:latin typeface="Times New Roman" pitchFamily="18" charset="0"/>
                          <a:cs typeface="Times New Roman" pitchFamily="18" charset="0"/>
                        </a:rPr>
                        <a:t>FEN LİSELERİ</a:t>
                      </a:r>
                    </a:p>
                    <a:p>
                      <a:pPr algn="ctr"/>
                      <a:endParaRPr lang="tr-TR" dirty="0" smtClean="0">
                        <a:latin typeface="Times New Roman" pitchFamily="18" charset="0"/>
                        <a:cs typeface="Times New Roman" pitchFamily="18" charset="0"/>
                      </a:endParaRPr>
                    </a:p>
                    <a:p>
                      <a:pPr algn="ctr"/>
                      <a:r>
                        <a:rPr lang="tr-TR" dirty="0" smtClean="0">
                          <a:latin typeface="Times New Roman" pitchFamily="18" charset="0"/>
                          <a:cs typeface="Times New Roman" pitchFamily="18" charset="0"/>
                        </a:rPr>
                        <a:t>SOSYAL BİLİMLER</a:t>
                      </a:r>
                      <a:r>
                        <a:rPr lang="tr-TR" baseline="0" dirty="0" smtClean="0">
                          <a:latin typeface="Times New Roman" pitchFamily="18" charset="0"/>
                          <a:cs typeface="Times New Roman" pitchFamily="18" charset="0"/>
                        </a:rPr>
                        <a:t> LİSESİ</a:t>
                      </a:r>
                    </a:p>
                    <a:p>
                      <a:pPr algn="ctr"/>
                      <a:endParaRPr lang="tr-TR" baseline="0" dirty="0" smtClean="0">
                        <a:latin typeface="Times New Roman" pitchFamily="18" charset="0"/>
                        <a:cs typeface="Times New Roman" pitchFamily="18" charset="0"/>
                      </a:endParaRPr>
                    </a:p>
                    <a:p>
                      <a:pPr algn="ctr"/>
                      <a:r>
                        <a:rPr lang="tr-TR" baseline="0" dirty="0" smtClean="0">
                          <a:latin typeface="Times New Roman" pitchFamily="18" charset="0"/>
                          <a:cs typeface="Times New Roman" pitchFamily="18" charset="0"/>
                        </a:rPr>
                        <a:t>PROJE OKULLARI</a:t>
                      </a:r>
                      <a:endParaRPr lang="tr-TR" dirty="0" smtClean="0">
                        <a:latin typeface="Times New Roman" pitchFamily="18" charset="0"/>
                        <a:cs typeface="Times New Roman" pitchFamily="18" charset="0"/>
                      </a:endParaRPr>
                    </a:p>
                    <a:p>
                      <a:pPr algn="ctr"/>
                      <a:endParaRPr lang="tr-TR" dirty="0" smtClean="0">
                        <a:latin typeface="Times New Roman" pitchFamily="18" charset="0"/>
                        <a:cs typeface="Times New Roman" pitchFamily="18" charset="0"/>
                      </a:endParaRPr>
                    </a:p>
                    <a:p>
                      <a:endParaRPr lang="tr-TR" dirty="0" smtClean="0">
                        <a:latin typeface="Times New Roman" pitchFamily="18" charset="0"/>
                        <a:cs typeface="Times New Roman" pitchFamily="18" charset="0"/>
                      </a:endParaRPr>
                    </a:p>
                    <a:p>
                      <a:endParaRPr lang="tr-TR" dirty="0">
                        <a:latin typeface="Times New Roman" pitchFamily="18" charset="0"/>
                        <a:cs typeface="Times New Roman" pitchFamily="18" charset="0"/>
                      </a:endParaRPr>
                    </a:p>
                  </a:txBody>
                  <a:tcPr/>
                </a:tc>
                <a:tc>
                  <a:txBody>
                    <a:bodyPr/>
                    <a:lstStyle/>
                    <a:p>
                      <a:pPr algn="ctr"/>
                      <a:r>
                        <a:rPr lang="tr-TR" dirty="0" smtClean="0">
                          <a:latin typeface="Times New Roman" pitchFamily="18" charset="0"/>
                          <a:cs typeface="Times New Roman" pitchFamily="18" charset="0"/>
                        </a:rPr>
                        <a:t>ANADOLU</a:t>
                      </a:r>
                      <a:r>
                        <a:rPr lang="tr-TR" baseline="0" dirty="0" smtClean="0">
                          <a:latin typeface="Times New Roman" pitchFamily="18" charset="0"/>
                          <a:cs typeface="Times New Roman" pitchFamily="18" charset="0"/>
                        </a:rPr>
                        <a:t> LİSELERİ</a:t>
                      </a:r>
                    </a:p>
                    <a:p>
                      <a:pPr algn="ctr"/>
                      <a:endParaRPr lang="tr-TR" baseline="0" dirty="0" smtClean="0">
                        <a:latin typeface="Times New Roman" pitchFamily="18" charset="0"/>
                        <a:cs typeface="Times New Roman" pitchFamily="18" charset="0"/>
                      </a:endParaRPr>
                    </a:p>
                    <a:p>
                      <a:pPr algn="ctr"/>
                      <a:r>
                        <a:rPr lang="tr-TR" baseline="0" dirty="0" smtClean="0">
                          <a:latin typeface="Times New Roman" pitchFamily="18" charset="0"/>
                          <a:cs typeface="Times New Roman" pitchFamily="18" charset="0"/>
                        </a:rPr>
                        <a:t>MESLEK LİSELERİ</a:t>
                      </a:r>
                    </a:p>
                    <a:p>
                      <a:pPr algn="ctr"/>
                      <a:endParaRPr lang="tr-TR" baseline="0" dirty="0" smtClean="0">
                        <a:latin typeface="Times New Roman" pitchFamily="18" charset="0"/>
                        <a:cs typeface="Times New Roman" pitchFamily="18" charset="0"/>
                      </a:endParaRPr>
                    </a:p>
                    <a:p>
                      <a:pPr algn="ctr"/>
                      <a:r>
                        <a:rPr lang="tr-TR" baseline="0" dirty="0" smtClean="0">
                          <a:latin typeface="Times New Roman" pitchFamily="18" charset="0"/>
                          <a:cs typeface="Times New Roman" pitchFamily="18" charset="0"/>
                        </a:rPr>
                        <a:t>SAĞLIK LİSELERİ</a:t>
                      </a:r>
                      <a:endParaRPr lang="tr-TR" dirty="0" smtClean="0">
                        <a:latin typeface="Times New Roman" pitchFamily="18" charset="0"/>
                        <a:cs typeface="Times New Roman" pitchFamily="18" charset="0"/>
                      </a:endParaRPr>
                    </a:p>
                    <a:p>
                      <a:pPr algn="ctr"/>
                      <a:endParaRPr lang="tr-TR" dirty="0" smtClean="0">
                        <a:latin typeface="Times New Roman" pitchFamily="18" charset="0"/>
                        <a:cs typeface="Times New Roman" pitchFamily="18" charset="0"/>
                      </a:endParaRPr>
                    </a:p>
                    <a:p>
                      <a:endParaRPr lang="tr-TR" dirty="0" smtClean="0">
                        <a:latin typeface="Times New Roman" pitchFamily="18" charset="0"/>
                        <a:cs typeface="Times New Roman" pitchFamily="18" charset="0"/>
                      </a:endParaRPr>
                    </a:p>
                    <a:p>
                      <a:pPr algn="ctr"/>
                      <a:endParaRPr lang="tr-TR" dirty="0">
                        <a:latin typeface="Times New Roman" pitchFamily="18" charset="0"/>
                        <a:cs typeface="Times New Roman" pitchFamily="18" charset="0"/>
                      </a:endParaRPr>
                    </a:p>
                  </a:txBody>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1 Başlık"/>
          <p:cNvSpPr txBox="1">
            <a:spLocks/>
          </p:cNvSpPr>
          <p:nvPr/>
        </p:nvSpPr>
        <p:spPr>
          <a:xfrm>
            <a:off x="609600" y="856488"/>
            <a:ext cx="8229600" cy="780696"/>
          </a:xfrm>
          <a:prstGeom prst="rect">
            <a:avLst/>
          </a:prstGeom>
        </p:spPr>
        <p:txBody>
          <a:bodyPr vert="horz" lIns="0" rIns="0" bIns="0"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sng" strike="noStrike" kern="1200" cap="none" spc="0" normalizeH="0" baseline="0" noProof="0" dirty="0" smtClean="0">
                <a:ln>
                  <a:noFill/>
                </a:ln>
                <a:solidFill>
                  <a:schemeClr val="tx2"/>
                </a:solidFill>
                <a:effectLst/>
                <a:uLnTx/>
                <a:uFillTx/>
                <a:latin typeface="+mj-lt"/>
                <a:ea typeface="+mj-ea"/>
                <a:cs typeface="+mj-cs"/>
              </a:rPr>
              <a:t>2019 KONTENJANLAR</a:t>
            </a:r>
            <a:endParaRPr kumimoji="0" lang="tr-TR" sz="3600" b="1" i="0" u="sng" strike="noStrike" kern="1200" cap="none" spc="0" normalizeH="0" baseline="0" noProof="0" dirty="0">
              <a:ln>
                <a:noFill/>
              </a:ln>
              <a:solidFill>
                <a:schemeClr val="tx2"/>
              </a:solidFill>
              <a:effectLst/>
              <a:uLnTx/>
              <a:uFillTx/>
              <a:latin typeface="+mj-lt"/>
              <a:ea typeface="+mj-ea"/>
              <a:cs typeface="+mj-cs"/>
            </a:endParaRPr>
          </a:p>
        </p:txBody>
      </p:sp>
      <p:sp>
        <p:nvSpPr>
          <p:cNvPr id="9" name="8 Başlık"/>
          <p:cNvSpPr>
            <a:spLocks noGrp="1"/>
          </p:cNvSpPr>
          <p:nvPr>
            <p:ph type="title"/>
          </p:nvPr>
        </p:nvSpPr>
        <p:spPr>
          <a:xfrm>
            <a:off x="323528" y="2060848"/>
            <a:ext cx="8229600" cy="4248472"/>
          </a:xfrm>
        </p:spPr>
        <p:txBody>
          <a:bodyPr>
            <a:normAutofit fontScale="90000"/>
          </a:bodyPr>
          <a:lstStyle/>
          <a:p>
            <a:r>
              <a:rPr lang="tr-TR" sz="3600" dirty="0" smtClean="0">
                <a:latin typeface="Times New Roman" pitchFamily="18" charset="0"/>
                <a:cs typeface="Times New Roman" pitchFamily="18" charset="0"/>
              </a:rPr>
              <a:t>Sınav ile Merkezde Alan Fen/Sosyal bilimler/Proje ve Anadolu liseleri : </a:t>
            </a:r>
            <a:r>
              <a:rPr lang="tr-TR" sz="3600" b="1" dirty="0" smtClean="0">
                <a:latin typeface="Times New Roman" pitchFamily="18" charset="0"/>
                <a:cs typeface="Times New Roman" pitchFamily="18" charset="0"/>
              </a:rPr>
              <a:t>870</a:t>
            </a:r>
            <a:r>
              <a:rPr lang="tr-TR" sz="3600" dirty="0" smtClean="0">
                <a:latin typeface="Times New Roman" pitchFamily="18" charset="0"/>
                <a:cs typeface="Times New Roman" pitchFamily="18" charset="0"/>
              </a:rPr>
              <a:t/>
            </a:r>
            <a:br>
              <a:rPr lang="tr-TR" sz="3600" dirty="0" smtClean="0">
                <a:latin typeface="Times New Roman" pitchFamily="18" charset="0"/>
                <a:cs typeface="Times New Roman" pitchFamily="18" charset="0"/>
              </a:rPr>
            </a:br>
            <a:r>
              <a:rPr lang="tr-TR" sz="3600" dirty="0" smtClean="0">
                <a:latin typeface="Times New Roman" pitchFamily="18" charset="0"/>
                <a:cs typeface="Times New Roman" pitchFamily="18" charset="0"/>
              </a:rPr>
              <a:t>Merkezde Sınıf Bazlı Meslek ve AİHL : </a:t>
            </a:r>
            <a:r>
              <a:rPr lang="tr-TR" sz="3600" b="1" dirty="0" smtClean="0">
                <a:latin typeface="Times New Roman" pitchFamily="18" charset="0"/>
                <a:cs typeface="Times New Roman" pitchFamily="18" charset="0"/>
              </a:rPr>
              <a:t>300</a:t>
            </a:r>
            <a:r>
              <a:rPr lang="tr-TR" sz="3600" dirty="0" smtClean="0">
                <a:latin typeface="Times New Roman" pitchFamily="18" charset="0"/>
                <a:cs typeface="Times New Roman" pitchFamily="18" charset="0"/>
              </a:rPr>
              <a:t/>
            </a:r>
            <a:br>
              <a:rPr lang="tr-TR" sz="3600" dirty="0" smtClean="0">
                <a:latin typeface="Times New Roman" pitchFamily="18" charset="0"/>
                <a:cs typeface="Times New Roman" pitchFamily="18" charset="0"/>
              </a:rPr>
            </a:br>
            <a:r>
              <a:rPr lang="tr-TR" sz="3600" dirty="0" smtClean="0">
                <a:latin typeface="Times New Roman" pitchFamily="18" charset="0"/>
                <a:cs typeface="Times New Roman" pitchFamily="18" charset="0"/>
              </a:rPr>
              <a:t>Merkez dışındaki ilçelerde : </a:t>
            </a:r>
            <a:r>
              <a:rPr lang="tr-TR" sz="3600" b="1" dirty="0" smtClean="0">
                <a:latin typeface="Times New Roman" pitchFamily="18" charset="0"/>
                <a:cs typeface="Times New Roman" pitchFamily="18" charset="0"/>
              </a:rPr>
              <a:t>390</a:t>
            </a:r>
            <a:r>
              <a:rPr lang="tr-TR" sz="3600" dirty="0" smtClean="0">
                <a:latin typeface="Times New Roman" pitchFamily="18" charset="0"/>
                <a:cs typeface="Times New Roman" pitchFamily="18" charset="0"/>
              </a:rPr>
              <a:t/>
            </a:r>
            <a:br>
              <a:rPr lang="tr-TR" sz="3600" dirty="0" smtClean="0">
                <a:latin typeface="Times New Roman" pitchFamily="18" charset="0"/>
                <a:cs typeface="Times New Roman" pitchFamily="18" charset="0"/>
              </a:rPr>
            </a:br>
            <a:r>
              <a:rPr lang="tr-TR" sz="3600" dirty="0" smtClean="0">
                <a:latin typeface="Times New Roman" pitchFamily="18" charset="0"/>
                <a:cs typeface="Times New Roman" pitchFamily="18" charset="0"/>
              </a:rPr>
              <a:t>                                 </a:t>
            </a:r>
            <a:r>
              <a:rPr lang="tr-TR" sz="3600" u="sng" dirty="0" smtClean="0">
                <a:latin typeface="Times New Roman" pitchFamily="18" charset="0"/>
                <a:cs typeface="Times New Roman" pitchFamily="18" charset="0"/>
              </a:rPr>
              <a:t>Toplam </a:t>
            </a:r>
            <a:r>
              <a:rPr lang="tr-TR" sz="3600" dirty="0" smtClean="0">
                <a:latin typeface="Times New Roman" pitchFamily="18" charset="0"/>
                <a:cs typeface="Times New Roman" pitchFamily="18" charset="0"/>
              </a:rPr>
              <a:t> : </a:t>
            </a:r>
            <a:r>
              <a:rPr lang="tr-TR" sz="3600" b="1" dirty="0" smtClean="0">
                <a:latin typeface="Times New Roman" pitchFamily="18" charset="0"/>
                <a:cs typeface="Times New Roman" pitchFamily="18" charset="0"/>
              </a:rPr>
              <a:t>1560 </a:t>
            </a:r>
            <a:br>
              <a:rPr lang="tr-TR" sz="3600" b="1" dirty="0" smtClean="0">
                <a:latin typeface="Times New Roman" pitchFamily="18" charset="0"/>
                <a:cs typeface="Times New Roman" pitchFamily="18" charset="0"/>
              </a:rPr>
            </a:br>
            <a:r>
              <a:rPr lang="tr-TR" sz="3600" dirty="0" smtClean="0">
                <a:latin typeface="Times New Roman" pitchFamily="18" charset="0"/>
                <a:cs typeface="Times New Roman" pitchFamily="18" charset="0"/>
              </a:rPr>
              <a:t/>
            </a:r>
            <a:br>
              <a:rPr lang="tr-TR" sz="3600" dirty="0" smtClean="0">
                <a:latin typeface="Times New Roman" pitchFamily="18" charset="0"/>
                <a:cs typeface="Times New Roman" pitchFamily="18" charset="0"/>
              </a:rPr>
            </a:br>
            <a:r>
              <a:rPr lang="tr-TR" sz="3600" dirty="0" smtClean="0">
                <a:latin typeface="Times New Roman" pitchFamily="18" charset="0"/>
                <a:cs typeface="Times New Roman" pitchFamily="18" charset="0"/>
              </a:rPr>
              <a:t>Sınavsız alan okul toplam : </a:t>
            </a:r>
            <a:r>
              <a:rPr lang="tr-TR" sz="3600" b="1" dirty="0" smtClean="0">
                <a:latin typeface="Times New Roman" pitchFamily="18" charset="0"/>
                <a:cs typeface="Times New Roman" pitchFamily="18" charset="0"/>
              </a:rPr>
              <a:t>12.622</a:t>
            </a:r>
            <a:r>
              <a:rPr lang="tr-TR" sz="3600" dirty="0" smtClean="0">
                <a:latin typeface="Times New Roman" pitchFamily="18" charset="0"/>
                <a:cs typeface="Times New Roman" pitchFamily="18" charset="0"/>
              </a:rPr>
              <a:t/>
            </a:r>
            <a:br>
              <a:rPr lang="tr-TR" sz="3600" dirty="0" smtClean="0">
                <a:latin typeface="Times New Roman" pitchFamily="18" charset="0"/>
                <a:cs typeface="Times New Roman" pitchFamily="18" charset="0"/>
              </a:rPr>
            </a:br>
            <a:r>
              <a:rPr lang="tr-TR" sz="3600" dirty="0" smtClean="0">
                <a:latin typeface="Times New Roman" pitchFamily="18" charset="0"/>
                <a:cs typeface="Times New Roman" pitchFamily="18" charset="0"/>
              </a:rPr>
              <a:t>                      </a:t>
            </a:r>
            <a:r>
              <a:rPr lang="tr-TR" sz="3600" u="sng" dirty="0" smtClean="0">
                <a:latin typeface="Times New Roman" pitchFamily="18" charset="0"/>
                <a:cs typeface="Times New Roman" pitchFamily="18" charset="0"/>
              </a:rPr>
              <a:t>Genel toplam</a:t>
            </a:r>
            <a:r>
              <a:rPr lang="tr-TR" sz="3600" dirty="0" smtClean="0">
                <a:latin typeface="Times New Roman" pitchFamily="18" charset="0"/>
                <a:cs typeface="Times New Roman" pitchFamily="18" charset="0"/>
              </a:rPr>
              <a:t>: </a:t>
            </a:r>
            <a:r>
              <a:rPr lang="tr-TR" sz="3600" b="1" dirty="0" smtClean="0">
                <a:latin typeface="Times New Roman" pitchFamily="18" charset="0"/>
                <a:cs typeface="Times New Roman" pitchFamily="18" charset="0"/>
              </a:rPr>
              <a:t>14.182</a:t>
            </a:r>
            <a:r>
              <a:rPr lang="tr-TR" sz="3600" dirty="0" smtClean="0">
                <a:latin typeface="Times New Roman" pitchFamily="18" charset="0"/>
                <a:cs typeface="Times New Roman" pitchFamily="18" charset="0"/>
              </a:rPr>
              <a:t/>
            </a:r>
            <a:br>
              <a:rPr lang="tr-TR" sz="3600" dirty="0" smtClean="0">
                <a:latin typeface="Times New Roman" pitchFamily="18" charset="0"/>
                <a:cs typeface="Times New Roman" pitchFamily="18" charset="0"/>
              </a:rPr>
            </a:br>
            <a:endParaRPr lang="tr-TR"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852704"/>
          </a:xfrm>
        </p:spPr>
        <p:txBody>
          <a:bodyPr/>
          <a:lstStyle/>
          <a:p>
            <a:pPr algn="ctr"/>
            <a:r>
              <a:rPr lang="tr-TR" b="1" u="sng" dirty="0" smtClean="0"/>
              <a:t>YERLEŞTİRME</a:t>
            </a:r>
            <a:endParaRPr lang="tr-TR" b="1" u="sng" dirty="0"/>
          </a:p>
        </p:txBody>
      </p:sp>
      <p:sp>
        <p:nvSpPr>
          <p:cNvPr id="3" name="2 İçerik Yer Tutucusu"/>
          <p:cNvSpPr>
            <a:spLocks noGrp="1"/>
          </p:cNvSpPr>
          <p:nvPr>
            <p:ph idx="1"/>
          </p:nvPr>
        </p:nvSpPr>
        <p:spPr/>
        <p:txBody>
          <a:bodyPr>
            <a:normAutofit fontScale="77500" lnSpcReduction="20000"/>
          </a:bodyPr>
          <a:lstStyle/>
          <a:p>
            <a:r>
              <a:rPr lang="tr-TR" sz="2800" dirty="0" smtClean="0">
                <a:latin typeface="Times New Roman" pitchFamily="18" charset="0"/>
                <a:cs typeface="Times New Roman" pitchFamily="18" charset="0"/>
              </a:rPr>
              <a:t>Merkezi Yerleştirmede,</a:t>
            </a:r>
          </a:p>
          <a:p>
            <a:endParaRPr lang="tr-TR" sz="2800" dirty="0" smtClean="0">
              <a:latin typeface="Times New Roman" pitchFamily="18" charset="0"/>
              <a:cs typeface="Times New Roman" pitchFamily="18" charset="0"/>
            </a:endParaRPr>
          </a:p>
          <a:p>
            <a:r>
              <a:rPr lang="tr-TR" sz="2800" dirty="0" smtClean="0">
                <a:latin typeface="Times New Roman" pitchFamily="18" charset="0"/>
                <a:cs typeface="Times New Roman" pitchFamily="18" charset="0"/>
              </a:rPr>
              <a:t>Puan </a:t>
            </a:r>
            <a:r>
              <a:rPr lang="tr-TR" sz="2800" b="1" u="sng" dirty="0" smtClean="0">
                <a:latin typeface="Times New Roman" pitchFamily="18" charset="0"/>
                <a:cs typeface="Times New Roman" pitchFamily="18" charset="0"/>
              </a:rPr>
              <a:t>ÜSTÜNLÜĞÜ</a:t>
            </a:r>
            <a:r>
              <a:rPr lang="tr-TR" sz="2800" dirty="0" smtClean="0">
                <a:latin typeface="Times New Roman" pitchFamily="18" charset="0"/>
                <a:cs typeface="Times New Roman" pitchFamily="18" charset="0"/>
              </a:rPr>
              <a:t> esas alınarak yerleştirme yapılır. </a:t>
            </a:r>
          </a:p>
          <a:p>
            <a:r>
              <a:rPr lang="tr-TR" sz="2800" dirty="0" smtClean="0">
                <a:latin typeface="Times New Roman" pitchFamily="18" charset="0"/>
                <a:cs typeface="Times New Roman" pitchFamily="18" charset="0"/>
              </a:rPr>
              <a:t>Puanların eşit olduğu durumlarda ise;</a:t>
            </a:r>
          </a:p>
          <a:p>
            <a:r>
              <a:rPr lang="tr-TR" sz="2800" dirty="0" smtClean="0">
                <a:latin typeface="Times New Roman" pitchFamily="18" charset="0"/>
                <a:cs typeface="Times New Roman" pitchFamily="18" charset="0"/>
              </a:rPr>
              <a:t>Okul Başarı Puanına (OBP), </a:t>
            </a:r>
          </a:p>
          <a:p>
            <a:endParaRPr lang="tr-TR" sz="2800" b="1" i="1" dirty="0" smtClean="0">
              <a:latin typeface="Times New Roman" pitchFamily="18" charset="0"/>
              <a:cs typeface="Times New Roman" pitchFamily="18" charset="0"/>
            </a:endParaRPr>
          </a:p>
          <a:p>
            <a:r>
              <a:rPr lang="tr-TR" sz="2800" b="1" i="1" dirty="0" smtClean="0">
                <a:latin typeface="Times New Roman" pitchFamily="18" charset="0"/>
                <a:cs typeface="Times New Roman" pitchFamily="18" charset="0"/>
              </a:rPr>
              <a:t>EŞİTLİK OLDUĞU TAKDİRDE, </a:t>
            </a:r>
          </a:p>
          <a:p>
            <a:r>
              <a:rPr lang="tr-TR" sz="2800" dirty="0" smtClean="0">
                <a:latin typeface="Times New Roman" pitchFamily="18" charset="0"/>
                <a:cs typeface="Times New Roman" pitchFamily="18" charset="0"/>
              </a:rPr>
              <a:t>Sırası ile 8.sınıf, 7 . sınıf, 6. sınıf Yıl Sonu Başarı Puanına (YBP), </a:t>
            </a:r>
          </a:p>
          <a:p>
            <a:endParaRPr lang="tr-TR" sz="2800" b="1" i="1" dirty="0" smtClean="0">
              <a:latin typeface="Times New Roman" pitchFamily="18" charset="0"/>
              <a:cs typeface="Times New Roman" pitchFamily="18" charset="0"/>
            </a:endParaRPr>
          </a:p>
          <a:p>
            <a:r>
              <a:rPr lang="tr-TR" sz="2800" b="1" i="1" dirty="0" smtClean="0">
                <a:latin typeface="Times New Roman" pitchFamily="18" charset="0"/>
                <a:cs typeface="Times New Roman" pitchFamily="18" charset="0"/>
              </a:rPr>
              <a:t>EŞİTLİĞİN DEVAMI HALİNDE,</a:t>
            </a:r>
          </a:p>
          <a:p>
            <a:r>
              <a:rPr lang="tr-TR" sz="2800" dirty="0" smtClean="0">
                <a:latin typeface="Times New Roman" pitchFamily="18" charset="0"/>
                <a:cs typeface="Times New Roman" pitchFamily="18" charset="0"/>
              </a:rPr>
              <a:t>Özürsüz devamsızlık, </a:t>
            </a:r>
          </a:p>
          <a:p>
            <a:r>
              <a:rPr lang="tr-TR" sz="2800" dirty="0" smtClean="0">
                <a:latin typeface="Times New Roman" pitchFamily="18" charset="0"/>
                <a:cs typeface="Times New Roman" pitchFamily="18" charset="0"/>
              </a:rPr>
              <a:t>Tercih önceliği, </a:t>
            </a:r>
          </a:p>
          <a:p>
            <a:r>
              <a:rPr lang="tr-TR" sz="2800" dirty="0" smtClean="0">
                <a:latin typeface="Times New Roman" pitchFamily="18" charset="0"/>
                <a:cs typeface="Times New Roman" pitchFamily="18" charset="0"/>
              </a:rPr>
              <a:t>Öğrencinin yaşına bakılır. Yaşı ufak olan önceliklidir</a:t>
            </a:r>
            <a:endParaRPr lang="tr-TR"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996720"/>
          </a:xfrm>
        </p:spPr>
        <p:txBody>
          <a:bodyPr>
            <a:normAutofit/>
          </a:bodyPr>
          <a:lstStyle/>
          <a:p>
            <a:pPr algn="ctr"/>
            <a:r>
              <a:rPr lang="tr-TR" b="1" u="sng" dirty="0" smtClean="0"/>
              <a:t>SINAV ZORUNLUMU?</a:t>
            </a:r>
            <a:endParaRPr lang="tr-TR" b="1" u="sng" dirty="0"/>
          </a:p>
        </p:txBody>
      </p:sp>
      <p:sp>
        <p:nvSpPr>
          <p:cNvPr id="3" name="2 İçerik Yer Tutucusu"/>
          <p:cNvSpPr>
            <a:spLocks noGrp="1"/>
          </p:cNvSpPr>
          <p:nvPr>
            <p:ph idx="1"/>
          </p:nvPr>
        </p:nvSpPr>
        <p:spPr/>
        <p:txBody>
          <a:bodyPr/>
          <a:lstStyle/>
          <a:p>
            <a:pPr algn="ctr">
              <a:buNone/>
            </a:pPr>
            <a:endParaRPr lang="tr-TR" dirty="0" smtClean="0"/>
          </a:p>
          <a:p>
            <a:pPr algn="ctr">
              <a:buNone/>
            </a:pPr>
            <a:endParaRPr lang="tr-TR" dirty="0" smtClean="0"/>
          </a:p>
          <a:p>
            <a:pPr algn="ctr">
              <a:buNone/>
            </a:pPr>
            <a:r>
              <a:rPr lang="tr-TR" sz="4000" dirty="0" smtClean="0">
                <a:latin typeface="Times New Roman" pitchFamily="18" charset="0"/>
                <a:cs typeface="Times New Roman" pitchFamily="18" charset="0"/>
              </a:rPr>
              <a:t>SINAVA İSTEYEN ÖĞRENCİLER GİRECEK, </a:t>
            </a:r>
          </a:p>
          <a:p>
            <a:pPr algn="ctr">
              <a:buNone/>
            </a:pPr>
            <a:r>
              <a:rPr lang="tr-TR" sz="4000" dirty="0" smtClean="0">
                <a:latin typeface="Times New Roman" pitchFamily="18" charset="0"/>
                <a:cs typeface="Times New Roman" pitchFamily="18" charset="0"/>
              </a:rPr>
              <a:t>ZORUNLU OLMAYACAK</a:t>
            </a:r>
          </a:p>
          <a:p>
            <a:pPr>
              <a:buNone/>
            </a:pPr>
            <a:endParaRPr lang="tr-TR" sz="4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b="1" u="sng" dirty="0" smtClean="0"/>
              <a:t>SINAVLA ÖĞRENCİ ALAN LİSELERE TERCİH İŞLEMLERİ</a:t>
            </a:r>
            <a:endParaRPr lang="tr-TR" b="1" u="sng" dirty="0"/>
          </a:p>
        </p:txBody>
      </p:sp>
      <p:sp>
        <p:nvSpPr>
          <p:cNvPr id="3" name="2 İçerik Yer Tutucusu"/>
          <p:cNvSpPr>
            <a:spLocks noGrp="1"/>
          </p:cNvSpPr>
          <p:nvPr>
            <p:ph idx="1"/>
          </p:nvPr>
        </p:nvSpPr>
        <p:spPr>
          <a:xfrm>
            <a:off x="467544" y="2276872"/>
            <a:ext cx="8229600" cy="4389120"/>
          </a:xfrm>
        </p:spPr>
        <p:txBody>
          <a:bodyPr/>
          <a:lstStyle/>
          <a:p>
            <a:pPr algn="just"/>
            <a:r>
              <a:rPr lang="tr-TR" sz="2800" dirty="0" smtClean="0">
                <a:solidFill>
                  <a:schemeClr val="tx1">
                    <a:lumMod val="95000"/>
                    <a:lumOff val="5000"/>
                  </a:schemeClr>
                </a:solidFill>
                <a:latin typeface="Times New Roman" pitchFamily="18" charset="0"/>
                <a:ea typeface="Roboto Condensed" panose="02000000000000000000" pitchFamily="2" charset="0"/>
                <a:cs typeface="Times New Roman" pitchFamily="18" charset="0"/>
              </a:rPr>
              <a:t>Sınavla öğrenci alan okullardan en fazla 5 okul tercih edilecek</a:t>
            </a:r>
          </a:p>
          <a:p>
            <a:pPr algn="just">
              <a:buNone/>
            </a:pPr>
            <a:endParaRPr lang="tr-TR" sz="2800" dirty="0" smtClean="0">
              <a:solidFill>
                <a:schemeClr val="tx1">
                  <a:lumMod val="95000"/>
                  <a:lumOff val="5000"/>
                </a:schemeClr>
              </a:solidFill>
              <a:latin typeface="Times New Roman" pitchFamily="18" charset="0"/>
              <a:ea typeface="Roboto Condensed" panose="02000000000000000000" pitchFamily="2" charset="0"/>
              <a:cs typeface="Times New Roman" pitchFamily="18" charset="0"/>
            </a:endParaRPr>
          </a:p>
          <a:p>
            <a:pPr algn="just"/>
            <a:r>
              <a:rPr lang="tr-TR" sz="2800" smtClean="0">
                <a:solidFill>
                  <a:schemeClr val="tx1">
                    <a:lumMod val="95000"/>
                    <a:lumOff val="5000"/>
                  </a:schemeClr>
                </a:solidFill>
                <a:latin typeface="Times New Roman" pitchFamily="18" charset="0"/>
                <a:ea typeface="Roboto Condensed" panose="02000000000000000000" pitchFamily="2" charset="0"/>
                <a:cs typeface="Times New Roman" pitchFamily="18" charset="0"/>
              </a:rPr>
              <a:t>Herhangi bir </a:t>
            </a:r>
            <a:r>
              <a:rPr lang="tr-TR" sz="2800" dirty="0" smtClean="0">
                <a:solidFill>
                  <a:schemeClr val="tx1">
                    <a:lumMod val="95000"/>
                    <a:lumOff val="5000"/>
                  </a:schemeClr>
                </a:solidFill>
                <a:latin typeface="Times New Roman" pitchFamily="18" charset="0"/>
                <a:ea typeface="Roboto Condensed" panose="02000000000000000000" pitchFamily="2" charset="0"/>
                <a:cs typeface="Times New Roman" pitchFamily="18" charset="0"/>
              </a:rPr>
              <a:t>okula yerleşememesi durumunda sınavsız öğrenci alan okullardan birine tercihlerine göre yerleştirilecek.</a:t>
            </a:r>
            <a:endParaRPr lang="en-US" sz="2800" dirty="0" smtClean="0">
              <a:solidFill>
                <a:schemeClr val="tx1">
                  <a:lumMod val="95000"/>
                  <a:lumOff val="5000"/>
                </a:schemeClr>
              </a:solidFill>
              <a:latin typeface="Times New Roman" pitchFamily="18" charset="0"/>
              <a:ea typeface="Roboto Condensed" panose="02000000000000000000" pitchFamily="2" charset="0"/>
              <a:cs typeface="Times New Roman" pitchFamily="18" charset="0"/>
            </a:endParaRPr>
          </a:p>
          <a:p>
            <a:pPr algn="just"/>
            <a:endParaRPr lang="tr-TR"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4000" b="1" u="sng" dirty="0" smtClean="0"/>
              <a:t>YEREL YERLEŞTİRME NASIL OLACAK?</a:t>
            </a:r>
            <a:endParaRPr lang="tr-TR" sz="4000" b="1" u="sng" dirty="0"/>
          </a:p>
        </p:txBody>
      </p:sp>
      <p:sp>
        <p:nvSpPr>
          <p:cNvPr id="3" name="2 İçerik Yer Tutucusu"/>
          <p:cNvSpPr>
            <a:spLocks noGrp="1"/>
          </p:cNvSpPr>
          <p:nvPr>
            <p:ph idx="1"/>
          </p:nvPr>
        </p:nvSpPr>
        <p:spPr>
          <a:xfrm>
            <a:off x="457200" y="2420888"/>
            <a:ext cx="8229600" cy="3903712"/>
          </a:xfrm>
        </p:spPr>
        <p:txBody>
          <a:bodyPr>
            <a:normAutofit/>
          </a:bodyPr>
          <a:lstStyle/>
          <a:p>
            <a:pPr algn="ctr">
              <a:buNone/>
            </a:pPr>
            <a:r>
              <a:rPr lang="tr-TR" sz="4000" dirty="0" smtClean="0">
                <a:latin typeface="Times New Roman" pitchFamily="18" charset="0"/>
                <a:cs typeface="Times New Roman" pitchFamily="18" charset="0"/>
              </a:rPr>
              <a:t>Okulların türü, </a:t>
            </a:r>
          </a:p>
          <a:p>
            <a:pPr algn="ctr">
              <a:buNone/>
            </a:pPr>
            <a:r>
              <a:rPr lang="tr-TR" sz="4000" dirty="0" smtClean="0">
                <a:latin typeface="Times New Roman" pitchFamily="18" charset="0"/>
                <a:cs typeface="Times New Roman" pitchFamily="18" charset="0"/>
              </a:rPr>
              <a:t>okulların kontenjanı,</a:t>
            </a:r>
          </a:p>
          <a:p>
            <a:pPr algn="ctr">
              <a:buNone/>
            </a:pPr>
            <a:r>
              <a:rPr lang="tr-TR" sz="4000" dirty="0" smtClean="0">
                <a:latin typeface="Times New Roman" pitchFamily="18" charset="0"/>
                <a:cs typeface="Times New Roman" pitchFamily="18" charset="0"/>
              </a:rPr>
              <a:t> okulların bulundukları yere göre</a:t>
            </a:r>
          </a:p>
          <a:p>
            <a:pPr algn="ctr">
              <a:buNone/>
            </a:pPr>
            <a:r>
              <a:rPr lang="tr-TR" sz="4000" dirty="0" smtClean="0">
                <a:latin typeface="Times New Roman" pitchFamily="18" charset="0"/>
                <a:cs typeface="Times New Roman" pitchFamily="18" charset="0"/>
              </a:rPr>
              <a:t> ortaöğretim kayıt alanları oluşturulacak.</a:t>
            </a:r>
            <a:endParaRPr lang="en-US" sz="4000" i="1" dirty="0" smtClean="0">
              <a:latin typeface="Times New Roman" pitchFamily="18" charset="0"/>
              <a:ea typeface="Roboto Condensed" panose="02000000000000000000" pitchFamily="2" charset="0"/>
              <a:cs typeface="Times New Roman" pitchFamily="18" charset="0"/>
            </a:endParaRPr>
          </a:p>
          <a:p>
            <a:endParaRPr lang="tr-TR" sz="40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780696"/>
          </a:xfrm>
        </p:spPr>
        <p:txBody>
          <a:bodyPr>
            <a:normAutofit/>
          </a:bodyPr>
          <a:lstStyle/>
          <a:p>
            <a:pPr algn="ctr"/>
            <a:r>
              <a:rPr lang="tr-TR" sz="3200" b="1" dirty="0" smtClean="0">
                <a:latin typeface="Times New Roman" pitchFamily="18" charset="0"/>
                <a:cs typeface="Times New Roman" pitchFamily="18" charset="0"/>
              </a:rPr>
              <a:t>LGS İLE İLGİLİ GENEL AÇIKLAMALAR</a:t>
            </a:r>
            <a:endParaRPr lang="tr-TR" sz="3200" b="1" dirty="0">
              <a:latin typeface="Times New Roman" pitchFamily="18" charset="0"/>
              <a:cs typeface="Times New Roman" pitchFamily="18" charset="0"/>
            </a:endParaRPr>
          </a:p>
        </p:txBody>
      </p:sp>
      <p:sp>
        <p:nvSpPr>
          <p:cNvPr id="3" name="2 İçerik Yer Tutucusu"/>
          <p:cNvSpPr>
            <a:spLocks noGrp="1"/>
          </p:cNvSpPr>
          <p:nvPr>
            <p:ph idx="1"/>
          </p:nvPr>
        </p:nvSpPr>
        <p:spPr/>
        <p:txBody>
          <a:bodyPr/>
          <a:lstStyle/>
          <a:p>
            <a:pPr>
              <a:buNone/>
            </a:pPr>
            <a:r>
              <a:rPr lang="tr-TR" u="sng" dirty="0" smtClean="0">
                <a:latin typeface="Times New Roman" pitchFamily="18" charset="0"/>
                <a:cs typeface="Times New Roman" pitchFamily="18" charset="0"/>
              </a:rPr>
              <a:t>Liselere Geçiş Sınavı;</a:t>
            </a:r>
            <a:br>
              <a:rPr lang="tr-TR" u="sng" dirty="0" smtClean="0">
                <a:latin typeface="Times New Roman" pitchFamily="18" charset="0"/>
                <a:cs typeface="Times New Roman" pitchFamily="18" charset="0"/>
              </a:rPr>
            </a:br>
            <a:r>
              <a:rPr lang="tr-TR" dirty="0" smtClean="0">
                <a:latin typeface="Times New Roman" pitchFamily="18" charset="0"/>
                <a:cs typeface="Times New Roman" pitchFamily="18" charset="0"/>
              </a:rPr>
              <a:t/>
            </a:r>
            <a:br>
              <a:rPr lang="tr-TR" dirty="0" smtClean="0">
                <a:latin typeface="Times New Roman" pitchFamily="18" charset="0"/>
                <a:cs typeface="Times New Roman" pitchFamily="18" charset="0"/>
              </a:rPr>
            </a:br>
            <a:r>
              <a:rPr lang="tr-TR" dirty="0" smtClean="0">
                <a:latin typeface="Times New Roman" pitchFamily="18" charset="0"/>
                <a:cs typeface="Times New Roman" pitchFamily="18" charset="0"/>
              </a:rPr>
              <a:t>- 8’inci sınıf öğretim programları esas alınarak yapılacaktır. </a:t>
            </a:r>
            <a:br>
              <a:rPr lang="tr-TR" dirty="0" smtClean="0">
                <a:latin typeface="Times New Roman" pitchFamily="18" charset="0"/>
                <a:cs typeface="Times New Roman" pitchFamily="18" charset="0"/>
              </a:rPr>
            </a:br>
            <a:r>
              <a:rPr lang="tr-TR" dirty="0" smtClean="0">
                <a:latin typeface="Times New Roman" pitchFamily="18" charset="0"/>
                <a:cs typeface="Times New Roman" pitchFamily="18" charset="0"/>
              </a:rPr>
              <a:t/>
            </a:r>
            <a:br>
              <a:rPr lang="tr-TR" dirty="0" smtClean="0">
                <a:latin typeface="Times New Roman" pitchFamily="18" charset="0"/>
                <a:cs typeface="Times New Roman" pitchFamily="18" charset="0"/>
              </a:rPr>
            </a:br>
            <a:r>
              <a:rPr lang="tr-TR" dirty="0" smtClean="0">
                <a:latin typeface="Times New Roman" pitchFamily="18" charset="0"/>
                <a:cs typeface="Times New Roman" pitchFamily="18" charset="0"/>
              </a:rPr>
              <a:t> - Sınav, iki oturum hâlinde uygulanacak</a:t>
            </a:r>
            <a:br>
              <a:rPr lang="tr-TR" dirty="0" smtClean="0">
                <a:latin typeface="Times New Roman" pitchFamily="18" charset="0"/>
                <a:cs typeface="Times New Roman" pitchFamily="18" charset="0"/>
              </a:rPr>
            </a:br>
            <a:r>
              <a:rPr lang="tr-TR" dirty="0" smtClean="0">
                <a:latin typeface="Times New Roman" pitchFamily="18" charset="0"/>
                <a:cs typeface="Times New Roman" pitchFamily="18" charset="0"/>
              </a:rPr>
              <a:t/>
            </a:r>
            <a:br>
              <a:rPr lang="tr-TR" dirty="0" smtClean="0">
                <a:latin typeface="Times New Roman" pitchFamily="18" charset="0"/>
                <a:cs typeface="Times New Roman" pitchFamily="18" charset="0"/>
              </a:rPr>
            </a:br>
            <a:r>
              <a:rPr lang="tr-TR" dirty="0" smtClean="0">
                <a:latin typeface="Times New Roman" pitchFamily="18" charset="0"/>
                <a:cs typeface="Times New Roman" pitchFamily="18" charset="0"/>
              </a:rPr>
              <a:t> - Çoktan seçmeli 90 soru sorulacak </a:t>
            </a:r>
            <a:br>
              <a:rPr lang="tr-TR" dirty="0" smtClean="0">
                <a:latin typeface="Times New Roman" pitchFamily="18" charset="0"/>
                <a:cs typeface="Times New Roman" pitchFamily="18" charset="0"/>
              </a:rPr>
            </a:br>
            <a:r>
              <a:rPr lang="tr-TR" dirty="0" smtClean="0">
                <a:latin typeface="Times New Roman" pitchFamily="18" charset="0"/>
                <a:cs typeface="Times New Roman" pitchFamily="18" charset="0"/>
              </a:rPr>
              <a:t/>
            </a:r>
            <a:br>
              <a:rPr lang="tr-TR" dirty="0" smtClean="0">
                <a:latin typeface="Times New Roman" pitchFamily="18" charset="0"/>
                <a:cs typeface="Times New Roman" pitchFamily="18" charset="0"/>
              </a:rPr>
            </a:br>
            <a:r>
              <a:rPr lang="tr-TR" dirty="0" smtClean="0">
                <a:latin typeface="Times New Roman" pitchFamily="18" charset="0"/>
                <a:cs typeface="Times New Roman" pitchFamily="18" charset="0"/>
              </a:rPr>
              <a:t> - Sınav aynı gün yapılacaktır</a:t>
            </a:r>
            <a:endParaRPr lang="tr-TR"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548680"/>
            <a:ext cx="8229600" cy="1008112"/>
          </a:xfrm>
        </p:spPr>
        <p:txBody>
          <a:bodyPr/>
          <a:lstStyle/>
          <a:p>
            <a:pPr algn="ctr"/>
            <a:r>
              <a:rPr lang="tr-TR" b="1" u="sng" dirty="0" smtClean="0"/>
              <a:t>TERCİHLER NASIL YAPILACAK?</a:t>
            </a:r>
            <a:endParaRPr lang="tr-TR" b="1" u="sng" dirty="0"/>
          </a:p>
        </p:txBody>
      </p:sp>
      <p:sp>
        <p:nvSpPr>
          <p:cNvPr id="3" name="2 İçerik Yer Tutucusu"/>
          <p:cNvSpPr>
            <a:spLocks noGrp="1"/>
          </p:cNvSpPr>
          <p:nvPr>
            <p:ph idx="1"/>
          </p:nvPr>
        </p:nvSpPr>
        <p:spPr>
          <a:xfrm>
            <a:off x="457200" y="1935480"/>
            <a:ext cx="8229600" cy="4517856"/>
          </a:xfrm>
        </p:spPr>
        <p:txBody>
          <a:bodyPr>
            <a:normAutofit fontScale="92500" lnSpcReduction="20000"/>
          </a:bodyPr>
          <a:lstStyle/>
          <a:p>
            <a:pPr>
              <a:buNone/>
            </a:pPr>
            <a:r>
              <a:rPr lang="tr-TR" sz="3600" dirty="0" smtClean="0">
                <a:latin typeface="Times New Roman" pitchFamily="18" charset="0"/>
                <a:ea typeface="Roboto Condensed" panose="02000000000000000000" pitchFamily="2" charset="0"/>
                <a:cs typeface="Times New Roman" pitchFamily="18" charset="0"/>
              </a:rPr>
              <a:t>Tercihlerde öğrencinin karşısına;</a:t>
            </a:r>
          </a:p>
          <a:p>
            <a:endParaRPr lang="tr-TR" sz="3600" dirty="0" smtClean="0">
              <a:latin typeface="Times New Roman" pitchFamily="18" charset="0"/>
              <a:ea typeface="Roboto Condensed" panose="02000000000000000000" pitchFamily="2" charset="0"/>
              <a:cs typeface="Times New Roman" pitchFamily="18" charset="0"/>
            </a:endParaRPr>
          </a:p>
          <a:p>
            <a:pPr>
              <a:buNone/>
            </a:pPr>
            <a:r>
              <a:rPr lang="tr-TR" sz="3600" dirty="0" smtClean="0">
                <a:latin typeface="Times New Roman" pitchFamily="18" charset="0"/>
                <a:ea typeface="Roboto Condensed" panose="02000000000000000000" pitchFamily="2" charset="0"/>
                <a:cs typeface="Times New Roman" pitchFamily="18" charset="0"/>
              </a:rPr>
              <a:t>1- Yerel Yerleştirme</a:t>
            </a:r>
          </a:p>
          <a:p>
            <a:pPr>
              <a:buNone/>
            </a:pPr>
            <a:r>
              <a:rPr lang="tr-TR" sz="3600" dirty="0" smtClean="0">
                <a:latin typeface="Times New Roman" pitchFamily="18" charset="0"/>
                <a:ea typeface="Roboto Condensed" panose="02000000000000000000" pitchFamily="2" charset="0"/>
                <a:cs typeface="Times New Roman" pitchFamily="18" charset="0"/>
              </a:rPr>
              <a:t>2- Merkezi Yerleştirme,</a:t>
            </a:r>
          </a:p>
          <a:p>
            <a:pPr>
              <a:buNone/>
            </a:pPr>
            <a:r>
              <a:rPr lang="tr-TR" sz="3600" dirty="0" smtClean="0">
                <a:latin typeface="Times New Roman" pitchFamily="18" charset="0"/>
                <a:ea typeface="Roboto Condensed" panose="02000000000000000000" pitchFamily="2" charset="0"/>
                <a:cs typeface="Times New Roman" pitchFamily="18" charset="0"/>
              </a:rPr>
              <a:t>3- Pansiyonlu Okullara Yerleştirme </a:t>
            </a:r>
          </a:p>
          <a:p>
            <a:endParaRPr lang="tr-TR" sz="2800" dirty="0" smtClean="0">
              <a:latin typeface="Times New Roman" pitchFamily="18" charset="0"/>
              <a:ea typeface="Roboto Condensed" panose="02000000000000000000" pitchFamily="2" charset="0"/>
              <a:cs typeface="Times New Roman" pitchFamily="18" charset="0"/>
            </a:endParaRPr>
          </a:p>
          <a:p>
            <a:pPr algn="just">
              <a:buNone/>
            </a:pPr>
            <a:r>
              <a:rPr lang="tr-TR" sz="2800" dirty="0" smtClean="0">
                <a:latin typeface="Times New Roman" pitchFamily="18" charset="0"/>
                <a:ea typeface="Roboto Condensed" panose="02000000000000000000" pitchFamily="2" charset="0"/>
                <a:cs typeface="Times New Roman" pitchFamily="18" charset="0"/>
              </a:rPr>
              <a:t>   ekranı olmak üzere 3 tercih ekranı çıkacak. Yerel yerleştirme tercihi yapmak zorunlu olup, yerel yerleştirme yapmayan öğrencilere diğer tercih ekranları açılmayacak. İlk olarak merkezi yerleştirmeye bakılacak.</a:t>
            </a:r>
            <a:endParaRPr lang="en-US" sz="2800" dirty="0" smtClean="0">
              <a:latin typeface="Times New Roman" pitchFamily="18" charset="0"/>
              <a:ea typeface="Roboto Condensed" panose="02000000000000000000" pitchFamily="2" charset="0"/>
              <a:cs typeface="Times New Roman" pitchFamily="18" charset="0"/>
            </a:endParaRPr>
          </a:p>
          <a:p>
            <a:endParaRPr lang="tr-TR"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852704"/>
          </a:xfrm>
        </p:spPr>
        <p:txBody>
          <a:bodyPr>
            <a:normAutofit fontScale="90000"/>
          </a:bodyPr>
          <a:lstStyle/>
          <a:p>
            <a:pPr algn="ctr"/>
            <a:r>
              <a:rPr lang="tr-TR" b="1" u="sng" dirty="0" smtClean="0"/>
              <a:t>YEREL YERLEŞTİRMEDE KRİTERLER</a:t>
            </a:r>
            <a:endParaRPr lang="tr-TR" b="1" u="sng" dirty="0"/>
          </a:p>
        </p:txBody>
      </p:sp>
      <p:sp>
        <p:nvSpPr>
          <p:cNvPr id="3" name="2 İçerik Yer Tutucusu"/>
          <p:cNvSpPr>
            <a:spLocks noGrp="1"/>
          </p:cNvSpPr>
          <p:nvPr>
            <p:ph idx="1"/>
          </p:nvPr>
        </p:nvSpPr>
        <p:spPr/>
        <p:txBody>
          <a:bodyPr/>
          <a:lstStyle/>
          <a:p>
            <a:r>
              <a:rPr lang="tr-TR" sz="2400" dirty="0" smtClean="0">
                <a:latin typeface="Times New Roman" pitchFamily="18" charset="0"/>
                <a:cs typeface="Times New Roman" pitchFamily="18" charset="0"/>
              </a:rPr>
              <a:t>1-  Öğrencinin İkamet Adresi,</a:t>
            </a:r>
          </a:p>
          <a:p>
            <a:endParaRPr lang="tr-TR" sz="2400" dirty="0" smtClean="0">
              <a:latin typeface="Times New Roman" pitchFamily="18" charset="0"/>
              <a:cs typeface="Times New Roman" pitchFamily="18" charset="0"/>
            </a:endParaRPr>
          </a:p>
          <a:p>
            <a:r>
              <a:rPr lang="tr-TR" sz="2400" dirty="0" smtClean="0">
                <a:latin typeface="Times New Roman" pitchFamily="18" charset="0"/>
                <a:ea typeface="Roboto Condensed" panose="02000000000000000000" pitchFamily="2" charset="0"/>
                <a:cs typeface="Times New Roman" pitchFamily="18" charset="0"/>
              </a:rPr>
              <a:t>2-  Ortaöğretim Başarı Puanı,</a:t>
            </a:r>
          </a:p>
          <a:p>
            <a:endParaRPr lang="tr-TR" sz="2400" dirty="0" smtClean="0">
              <a:latin typeface="Times New Roman" pitchFamily="18" charset="0"/>
              <a:ea typeface="Roboto Condensed" panose="02000000000000000000" pitchFamily="2" charset="0"/>
              <a:cs typeface="Times New Roman" pitchFamily="18" charset="0"/>
            </a:endParaRPr>
          </a:p>
          <a:p>
            <a:r>
              <a:rPr lang="tr-TR" sz="2400" dirty="0" smtClean="0">
                <a:latin typeface="Times New Roman" pitchFamily="18" charset="0"/>
                <a:ea typeface="Roboto Condensed" panose="02000000000000000000" pitchFamily="2" charset="0"/>
                <a:cs typeface="Times New Roman" pitchFamily="18" charset="0"/>
              </a:rPr>
              <a:t>3-  8. Sınıf Özürsüz Devamsızlık,</a:t>
            </a:r>
          </a:p>
          <a:p>
            <a:endParaRPr lang="tr-TR" sz="2400" dirty="0" smtClean="0">
              <a:latin typeface="Times New Roman" pitchFamily="18" charset="0"/>
              <a:ea typeface="Roboto Condensed" panose="02000000000000000000" pitchFamily="2" charset="0"/>
              <a:cs typeface="Times New Roman" pitchFamily="18" charset="0"/>
            </a:endParaRPr>
          </a:p>
          <a:p>
            <a:r>
              <a:rPr lang="tr-TR" sz="2400" dirty="0" smtClean="0">
                <a:latin typeface="Times New Roman" pitchFamily="18" charset="0"/>
                <a:ea typeface="Roboto Condensed" panose="02000000000000000000" pitchFamily="2" charset="0"/>
                <a:cs typeface="Times New Roman" pitchFamily="18" charset="0"/>
              </a:rPr>
              <a:t>4-  Yıl Sonu Başarı Puanı Üstünlüğü </a:t>
            </a:r>
            <a:r>
              <a:rPr lang="tr-TR" sz="2000" dirty="0" smtClean="0">
                <a:latin typeface="Times New Roman" pitchFamily="18" charset="0"/>
                <a:ea typeface="Roboto Condensed" panose="02000000000000000000" pitchFamily="2" charset="0"/>
                <a:cs typeface="Times New Roman" pitchFamily="18" charset="0"/>
              </a:rPr>
              <a:t>(Sırasıyla 8,7 ve 6. sınıf)</a:t>
            </a:r>
          </a:p>
          <a:p>
            <a:endParaRPr lang="tr-TR" sz="2000" dirty="0" smtClean="0">
              <a:latin typeface="Times New Roman" pitchFamily="18" charset="0"/>
              <a:ea typeface="Roboto Condensed" panose="02000000000000000000" pitchFamily="2" charset="0"/>
              <a:cs typeface="Times New Roman" pitchFamily="18" charset="0"/>
            </a:endParaRPr>
          </a:p>
          <a:p>
            <a:pPr>
              <a:buNone/>
            </a:pPr>
            <a:r>
              <a:rPr lang="tr-TR" sz="2000" dirty="0" smtClean="0">
                <a:latin typeface="Times New Roman" pitchFamily="18" charset="0"/>
                <a:ea typeface="Roboto Condensed" panose="02000000000000000000" pitchFamily="2" charset="0"/>
                <a:cs typeface="Times New Roman" pitchFamily="18" charset="0"/>
              </a:rPr>
              <a:t>                  Sırasıyla bu kriterlere göre yapılacak.</a:t>
            </a:r>
            <a:endParaRPr lang="tr-TR" sz="2400" dirty="0" smtClean="0">
              <a:latin typeface="Times New Roman" pitchFamily="18" charset="0"/>
              <a:ea typeface="Roboto Condensed" panose="02000000000000000000" pitchFamily="2" charset="0"/>
              <a:cs typeface="Times New Roman" pitchFamily="18" charset="0"/>
            </a:endParaRPr>
          </a:p>
          <a:p>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924712"/>
          </a:xfrm>
        </p:spPr>
        <p:txBody>
          <a:bodyPr>
            <a:normAutofit fontScale="90000"/>
          </a:bodyPr>
          <a:lstStyle/>
          <a:p>
            <a:pPr algn="ctr"/>
            <a:r>
              <a:rPr lang="tr-TR" b="1" u="sng" dirty="0" smtClean="0"/>
              <a:t>YEREL YERLEŞTİRMEDE ÖNCELİK</a:t>
            </a:r>
            <a:endParaRPr lang="tr-TR" b="1" u="sng" dirty="0"/>
          </a:p>
        </p:txBody>
      </p:sp>
      <p:sp>
        <p:nvSpPr>
          <p:cNvPr id="3" name="2 İçerik Yer Tutucusu"/>
          <p:cNvSpPr>
            <a:spLocks noGrp="1"/>
          </p:cNvSpPr>
          <p:nvPr>
            <p:ph idx="1"/>
          </p:nvPr>
        </p:nvSpPr>
        <p:spPr/>
        <p:txBody>
          <a:bodyPr>
            <a:normAutofit fontScale="92500" lnSpcReduction="20000"/>
          </a:bodyPr>
          <a:lstStyle/>
          <a:p>
            <a:pPr marL="514350" indent="-514350" algn="just">
              <a:buAutoNum type="arabicPeriod"/>
            </a:pPr>
            <a:r>
              <a:rPr lang="tr-TR" sz="2800" dirty="0" smtClean="0">
                <a:latin typeface="Times New Roman" pitchFamily="18" charset="0"/>
                <a:cs typeface="Times New Roman" pitchFamily="18" charset="0"/>
              </a:rPr>
              <a:t>Öğrenciler, ikamet adresine göre bulunduğu Kayıt Alanından okul tercih etmeleri durumunda, aynı okulu tercih eden Komşu Kayıt Alanındaki öğrencilerden; Komşu Kayıt Alanındaki öğrenciler de Diğer Kayıt Alanlarındaki öğrencilerden öncelikli yerleştirilecektir.</a:t>
            </a:r>
          </a:p>
          <a:p>
            <a:pPr marL="514350" indent="-514350" algn="just">
              <a:buAutoNum type="arabicPeriod"/>
            </a:pPr>
            <a:endParaRPr lang="tr-TR" sz="2800" dirty="0" smtClean="0">
              <a:latin typeface="Times New Roman" pitchFamily="18" charset="0"/>
              <a:cs typeface="Times New Roman" pitchFamily="18" charset="0"/>
            </a:endParaRPr>
          </a:p>
          <a:p>
            <a:pPr marL="514350" indent="-514350" algn="just">
              <a:buFont typeface="Wingdings 2"/>
              <a:buAutoNum type="arabicPeriod"/>
            </a:pPr>
            <a:r>
              <a:rPr lang="tr-TR" sz="2800" dirty="0" smtClean="0">
                <a:latin typeface="Times New Roman" pitchFamily="18" charset="0"/>
                <a:cs typeface="Times New Roman" pitchFamily="18" charset="0"/>
              </a:rPr>
              <a:t>Yerleştirmede, Okul Başarı Puanı yüksek olan öğrenciler öncelikli olarak yerleştirilecektir</a:t>
            </a:r>
          </a:p>
          <a:p>
            <a:pPr marL="514350" indent="-514350" algn="just">
              <a:buFont typeface="Wingdings 2"/>
              <a:buAutoNum type="arabicPeriod"/>
            </a:pPr>
            <a:endParaRPr lang="tr-TR" sz="2800" dirty="0" smtClean="0">
              <a:latin typeface="Times New Roman" pitchFamily="18" charset="0"/>
              <a:cs typeface="Times New Roman" pitchFamily="18" charset="0"/>
            </a:endParaRPr>
          </a:p>
          <a:p>
            <a:pPr marL="514350" indent="-514350" algn="just">
              <a:buFont typeface="Wingdings 2"/>
              <a:buAutoNum type="arabicPeriod"/>
            </a:pPr>
            <a:r>
              <a:rPr lang="tr-TR" sz="2800" dirty="0" smtClean="0">
                <a:latin typeface="Times New Roman" pitchFamily="18" charset="0"/>
                <a:cs typeface="Times New Roman" pitchFamily="18" charset="0"/>
              </a:rPr>
              <a:t>Yerleştirmede, 8’inci sınıfta okula özürsüz devamsızlık yapılan gün sayısı az olan öğrenciler öncelikli olarak yerleştirilecektir.</a:t>
            </a:r>
          </a:p>
          <a:p>
            <a:pPr marL="514350" indent="-514350">
              <a:buFont typeface="Wingdings 2"/>
              <a:buAutoNum type="arabicPeriod"/>
            </a:pPr>
            <a:endParaRPr lang="en-US" sz="2800" b="1" i="1" dirty="0" smtClean="0">
              <a:solidFill>
                <a:schemeClr val="accent5">
                  <a:lumMod val="75000"/>
                </a:schemeClr>
              </a:solidFill>
              <a:ea typeface="Roboto Condensed" panose="02000000000000000000" pitchFamily="2" charset="0"/>
            </a:endParaRPr>
          </a:p>
          <a:p>
            <a:pPr marL="514350" indent="-514350">
              <a:buAutoNum type="arabicPeriod"/>
            </a:pPr>
            <a:endParaRPr lang="tr-TR" sz="2800" b="1" i="1" dirty="0" smtClean="0">
              <a:solidFill>
                <a:schemeClr val="accent5">
                  <a:lumMod val="75000"/>
                </a:schemeClr>
              </a:solidFill>
              <a:ea typeface="Roboto Condensed" panose="02000000000000000000" pitchFamily="2" charset="0"/>
            </a:endParaRPr>
          </a:p>
          <a:p>
            <a:pPr>
              <a:buNone/>
            </a:pPr>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924712"/>
          </a:xfrm>
        </p:spPr>
        <p:txBody>
          <a:bodyPr>
            <a:normAutofit/>
          </a:bodyPr>
          <a:lstStyle/>
          <a:p>
            <a:pPr algn="ctr"/>
            <a:r>
              <a:rPr lang="tr-TR" sz="3600" b="1" u="sng" dirty="0" smtClean="0"/>
              <a:t>MERKEZİ YERLEŞTİRMEDE KRİTERLER</a:t>
            </a:r>
            <a:endParaRPr lang="tr-TR" sz="3600" b="1" u="sng" dirty="0"/>
          </a:p>
        </p:txBody>
      </p:sp>
      <p:sp>
        <p:nvSpPr>
          <p:cNvPr id="3" name="2 İçerik Yer Tutucusu"/>
          <p:cNvSpPr>
            <a:spLocks noGrp="1"/>
          </p:cNvSpPr>
          <p:nvPr>
            <p:ph idx="1"/>
          </p:nvPr>
        </p:nvSpPr>
        <p:spPr/>
        <p:txBody>
          <a:bodyPr/>
          <a:lstStyle/>
          <a:p>
            <a:pPr algn="just"/>
            <a:r>
              <a:rPr lang="tr-TR" sz="2400" dirty="0" smtClean="0">
                <a:latin typeface="Times New Roman" pitchFamily="18" charset="0"/>
                <a:cs typeface="Times New Roman" pitchFamily="18" charset="0"/>
              </a:rPr>
              <a:t>1- Sınav Puanı,</a:t>
            </a:r>
          </a:p>
          <a:p>
            <a:pPr algn="just"/>
            <a:r>
              <a:rPr lang="tr-TR" sz="2400" dirty="0" smtClean="0">
                <a:latin typeface="Times New Roman" pitchFamily="18" charset="0"/>
                <a:ea typeface="Roboto Condensed" panose="02000000000000000000" pitchFamily="2" charset="0"/>
                <a:cs typeface="Times New Roman" pitchFamily="18" charset="0"/>
              </a:rPr>
              <a:t>2- Ortaöğretim Başarı Puanı,</a:t>
            </a:r>
          </a:p>
          <a:p>
            <a:pPr algn="just"/>
            <a:r>
              <a:rPr lang="tr-TR" sz="2400" dirty="0" smtClean="0">
                <a:latin typeface="Times New Roman" pitchFamily="18" charset="0"/>
                <a:ea typeface="Roboto Condensed" panose="02000000000000000000" pitchFamily="2" charset="0"/>
                <a:cs typeface="Times New Roman" pitchFamily="18" charset="0"/>
              </a:rPr>
              <a:t>3- Yıl Sonu Başarı Puanı Üstünlüğü </a:t>
            </a:r>
            <a:r>
              <a:rPr lang="tr-TR" sz="1800" dirty="0" smtClean="0">
                <a:latin typeface="Times New Roman" pitchFamily="18" charset="0"/>
                <a:ea typeface="Roboto Condensed" panose="02000000000000000000" pitchFamily="2" charset="0"/>
                <a:cs typeface="Times New Roman" pitchFamily="18" charset="0"/>
              </a:rPr>
              <a:t>(sırasıyla 8,7 ve 6. Sınıf)</a:t>
            </a:r>
            <a:endParaRPr lang="tr-TR" sz="2400" dirty="0" smtClean="0">
              <a:latin typeface="Times New Roman" pitchFamily="18" charset="0"/>
              <a:ea typeface="Roboto Condensed" panose="02000000000000000000" pitchFamily="2" charset="0"/>
              <a:cs typeface="Times New Roman" pitchFamily="18" charset="0"/>
            </a:endParaRPr>
          </a:p>
          <a:p>
            <a:pPr algn="just"/>
            <a:r>
              <a:rPr lang="tr-TR" sz="2400" dirty="0" smtClean="0">
                <a:latin typeface="Times New Roman" pitchFamily="18" charset="0"/>
                <a:ea typeface="Roboto Condensed" panose="02000000000000000000" pitchFamily="2" charset="0"/>
                <a:cs typeface="Times New Roman" pitchFamily="18" charset="0"/>
              </a:rPr>
              <a:t>3- 8. Sınıf Özürsüz Devamsızlık,</a:t>
            </a:r>
          </a:p>
          <a:p>
            <a:pPr algn="just"/>
            <a:r>
              <a:rPr lang="tr-TR" sz="2400" dirty="0" smtClean="0">
                <a:latin typeface="Times New Roman" pitchFamily="18" charset="0"/>
                <a:ea typeface="Roboto Condensed" panose="02000000000000000000" pitchFamily="2" charset="0"/>
                <a:cs typeface="Times New Roman" pitchFamily="18" charset="0"/>
              </a:rPr>
              <a:t>4- Tercih önceliği,</a:t>
            </a:r>
          </a:p>
          <a:p>
            <a:pPr algn="just"/>
            <a:r>
              <a:rPr lang="tr-TR" sz="2400" dirty="0" smtClean="0">
                <a:latin typeface="Times New Roman" pitchFamily="18" charset="0"/>
                <a:ea typeface="Roboto Condensed" panose="02000000000000000000" pitchFamily="2" charset="0"/>
                <a:cs typeface="Times New Roman" pitchFamily="18" charset="0"/>
              </a:rPr>
              <a:t>5- Öğrencinin Yaşı (küçük olana)</a:t>
            </a:r>
          </a:p>
          <a:p>
            <a:pPr algn="just"/>
            <a:endParaRPr lang="tr-TR" sz="2400" dirty="0" smtClean="0">
              <a:latin typeface="Times New Roman" pitchFamily="18" charset="0"/>
              <a:ea typeface="Roboto Condensed" panose="02000000000000000000" pitchFamily="2" charset="0"/>
              <a:cs typeface="Times New Roman" pitchFamily="18" charset="0"/>
            </a:endParaRPr>
          </a:p>
          <a:p>
            <a:pPr algn="just">
              <a:buNone/>
            </a:pPr>
            <a:r>
              <a:rPr lang="tr-TR" sz="1800" dirty="0" smtClean="0">
                <a:latin typeface="Times New Roman" pitchFamily="18" charset="0"/>
                <a:ea typeface="Roboto Condensed" panose="02000000000000000000" pitchFamily="2" charset="0"/>
                <a:cs typeface="Times New Roman" pitchFamily="18" charset="0"/>
              </a:rPr>
              <a:t>		</a:t>
            </a:r>
            <a:r>
              <a:rPr lang="tr-TR" sz="2400" dirty="0" smtClean="0">
                <a:latin typeface="Times New Roman" pitchFamily="18" charset="0"/>
                <a:ea typeface="Roboto Condensed" panose="02000000000000000000" pitchFamily="2" charset="0"/>
                <a:cs typeface="Times New Roman" pitchFamily="18" charset="0"/>
              </a:rPr>
              <a:t>Öncelikle sınav puanına bakılacak eşitlik olması durumunda sırasıyla diğer kriterlere bakılacak.</a:t>
            </a:r>
          </a:p>
          <a:p>
            <a:pPr>
              <a:buNone/>
            </a:pPr>
            <a:endParaRPr lang="tr-TR"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4000" b="1" u="sng" dirty="0" smtClean="0"/>
              <a:t>BELİRLİ OKULLARDA YIĞILMA OLURSA?</a:t>
            </a:r>
            <a:endParaRPr lang="tr-TR" sz="4000" b="1" u="sng" dirty="0"/>
          </a:p>
        </p:txBody>
      </p:sp>
      <p:sp>
        <p:nvSpPr>
          <p:cNvPr id="3" name="2 İçerik Yer Tutucusu"/>
          <p:cNvSpPr>
            <a:spLocks noGrp="1"/>
          </p:cNvSpPr>
          <p:nvPr>
            <p:ph idx="1"/>
          </p:nvPr>
        </p:nvSpPr>
        <p:spPr>
          <a:xfrm>
            <a:off x="457200" y="2420888"/>
            <a:ext cx="8229600" cy="3903712"/>
          </a:xfrm>
        </p:spPr>
        <p:txBody>
          <a:bodyPr/>
          <a:lstStyle/>
          <a:p>
            <a:r>
              <a:rPr lang="tr-TR" sz="2400" dirty="0" smtClean="0">
                <a:latin typeface="Times New Roman" pitchFamily="18" charset="0"/>
                <a:ea typeface="Roboto Condensed" panose="02000000000000000000" pitchFamily="2" charset="0"/>
                <a:cs typeface="Times New Roman" pitchFamily="18" charset="0"/>
              </a:rPr>
              <a:t>1- Öğrencinin İkamet Adresi,</a:t>
            </a:r>
          </a:p>
          <a:p>
            <a:r>
              <a:rPr lang="tr-TR" sz="2400" dirty="0" smtClean="0">
                <a:latin typeface="Times New Roman" pitchFamily="18" charset="0"/>
                <a:ea typeface="Roboto Condensed" panose="02000000000000000000" pitchFamily="2" charset="0"/>
                <a:cs typeface="Times New Roman" pitchFamily="18" charset="0"/>
              </a:rPr>
              <a:t>2- Ortaöğretim Başarı Puanı,</a:t>
            </a:r>
          </a:p>
          <a:p>
            <a:r>
              <a:rPr lang="tr-TR" sz="2400" dirty="0" smtClean="0">
                <a:latin typeface="Times New Roman" pitchFamily="18" charset="0"/>
                <a:ea typeface="Roboto Condensed" panose="02000000000000000000" pitchFamily="2" charset="0"/>
                <a:cs typeface="Times New Roman" pitchFamily="18" charset="0"/>
              </a:rPr>
              <a:t>3- 8. Sınıf Özürsüz Devamsızlık,</a:t>
            </a:r>
          </a:p>
          <a:p>
            <a:r>
              <a:rPr lang="tr-TR" sz="2400" dirty="0" smtClean="0">
                <a:latin typeface="Times New Roman" pitchFamily="18" charset="0"/>
                <a:ea typeface="Roboto Condensed" panose="02000000000000000000" pitchFamily="2" charset="0"/>
                <a:cs typeface="Times New Roman" pitchFamily="18" charset="0"/>
              </a:rPr>
              <a:t>4- Yıl Sonu Başarı Puanı Üstünlüğü (Sırasıyla 8,7 ve 6. sınıf)</a:t>
            </a:r>
          </a:p>
          <a:p>
            <a:pPr>
              <a:buNone/>
            </a:pPr>
            <a:endParaRPr lang="tr-TR" dirty="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579296" cy="852704"/>
          </a:xfrm>
        </p:spPr>
        <p:txBody>
          <a:bodyPr>
            <a:normAutofit/>
          </a:bodyPr>
          <a:lstStyle/>
          <a:p>
            <a:r>
              <a:rPr lang="tr-TR" sz="3600" b="1" u="sng" dirty="0" smtClean="0"/>
              <a:t>ÖZEL LİSELERE YERLEŞTİRME NASIL OLACAK?</a:t>
            </a:r>
            <a:endParaRPr lang="tr-TR" sz="3600" b="1" u="sng" dirty="0"/>
          </a:p>
        </p:txBody>
      </p:sp>
      <p:sp>
        <p:nvSpPr>
          <p:cNvPr id="3" name="2 İçerik Yer Tutucusu"/>
          <p:cNvSpPr>
            <a:spLocks noGrp="1"/>
          </p:cNvSpPr>
          <p:nvPr>
            <p:ph idx="1"/>
          </p:nvPr>
        </p:nvSpPr>
        <p:spPr>
          <a:xfrm>
            <a:off x="457200" y="2276872"/>
            <a:ext cx="8229600" cy="4047728"/>
          </a:xfrm>
        </p:spPr>
        <p:txBody>
          <a:bodyPr/>
          <a:lstStyle/>
          <a:p>
            <a:pPr algn="just"/>
            <a:r>
              <a:rPr lang="tr-TR" sz="2800" dirty="0" smtClean="0">
                <a:latin typeface="Times New Roman" pitchFamily="18" charset="0"/>
                <a:ea typeface="Roboto Condensed" panose="02000000000000000000" pitchFamily="2" charset="0"/>
                <a:cs typeface="Times New Roman" pitchFamily="18" charset="0"/>
              </a:rPr>
              <a:t>Özel okullar isterlerse kendi sınavlarını yapabilecek.</a:t>
            </a:r>
          </a:p>
          <a:p>
            <a:pPr algn="just"/>
            <a:endParaRPr lang="tr-TR" sz="2800" dirty="0" smtClean="0">
              <a:latin typeface="Times New Roman" pitchFamily="18" charset="0"/>
              <a:ea typeface="Roboto Condensed" panose="02000000000000000000" pitchFamily="2" charset="0"/>
              <a:cs typeface="Times New Roman" pitchFamily="18" charset="0"/>
            </a:endParaRPr>
          </a:p>
          <a:p>
            <a:pPr algn="just"/>
            <a:r>
              <a:rPr lang="tr-TR" sz="2800" dirty="0" smtClean="0">
                <a:latin typeface="Times New Roman" pitchFamily="18" charset="0"/>
                <a:ea typeface="Roboto Condensed" panose="02000000000000000000" pitchFamily="2" charset="0"/>
                <a:cs typeface="Times New Roman" pitchFamily="18" charset="0"/>
              </a:rPr>
              <a:t>İsteyen özel okullar merkezi sınava göre öğrenci alabilecek.</a:t>
            </a:r>
            <a:endParaRPr lang="en-US" sz="2800" dirty="0" smtClean="0">
              <a:latin typeface="Times New Roman" pitchFamily="18" charset="0"/>
              <a:ea typeface="Roboto Condensed" panose="02000000000000000000" pitchFamily="2" charset="0"/>
              <a:cs typeface="Times New Roman" pitchFamily="18" charset="0"/>
            </a:endParaRPr>
          </a:p>
          <a:p>
            <a:pPr>
              <a:buNone/>
            </a:pPr>
            <a:endParaRPr lang="tr-TR"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200" b="1" u="sng" dirty="0" smtClean="0"/>
              <a:t>GÜZEL SANATLAR VE SPOR LİSELERİNE YERLEŞTİRME NASIL OLACAK?</a:t>
            </a:r>
            <a:endParaRPr lang="tr-TR" sz="3200" b="1" u="sng" dirty="0"/>
          </a:p>
        </p:txBody>
      </p:sp>
      <p:sp>
        <p:nvSpPr>
          <p:cNvPr id="3" name="2 İçerik Yer Tutucusu"/>
          <p:cNvSpPr>
            <a:spLocks noGrp="1"/>
          </p:cNvSpPr>
          <p:nvPr>
            <p:ph idx="1"/>
          </p:nvPr>
        </p:nvSpPr>
        <p:spPr>
          <a:xfrm>
            <a:off x="457200" y="2492896"/>
            <a:ext cx="8229600" cy="3831704"/>
          </a:xfrm>
        </p:spPr>
        <p:txBody>
          <a:bodyPr/>
          <a:lstStyle/>
          <a:p>
            <a:pPr algn="just"/>
            <a:r>
              <a:rPr lang="tr-TR" sz="2400" dirty="0" smtClean="0">
                <a:latin typeface="Times New Roman" pitchFamily="18" charset="0"/>
                <a:ea typeface="Roboto Condensed" panose="02000000000000000000" pitchFamily="2" charset="0"/>
                <a:cs typeface="Times New Roman" pitchFamily="18" charset="0"/>
              </a:rPr>
              <a:t>Güzel sanatlar ve spor liselerine başvuru ve yerleştirme işlemleri Haziran-Temmuz aylarında yapılacak.</a:t>
            </a:r>
          </a:p>
          <a:p>
            <a:pPr algn="just"/>
            <a:endParaRPr lang="tr-TR" sz="2400" dirty="0" smtClean="0">
              <a:latin typeface="Times New Roman" pitchFamily="18" charset="0"/>
              <a:ea typeface="Roboto Condensed" panose="02000000000000000000" pitchFamily="2" charset="0"/>
              <a:cs typeface="Times New Roman" pitchFamily="18" charset="0"/>
            </a:endParaRPr>
          </a:p>
          <a:p>
            <a:pPr algn="just"/>
            <a:r>
              <a:rPr lang="tr-TR" sz="2400" dirty="0" smtClean="0">
                <a:latin typeface="Times New Roman" pitchFamily="18" charset="0"/>
                <a:ea typeface="Roboto Condensed" panose="02000000000000000000" pitchFamily="2" charset="0"/>
                <a:cs typeface="Times New Roman" pitchFamily="18" charset="0"/>
              </a:rPr>
              <a:t>Öğrencilerin Yetenek Sınavı </a:t>
            </a:r>
            <a:r>
              <a:rPr lang="tr-TR" sz="2000" dirty="0" smtClean="0">
                <a:latin typeface="Times New Roman" pitchFamily="18" charset="0"/>
                <a:ea typeface="Roboto Condensed" panose="02000000000000000000" pitchFamily="2" charset="0"/>
                <a:cs typeface="Times New Roman" pitchFamily="18" charset="0"/>
              </a:rPr>
              <a:t>(%70) </a:t>
            </a:r>
            <a:r>
              <a:rPr lang="tr-TR" sz="2400" dirty="0" smtClean="0">
                <a:latin typeface="Times New Roman" pitchFamily="18" charset="0"/>
                <a:ea typeface="Roboto Condensed" panose="02000000000000000000" pitchFamily="2" charset="0"/>
                <a:cs typeface="Times New Roman" pitchFamily="18" charset="0"/>
              </a:rPr>
              <a:t>ve OBP </a:t>
            </a:r>
            <a:r>
              <a:rPr lang="tr-TR" sz="2000" dirty="0" smtClean="0">
                <a:latin typeface="Times New Roman" pitchFamily="18" charset="0"/>
                <a:ea typeface="Roboto Condensed" panose="02000000000000000000" pitchFamily="2" charset="0"/>
                <a:cs typeface="Times New Roman" pitchFamily="18" charset="0"/>
              </a:rPr>
              <a:t>(Öğretim Başarı Puanı %30) </a:t>
            </a:r>
            <a:r>
              <a:rPr lang="tr-TR" sz="2400" dirty="0" smtClean="0">
                <a:latin typeface="Times New Roman" pitchFamily="18" charset="0"/>
                <a:ea typeface="Roboto Condensed" panose="02000000000000000000" pitchFamily="2" charset="0"/>
                <a:cs typeface="Times New Roman" pitchFamily="18" charset="0"/>
              </a:rPr>
              <a:t>kriterlerine yerleştirme yapılacak.</a:t>
            </a:r>
            <a:endParaRPr lang="en-US" sz="2400" dirty="0" smtClean="0">
              <a:latin typeface="Times New Roman" pitchFamily="18" charset="0"/>
              <a:ea typeface="Roboto Condensed" panose="02000000000000000000" pitchFamily="2" charset="0"/>
              <a:cs typeface="Times New Roman" pitchFamily="18" charset="0"/>
            </a:endParaRPr>
          </a:p>
          <a:p>
            <a:pPr>
              <a:buNone/>
            </a:pPr>
            <a:endParaRPr lang="tr-TR" dirty="0">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9512" y="260648"/>
            <a:ext cx="8507288" cy="1080120"/>
          </a:xfrm>
        </p:spPr>
        <p:txBody>
          <a:bodyPr>
            <a:noAutofit/>
          </a:bodyPr>
          <a:lstStyle/>
          <a:p>
            <a:pPr algn="ctr"/>
            <a:r>
              <a:rPr lang="tr-TR" sz="3600" dirty="0" smtClean="0"/>
              <a:t>2019 MALATYA FEN LİSELERİNİN TABAN PUANLARI</a:t>
            </a:r>
            <a:endParaRPr lang="tr-TR" sz="3600" dirty="0"/>
          </a:p>
        </p:txBody>
      </p:sp>
      <p:graphicFrame>
        <p:nvGraphicFramePr>
          <p:cNvPr id="4" name="3 İçerik Yer Tutucusu"/>
          <p:cNvGraphicFramePr>
            <a:graphicFrameLocks noGrp="1"/>
          </p:cNvGraphicFramePr>
          <p:nvPr>
            <p:ph idx="1"/>
          </p:nvPr>
        </p:nvGraphicFramePr>
        <p:xfrm>
          <a:off x="395536" y="1484784"/>
          <a:ext cx="8229600" cy="5212080"/>
        </p:xfrm>
        <a:graphic>
          <a:graphicData uri="http://schemas.openxmlformats.org/drawingml/2006/table">
            <a:tbl>
              <a:tblPr firstRow="1" bandRow="1">
                <a:tableStyleId>{5C22544A-7EE6-4342-B048-85BDC9FD1C3A}</a:tableStyleId>
              </a:tblPr>
              <a:tblGrid>
                <a:gridCol w="1645920"/>
                <a:gridCol w="1388760"/>
                <a:gridCol w="1512168"/>
                <a:gridCol w="1872208"/>
                <a:gridCol w="1810544"/>
              </a:tblGrid>
              <a:tr h="370840">
                <a:tc>
                  <a:txBody>
                    <a:bodyPr/>
                    <a:lstStyle/>
                    <a:p>
                      <a:pPr algn="ctr"/>
                      <a:r>
                        <a:rPr lang="tr-TR" dirty="0" smtClean="0">
                          <a:latin typeface="Times New Roman" pitchFamily="18" charset="0"/>
                          <a:cs typeface="Times New Roman" pitchFamily="18" charset="0"/>
                        </a:rPr>
                        <a:t>Okul adı</a:t>
                      </a:r>
                      <a:endParaRPr lang="tr-TR" dirty="0">
                        <a:latin typeface="Times New Roman" pitchFamily="18" charset="0"/>
                        <a:cs typeface="Times New Roman" pitchFamily="18" charset="0"/>
                      </a:endParaRPr>
                    </a:p>
                  </a:txBody>
                  <a:tcPr/>
                </a:tc>
                <a:tc>
                  <a:txBody>
                    <a:bodyPr/>
                    <a:lstStyle/>
                    <a:p>
                      <a:pPr algn="ctr"/>
                      <a:r>
                        <a:rPr lang="tr-TR" dirty="0" smtClean="0">
                          <a:latin typeface="Times New Roman" pitchFamily="18" charset="0"/>
                          <a:cs typeface="Times New Roman" pitchFamily="18" charset="0"/>
                        </a:rPr>
                        <a:t>Kontenjan </a:t>
                      </a:r>
                      <a:endParaRPr lang="tr-TR" dirty="0">
                        <a:latin typeface="Times New Roman" pitchFamily="18" charset="0"/>
                        <a:cs typeface="Times New Roman" pitchFamily="18" charset="0"/>
                      </a:endParaRPr>
                    </a:p>
                  </a:txBody>
                  <a:tcPr/>
                </a:tc>
                <a:tc>
                  <a:txBody>
                    <a:bodyPr/>
                    <a:lstStyle/>
                    <a:p>
                      <a:pPr algn="ctr"/>
                      <a:r>
                        <a:rPr lang="tr-TR" dirty="0" smtClean="0">
                          <a:latin typeface="Times New Roman" pitchFamily="18" charset="0"/>
                          <a:cs typeface="Times New Roman" pitchFamily="18" charset="0"/>
                        </a:rPr>
                        <a:t>Taban puan</a:t>
                      </a:r>
                      <a:endParaRPr lang="tr-TR" dirty="0">
                        <a:latin typeface="Times New Roman" pitchFamily="18" charset="0"/>
                        <a:cs typeface="Times New Roman" pitchFamily="18" charset="0"/>
                      </a:endParaRPr>
                    </a:p>
                  </a:txBody>
                  <a:tcPr/>
                </a:tc>
                <a:tc>
                  <a:txBody>
                    <a:bodyPr/>
                    <a:lstStyle/>
                    <a:p>
                      <a:pPr algn="ctr"/>
                      <a:r>
                        <a:rPr lang="tr-TR" dirty="0" smtClean="0">
                          <a:latin typeface="Times New Roman" pitchFamily="18" charset="0"/>
                          <a:cs typeface="Times New Roman" pitchFamily="18" charset="0"/>
                        </a:rPr>
                        <a:t>En yüksek yüzdelik</a:t>
                      </a:r>
                      <a:r>
                        <a:rPr lang="tr-TR" baseline="0" dirty="0" smtClean="0">
                          <a:latin typeface="Times New Roman" pitchFamily="18" charset="0"/>
                          <a:cs typeface="Times New Roman" pitchFamily="18" charset="0"/>
                        </a:rPr>
                        <a:t> </a:t>
                      </a:r>
                      <a:r>
                        <a:rPr lang="tr-TR" dirty="0" smtClean="0">
                          <a:latin typeface="Times New Roman" pitchFamily="18" charset="0"/>
                          <a:cs typeface="Times New Roman" pitchFamily="18" charset="0"/>
                        </a:rPr>
                        <a:t>dilim</a:t>
                      </a:r>
                      <a:endParaRPr lang="tr-TR"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latin typeface="Times New Roman" pitchFamily="18" charset="0"/>
                          <a:cs typeface="Times New Roman" pitchFamily="18" charset="0"/>
                        </a:rPr>
                        <a:t>En düşük</a:t>
                      </a:r>
                      <a:r>
                        <a:rPr lang="tr-TR" baseline="0" dirty="0" smtClean="0">
                          <a:latin typeface="Times New Roman" pitchFamily="18" charset="0"/>
                          <a:cs typeface="Times New Roman" pitchFamily="18" charset="0"/>
                        </a:rPr>
                        <a:t> </a:t>
                      </a:r>
                      <a:r>
                        <a:rPr lang="tr-TR" dirty="0" smtClean="0">
                          <a:latin typeface="Times New Roman" pitchFamily="18" charset="0"/>
                          <a:cs typeface="Times New Roman" pitchFamily="18" charset="0"/>
                        </a:rPr>
                        <a:t>yüzdelik</a:t>
                      </a:r>
                      <a:r>
                        <a:rPr lang="tr-TR" baseline="0" dirty="0" smtClean="0">
                          <a:latin typeface="Times New Roman" pitchFamily="18" charset="0"/>
                          <a:cs typeface="Times New Roman" pitchFamily="18" charset="0"/>
                        </a:rPr>
                        <a:t> </a:t>
                      </a:r>
                      <a:r>
                        <a:rPr lang="tr-TR" dirty="0" smtClean="0">
                          <a:latin typeface="Times New Roman" pitchFamily="18" charset="0"/>
                          <a:cs typeface="Times New Roman" pitchFamily="18" charset="0"/>
                        </a:rPr>
                        <a:t>dilim</a:t>
                      </a:r>
                    </a:p>
                    <a:p>
                      <a:pPr algn="ctr"/>
                      <a:endParaRPr lang="tr-TR" dirty="0">
                        <a:latin typeface="Times New Roman" pitchFamily="18" charset="0"/>
                        <a:cs typeface="Times New Roman" pitchFamily="18" charset="0"/>
                      </a:endParaRPr>
                    </a:p>
                  </a:txBody>
                  <a:tcPr/>
                </a:tc>
              </a:tr>
              <a:tr h="370840">
                <a:tc>
                  <a:txBody>
                    <a:bodyPr/>
                    <a:lstStyle/>
                    <a:p>
                      <a:pPr algn="ctr"/>
                      <a:r>
                        <a:rPr lang="tr-TR" dirty="0" smtClean="0">
                          <a:latin typeface="Times New Roman" pitchFamily="18" charset="0"/>
                          <a:cs typeface="Times New Roman" pitchFamily="18" charset="0"/>
                        </a:rPr>
                        <a:t>Malatya</a:t>
                      </a:r>
                      <a:r>
                        <a:rPr lang="tr-TR" baseline="0" dirty="0" smtClean="0">
                          <a:latin typeface="Times New Roman" pitchFamily="18" charset="0"/>
                          <a:cs typeface="Times New Roman" pitchFamily="18" charset="0"/>
                        </a:rPr>
                        <a:t>  Fen  Lisesi</a:t>
                      </a:r>
                      <a:endParaRPr lang="tr-TR" dirty="0">
                        <a:latin typeface="Times New Roman" pitchFamily="18" charset="0"/>
                        <a:cs typeface="Times New Roman" pitchFamily="18" charset="0"/>
                      </a:endParaRPr>
                    </a:p>
                  </a:txBody>
                  <a:tcPr/>
                </a:tc>
                <a:tc>
                  <a:txBody>
                    <a:bodyPr/>
                    <a:lstStyle/>
                    <a:p>
                      <a:pPr algn="ctr"/>
                      <a:endParaRPr lang="tr-TR" dirty="0" smtClean="0">
                        <a:latin typeface="Times New Roman" pitchFamily="18" charset="0"/>
                        <a:cs typeface="Times New Roman" pitchFamily="18" charset="0"/>
                      </a:endParaRPr>
                    </a:p>
                    <a:p>
                      <a:pPr algn="ctr"/>
                      <a:r>
                        <a:rPr lang="tr-TR" dirty="0" smtClean="0">
                          <a:latin typeface="Times New Roman" pitchFamily="18" charset="0"/>
                          <a:cs typeface="Times New Roman" pitchFamily="18" charset="0"/>
                        </a:rPr>
                        <a:t>120</a:t>
                      </a:r>
                      <a:endParaRPr lang="tr-TR" dirty="0">
                        <a:latin typeface="Times New Roman" pitchFamily="18" charset="0"/>
                        <a:cs typeface="Times New Roman" pitchFamily="18" charset="0"/>
                      </a:endParaRPr>
                    </a:p>
                  </a:txBody>
                  <a:tcPr/>
                </a:tc>
                <a:tc>
                  <a:txBody>
                    <a:bodyPr/>
                    <a:lstStyle/>
                    <a:p>
                      <a:pPr algn="ctr"/>
                      <a:endParaRPr lang="tr-TR" dirty="0" smtClean="0">
                        <a:latin typeface="Times New Roman" pitchFamily="18" charset="0"/>
                        <a:cs typeface="Times New Roman" pitchFamily="18" charset="0"/>
                      </a:endParaRPr>
                    </a:p>
                    <a:p>
                      <a:pPr algn="ctr"/>
                      <a:r>
                        <a:rPr lang="tr-TR" dirty="0" smtClean="0">
                          <a:latin typeface="Times New Roman" pitchFamily="18" charset="0"/>
                          <a:cs typeface="Times New Roman" pitchFamily="18" charset="0"/>
                        </a:rPr>
                        <a:t>481,362</a:t>
                      </a:r>
                      <a:endParaRPr lang="tr-TR" dirty="0">
                        <a:latin typeface="Times New Roman" pitchFamily="18" charset="0"/>
                        <a:cs typeface="Times New Roman" pitchFamily="18" charset="0"/>
                      </a:endParaRPr>
                    </a:p>
                  </a:txBody>
                  <a:tcPr/>
                </a:tc>
                <a:tc>
                  <a:txBody>
                    <a:bodyPr/>
                    <a:lstStyle/>
                    <a:p>
                      <a:pPr algn="ctr"/>
                      <a:endParaRPr lang="tr-TR" dirty="0" smtClean="0">
                        <a:latin typeface="Times New Roman" pitchFamily="18" charset="0"/>
                        <a:cs typeface="Times New Roman" pitchFamily="18" charset="0"/>
                      </a:endParaRPr>
                    </a:p>
                    <a:p>
                      <a:pPr algn="ctr"/>
                      <a:r>
                        <a:rPr lang="tr-TR" dirty="0" smtClean="0">
                          <a:latin typeface="Times New Roman" pitchFamily="18" charset="0"/>
                          <a:cs typeface="Times New Roman" pitchFamily="18" charset="0"/>
                        </a:rPr>
                        <a:t>0,95</a:t>
                      </a:r>
                      <a:endParaRPr lang="tr-TR" dirty="0">
                        <a:latin typeface="Times New Roman" pitchFamily="18" charset="0"/>
                        <a:cs typeface="Times New Roman" pitchFamily="18" charset="0"/>
                      </a:endParaRPr>
                    </a:p>
                  </a:txBody>
                  <a:tcPr/>
                </a:tc>
                <a:tc>
                  <a:txBody>
                    <a:bodyPr/>
                    <a:lstStyle/>
                    <a:p>
                      <a:pPr algn="ctr"/>
                      <a:endParaRPr lang="tr-TR" dirty="0" smtClean="0">
                        <a:latin typeface="Times New Roman" pitchFamily="18" charset="0"/>
                        <a:cs typeface="Times New Roman" pitchFamily="18" charset="0"/>
                      </a:endParaRPr>
                    </a:p>
                    <a:p>
                      <a:pPr algn="ctr"/>
                      <a:r>
                        <a:rPr lang="tr-TR" dirty="0" smtClean="0">
                          <a:latin typeface="Times New Roman" pitchFamily="18" charset="0"/>
                          <a:cs typeface="Times New Roman" pitchFamily="18" charset="0"/>
                        </a:rPr>
                        <a:t>0,01</a:t>
                      </a:r>
                      <a:endParaRPr lang="tr-TR" dirty="0">
                        <a:latin typeface="Times New Roman" pitchFamily="18" charset="0"/>
                        <a:cs typeface="Times New Roman" pitchFamily="18" charset="0"/>
                      </a:endParaRPr>
                    </a:p>
                  </a:txBody>
                  <a:tcPr/>
                </a:tc>
              </a:tr>
              <a:tr h="370840">
                <a:tc>
                  <a:txBody>
                    <a:bodyPr/>
                    <a:lstStyle/>
                    <a:p>
                      <a:pPr algn="ctr"/>
                      <a:r>
                        <a:rPr lang="tr-TR" dirty="0" smtClean="0">
                          <a:latin typeface="Times New Roman" pitchFamily="18" charset="0"/>
                          <a:cs typeface="Times New Roman" pitchFamily="18" charset="0"/>
                        </a:rPr>
                        <a:t>Malatya</a:t>
                      </a:r>
                      <a:r>
                        <a:rPr lang="tr-TR" baseline="0" dirty="0" smtClean="0">
                          <a:latin typeface="Times New Roman" pitchFamily="18" charset="0"/>
                          <a:cs typeface="Times New Roman" pitchFamily="18" charset="0"/>
                        </a:rPr>
                        <a:t> Fethi </a:t>
                      </a:r>
                      <a:r>
                        <a:rPr lang="tr-TR" baseline="0" dirty="0" err="1" smtClean="0">
                          <a:latin typeface="Times New Roman" pitchFamily="18" charset="0"/>
                          <a:cs typeface="Times New Roman" pitchFamily="18" charset="0"/>
                        </a:rPr>
                        <a:t>Gemuhluoğlu</a:t>
                      </a:r>
                      <a:r>
                        <a:rPr lang="tr-TR" baseline="0" dirty="0" smtClean="0">
                          <a:latin typeface="Times New Roman" pitchFamily="18" charset="0"/>
                          <a:cs typeface="Times New Roman" pitchFamily="18" charset="0"/>
                        </a:rPr>
                        <a:t> Fen Lisesi</a:t>
                      </a:r>
                      <a:endParaRPr lang="tr-TR" dirty="0">
                        <a:latin typeface="Times New Roman" pitchFamily="18" charset="0"/>
                        <a:cs typeface="Times New Roman" pitchFamily="18" charset="0"/>
                      </a:endParaRPr>
                    </a:p>
                  </a:txBody>
                  <a:tcPr/>
                </a:tc>
                <a:tc>
                  <a:txBody>
                    <a:bodyPr/>
                    <a:lstStyle/>
                    <a:p>
                      <a:pPr algn="ctr"/>
                      <a:endParaRPr lang="tr-TR" dirty="0" smtClean="0">
                        <a:latin typeface="Times New Roman" pitchFamily="18" charset="0"/>
                        <a:cs typeface="Times New Roman" pitchFamily="18" charset="0"/>
                      </a:endParaRPr>
                    </a:p>
                    <a:p>
                      <a:pPr algn="ctr"/>
                      <a:r>
                        <a:rPr lang="tr-TR" dirty="0" smtClean="0">
                          <a:latin typeface="Times New Roman" pitchFamily="18" charset="0"/>
                          <a:cs typeface="Times New Roman" pitchFamily="18" charset="0"/>
                        </a:rPr>
                        <a:t>120</a:t>
                      </a:r>
                      <a:endParaRPr lang="tr-TR" dirty="0">
                        <a:latin typeface="Times New Roman" pitchFamily="18" charset="0"/>
                        <a:cs typeface="Times New Roman" pitchFamily="18" charset="0"/>
                      </a:endParaRPr>
                    </a:p>
                  </a:txBody>
                  <a:tcPr/>
                </a:tc>
                <a:tc>
                  <a:txBody>
                    <a:bodyPr/>
                    <a:lstStyle/>
                    <a:p>
                      <a:pPr algn="ctr"/>
                      <a:endParaRPr lang="tr-TR" dirty="0" smtClean="0">
                        <a:latin typeface="Times New Roman" pitchFamily="18" charset="0"/>
                        <a:cs typeface="Times New Roman" pitchFamily="18" charset="0"/>
                      </a:endParaRPr>
                    </a:p>
                    <a:p>
                      <a:pPr algn="ctr"/>
                      <a:r>
                        <a:rPr lang="tr-TR" dirty="0" smtClean="0">
                          <a:latin typeface="Times New Roman" pitchFamily="18" charset="0"/>
                          <a:cs typeface="Times New Roman" pitchFamily="18" charset="0"/>
                        </a:rPr>
                        <a:t>472,569</a:t>
                      </a:r>
                      <a:endParaRPr lang="tr-TR" dirty="0">
                        <a:latin typeface="Times New Roman" pitchFamily="18" charset="0"/>
                        <a:cs typeface="Times New Roman" pitchFamily="18" charset="0"/>
                      </a:endParaRPr>
                    </a:p>
                  </a:txBody>
                  <a:tcPr/>
                </a:tc>
                <a:tc>
                  <a:txBody>
                    <a:bodyPr/>
                    <a:lstStyle/>
                    <a:p>
                      <a:pPr algn="ctr"/>
                      <a:endParaRPr lang="tr-TR" dirty="0" smtClean="0">
                        <a:latin typeface="Times New Roman" pitchFamily="18" charset="0"/>
                        <a:cs typeface="Times New Roman" pitchFamily="18" charset="0"/>
                      </a:endParaRPr>
                    </a:p>
                    <a:p>
                      <a:pPr algn="ctr"/>
                      <a:r>
                        <a:rPr lang="tr-TR" dirty="0" smtClean="0">
                          <a:latin typeface="Times New Roman" pitchFamily="18" charset="0"/>
                          <a:cs typeface="Times New Roman" pitchFamily="18" charset="0"/>
                        </a:rPr>
                        <a:t>1,76</a:t>
                      </a:r>
                      <a:endParaRPr lang="tr-TR" dirty="0">
                        <a:latin typeface="Times New Roman" pitchFamily="18" charset="0"/>
                        <a:cs typeface="Times New Roman" pitchFamily="18" charset="0"/>
                      </a:endParaRPr>
                    </a:p>
                  </a:txBody>
                  <a:tcPr/>
                </a:tc>
                <a:tc>
                  <a:txBody>
                    <a:bodyPr/>
                    <a:lstStyle/>
                    <a:p>
                      <a:pPr algn="ctr"/>
                      <a:r>
                        <a:rPr lang="tr-TR" dirty="0" smtClean="0">
                          <a:latin typeface="Times New Roman" pitchFamily="18" charset="0"/>
                          <a:cs typeface="Times New Roman" pitchFamily="18" charset="0"/>
                        </a:rPr>
                        <a:t> </a:t>
                      </a:r>
                    </a:p>
                    <a:p>
                      <a:pPr algn="ctr"/>
                      <a:r>
                        <a:rPr lang="tr-TR" dirty="0" smtClean="0">
                          <a:latin typeface="Times New Roman" pitchFamily="18" charset="0"/>
                          <a:cs typeface="Times New Roman" pitchFamily="18" charset="0"/>
                        </a:rPr>
                        <a:t>0,95</a:t>
                      </a:r>
                      <a:endParaRPr lang="tr-TR" dirty="0">
                        <a:latin typeface="Times New Roman" pitchFamily="18" charset="0"/>
                        <a:cs typeface="Times New Roman" pitchFamily="18" charset="0"/>
                      </a:endParaRPr>
                    </a:p>
                  </a:txBody>
                  <a:tcPr/>
                </a:tc>
              </a:tr>
              <a:tr h="370840">
                <a:tc>
                  <a:txBody>
                    <a:bodyPr/>
                    <a:lstStyle/>
                    <a:p>
                      <a:pPr algn="ctr"/>
                      <a:r>
                        <a:rPr lang="tr-TR" dirty="0" smtClean="0">
                          <a:latin typeface="Times New Roman" pitchFamily="18" charset="0"/>
                          <a:cs typeface="Times New Roman" pitchFamily="18" charset="0"/>
                        </a:rPr>
                        <a:t>Akçadağ</a:t>
                      </a:r>
                      <a:r>
                        <a:rPr lang="tr-TR" baseline="0" dirty="0" smtClean="0">
                          <a:latin typeface="Times New Roman" pitchFamily="18" charset="0"/>
                          <a:cs typeface="Times New Roman" pitchFamily="18" charset="0"/>
                        </a:rPr>
                        <a:t> Fatih Fen Lisesi</a:t>
                      </a:r>
                      <a:endParaRPr lang="tr-TR" dirty="0">
                        <a:latin typeface="Times New Roman" pitchFamily="18" charset="0"/>
                        <a:cs typeface="Times New Roman" pitchFamily="18" charset="0"/>
                      </a:endParaRPr>
                    </a:p>
                  </a:txBody>
                  <a:tcPr/>
                </a:tc>
                <a:tc>
                  <a:txBody>
                    <a:bodyPr/>
                    <a:lstStyle/>
                    <a:p>
                      <a:pPr algn="ctr"/>
                      <a:r>
                        <a:rPr lang="tr-TR" dirty="0" smtClean="0">
                          <a:latin typeface="Times New Roman" pitchFamily="18" charset="0"/>
                          <a:cs typeface="Times New Roman" pitchFamily="18" charset="0"/>
                        </a:rPr>
                        <a:t>120</a:t>
                      </a:r>
                    </a:p>
                    <a:p>
                      <a:pPr algn="ctr"/>
                      <a:endParaRPr lang="tr-TR" dirty="0">
                        <a:latin typeface="Times New Roman" pitchFamily="18" charset="0"/>
                        <a:cs typeface="Times New Roman" pitchFamily="18" charset="0"/>
                      </a:endParaRPr>
                    </a:p>
                  </a:txBody>
                  <a:tcPr/>
                </a:tc>
                <a:tc>
                  <a:txBody>
                    <a:bodyPr/>
                    <a:lstStyle/>
                    <a:p>
                      <a:pPr algn="ctr"/>
                      <a:r>
                        <a:rPr lang="tr-TR" dirty="0" smtClean="0">
                          <a:latin typeface="Times New Roman" pitchFamily="18" charset="0"/>
                          <a:cs typeface="Times New Roman" pitchFamily="18" charset="0"/>
                        </a:rPr>
                        <a:t>440,187</a:t>
                      </a:r>
                      <a:endParaRPr lang="tr-TR" dirty="0">
                        <a:latin typeface="Times New Roman" pitchFamily="18" charset="0"/>
                        <a:cs typeface="Times New Roman" pitchFamily="18" charset="0"/>
                      </a:endParaRPr>
                    </a:p>
                  </a:txBody>
                  <a:tcPr/>
                </a:tc>
                <a:tc>
                  <a:txBody>
                    <a:bodyPr/>
                    <a:lstStyle/>
                    <a:p>
                      <a:pPr algn="ctr"/>
                      <a:r>
                        <a:rPr lang="tr-TR" dirty="0" smtClean="0">
                          <a:latin typeface="Times New Roman" pitchFamily="18" charset="0"/>
                          <a:cs typeface="Times New Roman" pitchFamily="18" charset="0"/>
                        </a:rPr>
                        <a:t>5,77</a:t>
                      </a:r>
                      <a:endParaRPr lang="tr-TR" dirty="0">
                        <a:latin typeface="Times New Roman" pitchFamily="18" charset="0"/>
                        <a:cs typeface="Times New Roman" pitchFamily="18" charset="0"/>
                      </a:endParaRPr>
                    </a:p>
                  </a:txBody>
                  <a:tcPr/>
                </a:tc>
                <a:tc>
                  <a:txBody>
                    <a:bodyPr/>
                    <a:lstStyle/>
                    <a:p>
                      <a:pPr algn="ctr"/>
                      <a:r>
                        <a:rPr lang="tr-TR" dirty="0" smtClean="0">
                          <a:latin typeface="Times New Roman" pitchFamily="18" charset="0"/>
                          <a:cs typeface="Times New Roman" pitchFamily="18" charset="0"/>
                        </a:rPr>
                        <a:t>1,79</a:t>
                      </a:r>
                      <a:endParaRPr lang="tr-TR" dirty="0">
                        <a:latin typeface="Times New Roman" pitchFamily="18" charset="0"/>
                        <a:cs typeface="Times New Roman" pitchFamily="18" charset="0"/>
                      </a:endParaRPr>
                    </a:p>
                  </a:txBody>
                  <a:tcPr/>
                </a:tc>
              </a:tr>
              <a:tr h="370840">
                <a:tc>
                  <a:txBody>
                    <a:bodyPr/>
                    <a:lstStyle/>
                    <a:p>
                      <a:pPr algn="ctr"/>
                      <a:r>
                        <a:rPr lang="tr-TR" dirty="0" err="1" smtClean="0">
                          <a:latin typeface="Times New Roman" pitchFamily="18" charset="0"/>
                          <a:cs typeface="Times New Roman" pitchFamily="18" charset="0"/>
                        </a:rPr>
                        <a:t>Arapgir</a:t>
                      </a:r>
                      <a:r>
                        <a:rPr lang="tr-TR" baseline="0" dirty="0" smtClean="0">
                          <a:latin typeface="Times New Roman" pitchFamily="18" charset="0"/>
                          <a:cs typeface="Times New Roman" pitchFamily="18" charset="0"/>
                        </a:rPr>
                        <a:t> Kerem Aydınlar Fen Lisesi</a:t>
                      </a:r>
                      <a:endParaRPr lang="tr-TR" dirty="0">
                        <a:latin typeface="Times New Roman" pitchFamily="18" charset="0"/>
                        <a:cs typeface="Times New Roman" pitchFamily="18" charset="0"/>
                      </a:endParaRPr>
                    </a:p>
                  </a:txBody>
                  <a:tcPr/>
                </a:tc>
                <a:tc>
                  <a:txBody>
                    <a:bodyPr/>
                    <a:lstStyle/>
                    <a:p>
                      <a:pPr algn="ctr"/>
                      <a:endParaRPr lang="tr-TR" dirty="0" smtClean="0">
                        <a:latin typeface="Times New Roman" pitchFamily="18" charset="0"/>
                        <a:cs typeface="Times New Roman" pitchFamily="18" charset="0"/>
                      </a:endParaRPr>
                    </a:p>
                    <a:p>
                      <a:pPr algn="ctr"/>
                      <a:r>
                        <a:rPr lang="tr-TR" dirty="0" smtClean="0">
                          <a:latin typeface="Times New Roman" pitchFamily="18" charset="0"/>
                          <a:cs typeface="Times New Roman" pitchFamily="18" charset="0"/>
                        </a:rPr>
                        <a:t>120</a:t>
                      </a:r>
                      <a:endParaRPr lang="tr-TR" dirty="0">
                        <a:latin typeface="Times New Roman" pitchFamily="18" charset="0"/>
                        <a:cs typeface="Times New Roman" pitchFamily="18" charset="0"/>
                      </a:endParaRPr>
                    </a:p>
                  </a:txBody>
                  <a:tcPr/>
                </a:tc>
                <a:tc>
                  <a:txBody>
                    <a:bodyPr/>
                    <a:lstStyle/>
                    <a:p>
                      <a:pPr algn="ctr"/>
                      <a:endParaRPr lang="tr-TR" dirty="0" smtClean="0">
                        <a:latin typeface="Times New Roman" pitchFamily="18" charset="0"/>
                        <a:cs typeface="Times New Roman" pitchFamily="18" charset="0"/>
                      </a:endParaRPr>
                    </a:p>
                    <a:p>
                      <a:pPr algn="ctr"/>
                      <a:r>
                        <a:rPr lang="tr-TR" dirty="0" smtClean="0">
                          <a:latin typeface="Times New Roman" pitchFamily="18" charset="0"/>
                          <a:cs typeface="Times New Roman" pitchFamily="18" charset="0"/>
                        </a:rPr>
                        <a:t>416,290</a:t>
                      </a:r>
                      <a:endParaRPr lang="tr-TR" dirty="0">
                        <a:latin typeface="Times New Roman" pitchFamily="18" charset="0"/>
                        <a:cs typeface="Times New Roman" pitchFamily="18" charset="0"/>
                      </a:endParaRPr>
                    </a:p>
                  </a:txBody>
                  <a:tcPr/>
                </a:tc>
                <a:tc>
                  <a:txBody>
                    <a:bodyPr/>
                    <a:lstStyle/>
                    <a:p>
                      <a:pPr algn="ctr"/>
                      <a:endParaRPr lang="tr-TR" dirty="0" smtClean="0">
                        <a:latin typeface="Times New Roman" pitchFamily="18" charset="0"/>
                        <a:cs typeface="Times New Roman" pitchFamily="18" charset="0"/>
                      </a:endParaRPr>
                    </a:p>
                    <a:p>
                      <a:pPr algn="ctr"/>
                      <a:r>
                        <a:rPr lang="tr-TR" dirty="0" smtClean="0">
                          <a:latin typeface="Times New Roman" pitchFamily="18" charset="0"/>
                          <a:cs typeface="Times New Roman" pitchFamily="18" charset="0"/>
                        </a:rPr>
                        <a:t>9,67</a:t>
                      </a:r>
                      <a:endParaRPr lang="tr-TR" dirty="0">
                        <a:latin typeface="Times New Roman" pitchFamily="18" charset="0"/>
                        <a:cs typeface="Times New Roman" pitchFamily="18" charset="0"/>
                      </a:endParaRPr>
                    </a:p>
                  </a:txBody>
                  <a:tcPr/>
                </a:tc>
                <a:tc>
                  <a:txBody>
                    <a:bodyPr/>
                    <a:lstStyle/>
                    <a:p>
                      <a:pPr algn="ctr"/>
                      <a:endParaRPr lang="tr-TR" dirty="0" smtClean="0">
                        <a:latin typeface="Times New Roman" pitchFamily="18" charset="0"/>
                        <a:cs typeface="Times New Roman" pitchFamily="18" charset="0"/>
                      </a:endParaRPr>
                    </a:p>
                    <a:p>
                      <a:pPr algn="ctr"/>
                      <a:r>
                        <a:rPr lang="tr-TR" dirty="0" smtClean="0">
                          <a:latin typeface="Times New Roman" pitchFamily="18" charset="0"/>
                          <a:cs typeface="Times New Roman" pitchFamily="18" charset="0"/>
                        </a:rPr>
                        <a:t>2,95</a:t>
                      </a:r>
                      <a:endParaRPr lang="tr-TR" dirty="0">
                        <a:latin typeface="Times New Roman" pitchFamily="18" charset="0"/>
                        <a:cs typeface="Times New Roman" pitchFamily="18" charset="0"/>
                      </a:endParaRPr>
                    </a:p>
                  </a:txBody>
                  <a:tcPr/>
                </a:tc>
              </a:tr>
              <a:tr h="370840">
                <a:tc>
                  <a:txBody>
                    <a:bodyPr/>
                    <a:lstStyle/>
                    <a:p>
                      <a:pPr algn="ctr"/>
                      <a:r>
                        <a:rPr lang="tr-TR" dirty="0" smtClean="0">
                          <a:latin typeface="Times New Roman" pitchFamily="18" charset="0"/>
                          <a:cs typeface="Times New Roman" pitchFamily="18" charset="0"/>
                        </a:rPr>
                        <a:t>Darende Mehmet</a:t>
                      </a:r>
                      <a:r>
                        <a:rPr lang="tr-TR" baseline="0" dirty="0" smtClean="0">
                          <a:latin typeface="Times New Roman" pitchFamily="18" charset="0"/>
                          <a:cs typeface="Times New Roman" pitchFamily="18" charset="0"/>
                        </a:rPr>
                        <a:t> Emin Ilıcak Fen Lisesi</a:t>
                      </a:r>
                      <a:endParaRPr lang="tr-TR" dirty="0">
                        <a:latin typeface="Times New Roman" pitchFamily="18" charset="0"/>
                        <a:cs typeface="Times New Roman" pitchFamily="18" charset="0"/>
                      </a:endParaRPr>
                    </a:p>
                  </a:txBody>
                  <a:tcPr/>
                </a:tc>
                <a:tc>
                  <a:txBody>
                    <a:bodyPr/>
                    <a:lstStyle/>
                    <a:p>
                      <a:pPr algn="ctr"/>
                      <a:endParaRPr lang="tr-TR" dirty="0" smtClean="0">
                        <a:latin typeface="Times New Roman" pitchFamily="18" charset="0"/>
                        <a:cs typeface="Times New Roman" pitchFamily="18" charset="0"/>
                      </a:endParaRPr>
                    </a:p>
                    <a:p>
                      <a:pPr algn="ctr"/>
                      <a:r>
                        <a:rPr lang="tr-TR" dirty="0" smtClean="0">
                          <a:latin typeface="Times New Roman" pitchFamily="18" charset="0"/>
                          <a:cs typeface="Times New Roman" pitchFamily="18" charset="0"/>
                        </a:rPr>
                        <a:t>90</a:t>
                      </a:r>
                      <a:endParaRPr lang="tr-TR" dirty="0">
                        <a:latin typeface="Times New Roman" pitchFamily="18" charset="0"/>
                        <a:cs typeface="Times New Roman" pitchFamily="18" charset="0"/>
                      </a:endParaRPr>
                    </a:p>
                  </a:txBody>
                  <a:tcPr/>
                </a:tc>
                <a:tc>
                  <a:txBody>
                    <a:bodyPr/>
                    <a:lstStyle/>
                    <a:p>
                      <a:pPr algn="ctr"/>
                      <a:endParaRPr lang="tr-TR" dirty="0" smtClean="0">
                        <a:latin typeface="Times New Roman" pitchFamily="18" charset="0"/>
                        <a:cs typeface="Times New Roman" pitchFamily="18" charset="0"/>
                      </a:endParaRPr>
                    </a:p>
                    <a:p>
                      <a:pPr algn="ctr"/>
                      <a:r>
                        <a:rPr lang="tr-TR" dirty="0" smtClean="0">
                          <a:latin typeface="Times New Roman" pitchFamily="18" charset="0"/>
                          <a:cs typeface="Times New Roman" pitchFamily="18" charset="0"/>
                        </a:rPr>
                        <a:t>407,842</a:t>
                      </a:r>
                      <a:endParaRPr lang="tr-TR" dirty="0">
                        <a:latin typeface="Times New Roman" pitchFamily="18" charset="0"/>
                        <a:cs typeface="Times New Roman" pitchFamily="18" charset="0"/>
                      </a:endParaRPr>
                    </a:p>
                  </a:txBody>
                  <a:tcPr/>
                </a:tc>
                <a:tc>
                  <a:txBody>
                    <a:bodyPr/>
                    <a:lstStyle/>
                    <a:p>
                      <a:pPr algn="ctr"/>
                      <a:endParaRPr lang="tr-TR" dirty="0" smtClean="0">
                        <a:latin typeface="Times New Roman" pitchFamily="18" charset="0"/>
                        <a:cs typeface="Times New Roman" pitchFamily="18" charset="0"/>
                      </a:endParaRPr>
                    </a:p>
                    <a:p>
                      <a:pPr algn="ctr"/>
                      <a:r>
                        <a:rPr lang="tr-TR" dirty="0" smtClean="0">
                          <a:latin typeface="Times New Roman" pitchFamily="18" charset="0"/>
                          <a:cs typeface="Times New Roman" pitchFamily="18" charset="0"/>
                        </a:rPr>
                        <a:t>11,26</a:t>
                      </a:r>
                      <a:endParaRPr lang="tr-TR" dirty="0">
                        <a:latin typeface="Times New Roman" pitchFamily="18" charset="0"/>
                        <a:cs typeface="Times New Roman" pitchFamily="18" charset="0"/>
                      </a:endParaRPr>
                    </a:p>
                  </a:txBody>
                  <a:tcPr/>
                </a:tc>
                <a:tc>
                  <a:txBody>
                    <a:bodyPr/>
                    <a:lstStyle/>
                    <a:p>
                      <a:pPr algn="ctr"/>
                      <a:endParaRPr lang="tr-TR" dirty="0" smtClean="0">
                        <a:latin typeface="Times New Roman" pitchFamily="18" charset="0"/>
                        <a:cs typeface="Times New Roman" pitchFamily="18" charset="0"/>
                      </a:endParaRPr>
                    </a:p>
                    <a:p>
                      <a:pPr algn="ctr"/>
                      <a:r>
                        <a:rPr lang="tr-TR" dirty="0" smtClean="0">
                          <a:latin typeface="Times New Roman" pitchFamily="18" charset="0"/>
                          <a:cs typeface="Times New Roman" pitchFamily="18" charset="0"/>
                        </a:rPr>
                        <a:t>2,22</a:t>
                      </a:r>
                      <a:endParaRPr lang="tr-TR" dirty="0">
                        <a:latin typeface="Times New Roman" pitchFamily="18" charset="0"/>
                        <a:cs typeface="Times New Roman" pitchFamily="18" charset="0"/>
                      </a:endParaRPr>
                    </a:p>
                  </a:txBody>
                  <a:tcPr/>
                </a:tc>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780696"/>
          </a:xfrm>
        </p:spPr>
        <p:txBody>
          <a:bodyPr>
            <a:normAutofit fontScale="90000"/>
          </a:bodyPr>
          <a:lstStyle/>
          <a:p>
            <a:pPr algn="ctr"/>
            <a:r>
              <a:rPr lang="tr-TR" sz="3600" dirty="0" smtClean="0"/>
              <a:t>2019 MALATYADAKİ LİSELERİN TABAN PUANLARI</a:t>
            </a:r>
            <a:endParaRPr lang="tr-TR" sz="3600" dirty="0"/>
          </a:p>
        </p:txBody>
      </p:sp>
      <p:graphicFrame>
        <p:nvGraphicFramePr>
          <p:cNvPr id="5" name="4 İçerik Yer Tutucusu"/>
          <p:cNvGraphicFramePr>
            <a:graphicFrameLocks noGrp="1"/>
          </p:cNvGraphicFramePr>
          <p:nvPr>
            <p:ph idx="1"/>
          </p:nvPr>
        </p:nvGraphicFramePr>
        <p:xfrm>
          <a:off x="539552" y="1988840"/>
          <a:ext cx="8352928" cy="3754120"/>
        </p:xfrm>
        <a:graphic>
          <a:graphicData uri="http://schemas.openxmlformats.org/drawingml/2006/table">
            <a:tbl>
              <a:tblPr firstRow="1" bandRow="1">
                <a:tableStyleId>{5C22544A-7EE6-4342-B048-85BDC9FD1C3A}</a:tableStyleId>
              </a:tblPr>
              <a:tblGrid>
                <a:gridCol w="1645920"/>
                <a:gridCol w="1388760"/>
                <a:gridCol w="1728192"/>
                <a:gridCol w="1800200"/>
                <a:gridCol w="1789856"/>
              </a:tblGrid>
              <a:tr h="370840">
                <a:tc>
                  <a:txBody>
                    <a:bodyPr/>
                    <a:lstStyle/>
                    <a:p>
                      <a:pPr algn="ctr"/>
                      <a:r>
                        <a:rPr lang="tr-TR" dirty="0" smtClean="0">
                          <a:latin typeface="Times New Roman" pitchFamily="18" charset="0"/>
                          <a:cs typeface="Times New Roman" pitchFamily="18" charset="0"/>
                        </a:rPr>
                        <a:t>Okul</a:t>
                      </a:r>
                      <a:r>
                        <a:rPr lang="tr-TR" baseline="0" dirty="0" smtClean="0">
                          <a:latin typeface="Times New Roman" pitchFamily="18" charset="0"/>
                          <a:cs typeface="Times New Roman" pitchFamily="18" charset="0"/>
                        </a:rPr>
                        <a:t> Adı</a:t>
                      </a:r>
                      <a:endParaRPr lang="tr-TR" dirty="0">
                        <a:latin typeface="Times New Roman" pitchFamily="18" charset="0"/>
                        <a:cs typeface="Times New Roman" pitchFamily="18" charset="0"/>
                      </a:endParaRPr>
                    </a:p>
                  </a:txBody>
                  <a:tcPr/>
                </a:tc>
                <a:tc>
                  <a:txBody>
                    <a:bodyPr/>
                    <a:lstStyle/>
                    <a:p>
                      <a:pPr algn="ctr"/>
                      <a:r>
                        <a:rPr lang="tr-TR" dirty="0" smtClean="0">
                          <a:latin typeface="Times New Roman" pitchFamily="18" charset="0"/>
                          <a:cs typeface="Times New Roman" pitchFamily="18" charset="0"/>
                        </a:rPr>
                        <a:t>Kontenjan </a:t>
                      </a:r>
                      <a:endParaRPr lang="tr-TR" dirty="0">
                        <a:latin typeface="Times New Roman" pitchFamily="18" charset="0"/>
                        <a:cs typeface="Times New Roman" pitchFamily="18" charset="0"/>
                      </a:endParaRPr>
                    </a:p>
                  </a:txBody>
                  <a:tcPr/>
                </a:tc>
                <a:tc>
                  <a:txBody>
                    <a:bodyPr/>
                    <a:lstStyle/>
                    <a:p>
                      <a:pPr algn="ctr"/>
                      <a:r>
                        <a:rPr lang="tr-TR" dirty="0" smtClean="0">
                          <a:latin typeface="Times New Roman" pitchFamily="18" charset="0"/>
                          <a:cs typeface="Times New Roman" pitchFamily="18" charset="0"/>
                        </a:rPr>
                        <a:t>Taban puanı</a:t>
                      </a:r>
                      <a:endParaRPr lang="tr-TR" dirty="0">
                        <a:latin typeface="Times New Roman" pitchFamily="18" charset="0"/>
                        <a:cs typeface="Times New Roman" pitchFamily="18" charset="0"/>
                      </a:endParaRPr>
                    </a:p>
                  </a:txBody>
                  <a:tcPr/>
                </a:tc>
                <a:tc>
                  <a:txBody>
                    <a:bodyPr/>
                    <a:lstStyle/>
                    <a:p>
                      <a:pPr algn="ctr"/>
                      <a:r>
                        <a:rPr lang="tr-TR" dirty="0" smtClean="0">
                          <a:latin typeface="Times New Roman" pitchFamily="18" charset="0"/>
                          <a:cs typeface="Times New Roman" pitchFamily="18" charset="0"/>
                        </a:rPr>
                        <a:t>En  yüksek yüzdelik dilim</a:t>
                      </a:r>
                      <a:endParaRPr lang="tr-TR" dirty="0">
                        <a:latin typeface="Times New Roman" pitchFamily="18" charset="0"/>
                        <a:cs typeface="Times New Roman" pitchFamily="18" charset="0"/>
                      </a:endParaRPr>
                    </a:p>
                  </a:txBody>
                  <a:tcPr/>
                </a:tc>
                <a:tc>
                  <a:txBody>
                    <a:bodyPr/>
                    <a:lstStyle/>
                    <a:p>
                      <a:pPr algn="ctr"/>
                      <a:r>
                        <a:rPr lang="tr-TR" dirty="0" smtClean="0">
                          <a:latin typeface="Times New Roman" pitchFamily="18" charset="0"/>
                          <a:cs typeface="Times New Roman" pitchFamily="18" charset="0"/>
                        </a:rPr>
                        <a:t>En düşük yüzdelik dilim</a:t>
                      </a:r>
                      <a:endParaRPr lang="tr-TR" dirty="0">
                        <a:latin typeface="Times New Roman" pitchFamily="18" charset="0"/>
                        <a:cs typeface="Times New Roman" pitchFamily="18" charset="0"/>
                      </a:endParaRPr>
                    </a:p>
                  </a:txBody>
                  <a:tcPr/>
                </a:tc>
              </a:tr>
              <a:tr h="370840">
                <a:tc>
                  <a:txBody>
                    <a:bodyPr/>
                    <a:lstStyle/>
                    <a:p>
                      <a:pPr algn="ctr"/>
                      <a:r>
                        <a:rPr lang="tr-TR" dirty="0" smtClean="0">
                          <a:latin typeface="Times New Roman" pitchFamily="18" charset="0"/>
                          <a:cs typeface="Times New Roman" pitchFamily="18" charset="0"/>
                        </a:rPr>
                        <a:t>Malatya Anadolu</a:t>
                      </a:r>
                      <a:r>
                        <a:rPr lang="tr-TR" baseline="0" dirty="0" smtClean="0">
                          <a:latin typeface="Times New Roman" pitchFamily="18" charset="0"/>
                          <a:cs typeface="Times New Roman" pitchFamily="18" charset="0"/>
                        </a:rPr>
                        <a:t> Lisesi</a:t>
                      </a:r>
                      <a:endParaRPr lang="tr-TR" dirty="0">
                        <a:latin typeface="Times New Roman" pitchFamily="18" charset="0"/>
                        <a:cs typeface="Times New Roman" pitchFamily="18" charset="0"/>
                      </a:endParaRPr>
                    </a:p>
                  </a:txBody>
                  <a:tcPr/>
                </a:tc>
                <a:tc>
                  <a:txBody>
                    <a:bodyPr/>
                    <a:lstStyle/>
                    <a:p>
                      <a:pPr algn="ctr"/>
                      <a:r>
                        <a:rPr lang="tr-TR" dirty="0" smtClean="0">
                          <a:latin typeface="Times New Roman" pitchFamily="18" charset="0"/>
                          <a:cs typeface="Times New Roman" pitchFamily="18" charset="0"/>
                        </a:rPr>
                        <a:t>150</a:t>
                      </a:r>
                      <a:endParaRPr lang="tr-TR" dirty="0">
                        <a:latin typeface="Times New Roman" pitchFamily="18" charset="0"/>
                        <a:cs typeface="Times New Roman" pitchFamily="18" charset="0"/>
                      </a:endParaRPr>
                    </a:p>
                  </a:txBody>
                  <a:tcPr/>
                </a:tc>
                <a:tc>
                  <a:txBody>
                    <a:bodyPr/>
                    <a:lstStyle/>
                    <a:p>
                      <a:pPr algn="ctr"/>
                      <a:r>
                        <a:rPr lang="tr-TR" dirty="0" smtClean="0">
                          <a:latin typeface="Times New Roman" pitchFamily="18" charset="0"/>
                          <a:cs typeface="Times New Roman" pitchFamily="18" charset="0"/>
                        </a:rPr>
                        <a:t>460,303</a:t>
                      </a:r>
                      <a:endParaRPr lang="tr-TR" dirty="0">
                        <a:latin typeface="Times New Roman" pitchFamily="18" charset="0"/>
                        <a:cs typeface="Times New Roman" pitchFamily="18" charset="0"/>
                      </a:endParaRPr>
                    </a:p>
                  </a:txBody>
                  <a:tcPr/>
                </a:tc>
                <a:tc>
                  <a:txBody>
                    <a:bodyPr/>
                    <a:lstStyle/>
                    <a:p>
                      <a:pPr algn="ctr"/>
                      <a:r>
                        <a:rPr lang="tr-TR" dirty="0" smtClean="0">
                          <a:latin typeface="Times New Roman" pitchFamily="18" charset="0"/>
                          <a:cs typeface="Times New Roman" pitchFamily="18" charset="0"/>
                        </a:rPr>
                        <a:t>3,08</a:t>
                      </a:r>
                      <a:endParaRPr lang="tr-TR" dirty="0">
                        <a:latin typeface="Times New Roman" pitchFamily="18" charset="0"/>
                        <a:cs typeface="Times New Roman" pitchFamily="18" charset="0"/>
                      </a:endParaRPr>
                    </a:p>
                  </a:txBody>
                  <a:tcPr/>
                </a:tc>
                <a:tc>
                  <a:txBody>
                    <a:bodyPr/>
                    <a:lstStyle/>
                    <a:p>
                      <a:pPr algn="ctr"/>
                      <a:r>
                        <a:rPr lang="tr-TR" dirty="0" smtClean="0">
                          <a:latin typeface="Times New Roman" pitchFamily="18" charset="0"/>
                          <a:cs typeface="Times New Roman" pitchFamily="18" charset="0"/>
                        </a:rPr>
                        <a:t>1,76</a:t>
                      </a:r>
                      <a:endParaRPr lang="tr-TR" dirty="0">
                        <a:latin typeface="Times New Roman" pitchFamily="18" charset="0"/>
                        <a:cs typeface="Times New Roman" pitchFamily="18" charset="0"/>
                      </a:endParaRPr>
                    </a:p>
                  </a:txBody>
                  <a:tcPr/>
                </a:tc>
              </a:tr>
              <a:tr h="370840">
                <a:tc>
                  <a:txBody>
                    <a:bodyPr/>
                    <a:lstStyle/>
                    <a:p>
                      <a:pPr algn="ctr"/>
                      <a:r>
                        <a:rPr lang="tr-TR" dirty="0" err="1" smtClean="0">
                          <a:latin typeface="Times New Roman" pitchFamily="18" charset="0"/>
                          <a:cs typeface="Times New Roman" pitchFamily="18" charset="0"/>
                        </a:rPr>
                        <a:t>Selahaddin</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Eyyubi</a:t>
                      </a:r>
                      <a:r>
                        <a:rPr lang="tr-TR" dirty="0" smtClean="0">
                          <a:latin typeface="Times New Roman" pitchFamily="18" charset="0"/>
                          <a:cs typeface="Times New Roman" pitchFamily="18" charset="0"/>
                        </a:rPr>
                        <a:t> Anadolu İmam Hatip Lisesi</a:t>
                      </a:r>
                      <a:endParaRPr lang="tr-TR" dirty="0">
                        <a:latin typeface="Times New Roman" pitchFamily="18" charset="0"/>
                        <a:cs typeface="Times New Roman" pitchFamily="18" charset="0"/>
                      </a:endParaRPr>
                    </a:p>
                  </a:txBody>
                  <a:tcPr/>
                </a:tc>
                <a:tc>
                  <a:txBody>
                    <a:bodyPr/>
                    <a:lstStyle/>
                    <a:p>
                      <a:pPr algn="ctr"/>
                      <a:endParaRPr lang="tr-TR" dirty="0" smtClean="0">
                        <a:latin typeface="Times New Roman" pitchFamily="18" charset="0"/>
                        <a:cs typeface="Times New Roman" pitchFamily="18" charset="0"/>
                      </a:endParaRPr>
                    </a:p>
                    <a:p>
                      <a:pPr algn="ctr"/>
                      <a:endParaRPr lang="tr-TR" dirty="0" smtClean="0">
                        <a:latin typeface="Times New Roman" pitchFamily="18" charset="0"/>
                        <a:cs typeface="Times New Roman" pitchFamily="18" charset="0"/>
                      </a:endParaRPr>
                    </a:p>
                    <a:p>
                      <a:pPr algn="ctr"/>
                      <a:r>
                        <a:rPr lang="tr-TR" dirty="0" smtClean="0">
                          <a:latin typeface="Times New Roman" pitchFamily="18" charset="0"/>
                          <a:cs typeface="Times New Roman" pitchFamily="18" charset="0"/>
                        </a:rPr>
                        <a:t>120</a:t>
                      </a:r>
                      <a:endParaRPr lang="tr-TR" dirty="0">
                        <a:latin typeface="Times New Roman" pitchFamily="18" charset="0"/>
                        <a:cs typeface="Times New Roman" pitchFamily="18" charset="0"/>
                      </a:endParaRPr>
                    </a:p>
                  </a:txBody>
                  <a:tcPr/>
                </a:tc>
                <a:tc>
                  <a:txBody>
                    <a:bodyPr/>
                    <a:lstStyle/>
                    <a:p>
                      <a:pPr algn="ctr"/>
                      <a:endParaRPr lang="tr-TR" dirty="0" smtClean="0">
                        <a:latin typeface="Times New Roman" pitchFamily="18" charset="0"/>
                        <a:cs typeface="Times New Roman" pitchFamily="18" charset="0"/>
                      </a:endParaRPr>
                    </a:p>
                    <a:p>
                      <a:pPr algn="ctr"/>
                      <a:endParaRPr lang="tr-TR" dirty="0" smtClean="0">
                        <a:latin typeface="Times New Roman" pitchFamily="18" charset="0"/>
                        <a:cs typeface="Times New Roman" pitchFamily="18" charset="0"/>
                      </a:endParaRPr>
                    </a:p>
                    <a:p>
                      <a:pPr algn="ctr"/>
                      <a:r>
                        <a:rPr lang="tr-TR" dirty="0" smtClean="0">
                          <a:latin typeface="Times New Roman" pitchFamily="18" charset="0"/>
                          <a:cs typeface="Times New Roman" pitchFamily="18" charset="0"/>
                        </a:rPr>
                        <a:t>440,078</a:t>
                      </a:r>
                      <a:endParaRPr lang="tr-TR" dirty="0">
                        <a:latin typeface="Times New Roman" pitchFamily="18" charset="0"/>
                        <a:cs typeface="Times New Roman" pitchFamily="18" charset="0"/>
                      </a:endParaRPr>
                    </a:p>
                  </a:txBody>
                  <a:tcPr/>
                </a:tc>
                <a:tc>
                  <a:txBody>
                    <a:bodyPr/>
                    <a:lstStyle/>
                    <a:p>
                      <a:pPr algn="ctr"/>
                      <a:endParaRPr lang="tr-TR" dirty="0" smtClean="0">
                        <a:latin typeface="Times New Roman" pitchFamily="18" charset="0"/>
                        <a:cs typeface="Times New Roman" pitchFamily="18" charset="0"/>
                      </a:endParaRPr>
                    </a:p>
                    <a:p>
                      <a:pPr algn="ctr"/>
                      <a:endParaRPr lang="tr-TR" dirty="0" smtClean="0">
                        <a:latin typeface="Times New Roman" pitchFamily="18" charset="0"/>
                        <a:cs typeface="Times New Roman" pitchFamily="18" charset="0"/>
                      </a:endParaRPr>
                    </a:p>
                    <a:p>
                      <a:pPr algn="ctr"/>
                      <a:r>
                        <a:rPr lang="tr-TR" dirty="0" smtClean="0">
                          <a:latin typeface="Times New Roman" pitchFamily="18" charset="0"/>
                          <a:cs typeface="Times New Roman" pitchFamily="18" charset="0"/>
                        </a:rPr>
                        <a:t>5,78</a:t>
                      </a:r>
                      <a:endParaRPr lang="tr-TR" dirty="0">
                        <a:latin typeface="Times New Roman" pitchFamily="18" charset="0"/>
                        <a:cs typeface="Times New Roman" pitchFamily="18" charset="0"/>
                      </a:endParaRPr>
                    </a:p>
                  </a:txBody>
                  <a:tcPr/>
                </a:tc>
                <a:tc>
                  <a:txBody>
                    <a:bodyPr/>
                    <a:lstStyle/>
                    <a:p>
                      <a:pPr algn="ctr"/>
                      <a:endParaRPr lang="tr-TR" dirty="0" smtClean="0">
                        <a:latin typeface="Times New Roman" pitchFamily="18" charset="0"/>
                        <a:cs typeface="Times New Roman" pitchFamily="18" charset="0"/>
                      </a:endParaRPr>
                    </a:p>
                    <a:p>
                      <a:pPr algn="ctr"/>
                      <a:endParaRPr lang="tr-TR" dirty="0" smtClean="0">
                        <a:latin typeface="Times New Roman" pitchFamily="18" charset="0"/>
                        <a:cs typeface="Times New Roman" pitchFamily="18" charset="0"/>
                      </a:endParaRPr>
                    </a:p>
                    <a:p>
                      <a:pPr algn="ctr"/>
                      <a:r>
                        <a:rPr lang="tr-TR" dirty="0" smtClean="0">
                          <a:latin typeface="Times New Roman" pitchFamily="18" charset="0"/>
                          <a:cs typeface="Times New Roman" pitchFamily="18" charset="0"/>
                        </a:rPr>
                        <a:t>1,04</a:t>
                      </a:r>
                      <a:endParaRPr lang="tr-TR" dirty="0">
                        <a:latin typeface="Times New Roman" pitchFamily="18" charset="0"/>
                        <a:cs typeface="Times New Roman" pitchFamily="18" charset="0"/>
                      </a:endParaRPr>
                    </a:p>
                  </a:txBody>
                  <a:tcPr/>
                </a:tc>
              </a:tr>
              <a:tr h="370840">
                <a:tc>
                  <a:txBody>
                    <a:bodyPr/>
                    <a:lstStyle/>
                    <a:p>
                      <a:pPr algn="ctr"/>
                      <a:r>
                        <a:rPr lang="tr-TR" dirty="0" smtClean="0">
                          <a:latin typeface="Times New Roman" pitchFamily="18" charset="0"/>
                          <a:cs typeface="Times New Roman" pitchFamily="18" charset="0"/>
                        </a:rPr>
                        <a:t>Malatya</a:t>
                      </a:r>
                      <a:r>
                        <a:rPr lang="tr-TR" baseline="0" dirty="0" smtClean="0">
                          <a:latin typeface="Times New Roman" pitchFamily="18" charset="0"/>
                          <a:cs typeface="Times New Roman" pitchFamily="18" charset="0"/>
                        </a:rPr>
                        <a:t> Lisesi</a:t>
                      </a:r>
                      <a:endParaRPr lang="tr-TR" dirty="0">
                        <a:latin typeface="Times New Roman" pitchFamily="18" charset="0"/>
                        <a:cs typeface="Times New Roman" pitchFamily="18" charset="0"/>
                      </a:endParaRPr>
                    </a:p>
                  </a:txBody>
                  <a:tcPr/>
                </a:tc>
                <a:tc>
                  <a:txBody>
                    <a:bodyPr/>
                    <a:lstStyle/>
                    <a:p>
                      <a:pPr algn="ctr"/>
                      <a:r>
                        <a:rPr lang="tr-TR" dirty="0" smtClean="0">
                          <a:latin typeface="Times New Roman" pitchFamily="18" charset="0"/>
                          <a:cs typeface="Times New Roman" pitchFamily="18" charset="0"/>
                        </a:rPr>
                        <a:t>210</a:t>
                      </a:r>
                      <a:endParaRPr lang="tr-TR" dirty="0">
                        <a:latin typeface="Times New Roman" pitchFamily="18" charset="0"/>
                        <a:cs typeface="Times New Roman" pitchFamily="18" charset="0"/>
                      </a:endParaRPr>
                    </a:p>
                  </a:txBody>
                  <a:tcPr/>
                </a:tc>
                <a:tc>
                  <a:txBody>
                    <a:bodyPr/>
                    <a:lstStyle/>
                    <a:p>
                      <a:pPr algn="ctr"/>
                      <a:r>
                        <a:rPr lang="tr-TR" dirty="0" smtClean="0">
                          <a:latin typeface="Times New Roman" pitchFamily="18" charset="0"/>
                          <a:cs typeface="Times New Roman" pitchFamily="18" charset="0"/>
                        </a:rPr>
                        <a:t>423,907</a:t>
                      </a:r>
                      <a:endParaRPr lang="tr-TR" dirty="0">
                        <a:latin typeface="Times New Roman" pitchFamily="18" charset="0"/>
                        <a:cs typeface="Times New Roman" pitchFamily="18" charset="0"/>
                      </a:endParaRPr>
                    </a:p>
                  </a:txBody>
                  <a:tcPr/>
                </a:tc>
                <a:tc>
                  <a:txBody>
                    <a:bodyPr/>
                    <a:lstStyle/>
                    <a:p>
                      <a:pPr algn="ctr"/>
                      <a:r>
                        <a:rPr lang="tr-TR" dirty="0" smtClean="0">
                          <a:latin typeface="Times New Roman" pitchFamily="18" charset="0"/>
                          <a:cs typeface="Times New Roman" pitchFamily="18" charset="0"/>
                        </a:rPr>
                        <a:t>8,35</a:t>
                      </a:r>
                      <a:endParaRPr lang="tr-TR" dirty="0">
                        <a:latin typeface="Times New Roman" pitchFamily="18" charset="0"/>
                        <a:cs typeface="Times New Roman" pitchFamily="18" charset="0"/>
                      </a:endParaRPr>
                    </a:p>
                  </a:txBody>
                  <a:tcPr/>
                </a:tc>
                <a:tc>
                  <a:txBody>
                    <a:bodyPr/>
                    <a:lstStyle/>
                    <a:p>
                      <a:pPr algn="ctr"/>
                      <a:r>
                        <a:rPr lang="tr-TR" dirty="0" smtClean="0">
                          <a:latin typeface="Times New Roman" pitchFamily="18" charset="0"/>
                          <a:cs typeface="Times New Roman" pitchFamily="18" charset="0"/>
                        </a:rPr>
                        <a:t>1,44</a:t>
                      </a:r>
                      <a:endParaRPr lang="tr-TR" dirty="0">
                        <a:latin typeface="Times New Roman" pitchFamily="18" charset="0"/>
                        <a:cs typeface="Times New Roman" pitchFamily="18" charset="0"/>
                      </a:endParaRPr>
                    </a:p>
                  </a:txBody>
                  <a:tcPr/>
                </a:tc>
              </a:tr>
              <a:tr h="370840">
                <a:tc>
                  <a:txBody>
                    <a:bodyPr/>
                    <a:lstStyle/>
                    <a:p>
                      <a:pPr algn="ctr"/>
                      <a:r>
                        <a:rPr lang="tr-TR" dirty="0" smtClean="0">
                          <a:latin typeface="Times New Roman" pitchFamily="18" charset="0"/>
                          <a:cs typeface="Times New Roman" pitchFamily="18" charset="0"/>
                        </a:rPr>
                        <a:t>Niyazi </a:t>
                      </a:r>
                      <a:r>
                        <a:rPr lang="tr-TR" dirty="0" err="1" smtClean="0">
                          <a:latin typeface="Times New Roman" pitchFamily="18" charset="0"/>
                          <a:cs typeface="Times New Roman" pitchFamily="18" charset="0"/>
                        </a:rPr>
                        <a:t>Mısri</a:t>
                      </a:r>
                      <a:r>
                        <a:rPr lang="tr-TR" dirty="0" smtClean="0">
                          <a:latin typeface="Times New Roman" pitchFamily="18" charset="0"/>
                          <a:cs typeface="Times New Roman" pitchFamily="18" charset="0"/>
                        </a:rPr>
                        <a:t> Sosyal</a:t>
                      </a:r>
                      <a:r>
                        <a:rPr lang="tr-TR" baseline="0" dirty="0" smtClean="0">
                          <a:latin typeface="Times New Roman" pitchFamily="18" charset="0"/>
                          <a:cs typeface="Times New Roman" pitchFamily="18" charset="0"/>
                        </a:rPr>
                        <a:t> Bilimler Lisesi</a:t>
                      </a:r>
                      <a:endParaRPr lang="tr-TR" dirty="0">
                        <a:latin typeface="Times New Roman" pitchFamily="18" charset="0"/>
                        <a:cs typeface="Times New Roman" pitchFamily="18" charset="0"/>
                      </a:endParaRPr>
                    </a:p>
                  </a:txBody>
                  <a:tcPr/>
                </a:tc>
                <a:tc>
                  <a:txBody>
                    <a:bodyPr/>
                    <a:lstStyle/>
                    <a:p>
                      <a:pPr algn="ctr"/>
                      <a:endParaRPr lang="tr-TR" dirty="0" smtClean="0">
                        <a:latin typeface="Times New Roman" pitchFamily="18" charset="0"/>
                        <a:cs typeface="Times New Roman" pitchFamily="18" charset="0"/>
                      </a:endParaRPr>
                    </a:p>
                    <a:p>
                      <a:pPr algn="ctr"/>
                      <a:r>
                        <a:rPr lang="tr-TR" dirty="0" smtClean="0">
                          <a:latin typeface="Times New Roman" pitchFamily="18" charset="0"/>
                          <a:cs typeface="Times New Roman" pitchFamily="18" charset="0"/>
                        </a:rPr>
                        <a:t>150</a:t>
                      </a:r>
                      <a:endParaRPr lang="tr-TR" dirty="0">
                        <a:latin typeface="Times New Roman" pitchFamily="18" charset="0"/>
                        <a:cs typeface="Times New Roman" pitchFamily="18" charset="0"/>
                      </a:endParaRPr>
                    </a:p>
                  </a:txBody>
                  <a:tcPr/>
                </a:tc>
                <a:tc>
                  <a:txBody>
                    <a:bodyPr/>
                    <a:lstStyle/>
                    <a:p>
                      <a:pPr algn="ctr"/>
                      <a:endParaRPr lang="tr-TR" dirty="0" smtClean="0">
                        <a:latin typeface="Times New Roman" pitchFamily="18" charset="0"/>
                        <a:cs typeface="Times New Roman" pitchFamily="18" charset="0"/>
                      </a:endParaRPr>
                    </a:p>
                    <a:p>
                      <a:pPr algn="ctr"/>
                      <a:r>
                        <a:rPr lang="tr-TR" dirty="0" smtClean="0">
                          <a:latin typeface="Times New Roman" pitchFamily="18" charset="0"/>
                          <a:cs typeface="Times New Roman" pitchFamily="18" charset="0"/>
                        </a:rPr>
                        <a:t>398,204</a:t>
                      </a:r>
                      <a:endParaRPr lang="tr-TR" dirty="0">
                        <a:latin typeface="Times New Roman" pitchFamily="18" charset="0"/>
                        <a:cs typeface="Times New Roman" pitchFamily="18" charset="0"/>
                      </a:endParaRPr>
                    </a:p>
                  </a:txBody>
                  <a:tcPr/>
                </a:tc>
                <a:tc>
                  <a:txBody>
                    <a:bodyPr/>
                    <a:lstStyle/>
                    <a:p>
                      <a:pPr algn="ctr"/>
                      <a:endParaRPr lang="tr-TR" dirty="0" smtClean="0">
                        <a:latin typeface="Times New Roman" pitchFamily="18" charset="0"/>
                        <a:cs typeface="Times New Roman" pitchFamily="18" charset="0"/>
                      </a:endParaRPr>
                    </a:p>
                    <a:p>
                      <a:pPr algn="ctr"/>
                      <a:r>
                        <a:rPr lang="tr-TR" dirty="0" smtClean="0">
                          <a:latin typeface="Times New Roman" pitchFamily="18" charset="0"/>
                          <a:cs typeface="Times New Roman" pitchFamily="18" charset="0"/>
                        </a:rPr>
                        <a:t>13,24</a:t>
                      </a:r>
                      <a:endParaRPr lang="tr-TR" dirty="0">
                        <a:latin typeface="Times New Roman" pitchFamily="18" charset="0"/>
                        <a:cs typeface="Times New Roman" pitchFamily="18" charset="0"/>
                      </a:endParaRPr>
                    </a:p>
                  </a:txBody>
                  <a:tcPr/>
                </a:tc>
                <a:tc>
                  <a:txBody>
                    <a:bodyPr/>
                    <a:lstStyle/>
                    <a:p>
                      <a:pPr algn="ctr"/>
                      <a:endParaRPr lang="tr-TR" dirty="0" smtClean="0">
                        <a:latin typeface="Times New Roman" pitchFamily="18" charset="0"/>
                        <a:cs typeface="Times New Roman" pitchFamily="18" charset="0"/>
                      </a:endParaRPr>
                    </a:p>
                    <a:p>
                      <a:pPr algn="ctr"/>
                      <a:r>
                        <a:rPr lang="tr-TR" dirty="0" smtClean="0">
                          <a:latin typeface="Times New Roman" pitchFamily="18" charset="0"/>
                          <a:cs typeface="Times New Roman" pitchFamily="18" charset="0"/>
                        </a:rPr>
                        <a:t>5,33</a:t>
                      </a:r>
                      <a:endParaRPr lang="tr-TR" dirty="0">
                        <a:latin typeface="Times New Roman" pitchFamily="18" charset="0"/>
                        <a:cs typeface="Times New Roman" pitchFamily="18" charset="0"/>
                      </a:endParaRPr>
                    </a:p>
                  </a:txBody>
                  <a:tcPr/>
                </a:tc>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nvPr>
        </p:nvGraphicFramePr>
        <p:xfrm>
          <a:off x="457200" y="1341438"/>
          <a:ext cx="8229600" cy="3931920"/>
        </p:xfrm>
        <a:graphic>
          <a:graphicData uri="http://schemas.openxmlformats.org/drawingml/2006/table">
            <a:tbl>
              <a:tblPr firstRow="1" bandRow="1">
                <a:tableStyleId>{5C22544A-7EE6-4342-B048-85BDC9FD1C3A}</a:tableStyleId>
              </a:tblPr>
              <a:tblGrid>
                <a:gridCol w="1645920"/>
                <a:gridCol w="1388760"/>
                <a:gridCol w="1584176"/>
                <a:gridCol w="1800200"/>
                <a:gridCol w="1810544"/>
              </a:tblGrid>
              <a:tr h="370840">
                <a:tc>
                  <a:txBody>
                    <a:bodyPr/>
                    <a:lstStyle/>
                    <a:p>
                      <a:pPr algn="ctr"/>
                      <a:r>
                        <a:rPr lang="tr-TR" dirty="0" smtClean="0">
                          <a:latin typeface="Times New Roman" pitchFamily="18" charset="0"/>
                          <a:cs typeface="Times New Roman" pitchFamily="18" charset="0"/>
                        </a:rPr>
                        <a:t>Okul</a:t>
                      </a:r>
                      <a:r>
                        <a:rPr lang="tr-TR" baseline="0" dirty="0" smtClean="0">
                          <a:latin typeface="Times New Roman" pitchFamily="18" charset="0"/>
                          <a:cs typeface="Times New Roman" pitchFamily="18" charset="0"/>
                        </a:rPr>
                        <a:t> Adı</a:t>
                      </a:r>
                      <a:endParaRPr lang="tr-TR" dirty="0">
                        <a:latin typeface="Times New Roman" pitchFamily="18" charset="0"/>
                        <a:cs typeface="Times New Roman" pitchFamily="18" charset="0"/>
                      </a:endParaRPr>
                    </a:p>
                  </a:txBody>
                  <a:tcPr/>
                </a:tc>
                <a:tc>
                  <a:txBody>
                    <a:bodyPr/>
                    <a:lstStyle/>
                    <a:p>
                      <a:pPr algn="ctr"/>
                      <a:r>
                        <a:rPr lang="tr-TR" dirty="0" smtClean="0">
                          <a:latin typeface="Times New Roman" pitchFamily="18" charset="0"/>
                          <a:cs typeface="Times New Roman" pitchFamily="18" charset="0"/>
                        </a:rPr>
                        <a:t>Kontenjan </a:t>
                      </a:r>
                      <a:endParaRPr lang="tr-TR" dirty="0">
                        <a:latin typeface="Times New Roman" pitchFamily="18" charset="0"/>
                        <a:cs typeface="Times New Roman" pitchFamily="18" charset="0"/>
                      </a:endParaRPr>
                    </a:p>
                  </a:txBody>
                  <a:tcPr/>
                </a:tc>
                <a:tc>
                  <a:txBody>
                    <a:bodyPr/>
                    <a:lstStyle/>
                    <a:p>
                      <a:pPr algn="ctr"/>
                      <a:r>
                        <a:rPr lang="tr-TR" dirty="0" smtClean="0">
                          <a:latin typeface="Times New Roman" pitchFamily="18" charset="0"/>
                          <a:cs typeface="Times New Roman" pitchFamily="18" charset="0"/>
                        </a:rPr>
                        <a:t>Taban</a:t>
                      </a:r>
                      <a:r>
                        <a:rPr lang="tr-TR" baseline="0" dirty="0" smtClean="0">
                          <a:latin typeface="Times New Roman" pitchFamily="18" charset="0"/>
                          <a:cs typeface="Times New Roman" pitchFamily="18" charset="0"/>
                        </a:rPr>
                        <a:t> puan</a:t>
                      </a:r>
                      <a:endParaRPr lang="tr-TR" dirty="0">
                        <a:latin typeface="Times New Roman" pitchFamily="18" charset="0"/>
                        <a:cs typeface="Times New Roman" pitchFamily="18" charset="0"/>
                      </a:endParaRPr>
                    </a:p>
                  </a:txBody>
                  <a:tcPr/>
                </a:tc>
                <a:tc>
                  <a:txBody>
                    <a:bodyPr/>
                    <a:lstStyle/>
                    <a:p>
                      <a:pPr algn="ctr"/>
                      <a:r>
                        <a:rPr lang="tr-TR" dirty="0" smtClean="0">
                          <a:latin typeface="Times New Roman" pitchFamily="18" charset="0"/>
                          <a:cs typeface="Times New Roman" pitchFamily="18" charset="0"/>
                        </a:rPr>
                        <a:t>En yüksek yüzdelik dilim </a:t>
                      </a:r>
                      <a:endParaRPr lang="tr-TR" dirty="0">
                        <a:latin typeface="Times New Roman" pitchFamily="18" charset="0"/>
                        <a:cs typeface="Times New Roman" pitchFamily="18" charset="0"/>
                      </a:endParaRPr>
                    </a:p>
                  </a:txBody>
                  <a:tcPr/>
                </a:tc>
                <a:tc>
                  <a:txBody>
                    <a:bodyPr/>
                    <a:lstStyle/>
                    <a:p>
                      <a:pPr algn="ctr"/>
                      <a:r>
                        <a:rPr lang="tr-TR" dirty="0" smtClean="0">
                          <a:latin typeface="Times New Roman" pitchFamily="18" charset="0"/>
                          <a:cs typeface="Times New Roman" pitchFamily="18" charset="0"/>
                        </a:rPr>
                        <a:t>En düşük yüzdelik  dilim</a:t>
                      </a:r>
                      <a:endParaRPr lang="tr-TR" dirty="0">
                        <a:latin typeface="Times New Roman" pitchFamily="18" charset="0"/>
                        <a:cs typeface="Times New Roman" pitchFamily="18" charset="0"/>
                      </a:endParaRPr>
                    </a:p>
                  </a:txBody>
                  <a:tcPr/>
                </a:tc>
              </a:tr>
              <a:tr h="370840">
                <a:tc>
                  <a:txBody>
                    <a:bodyPr/>
                    <a:lstStyle/>
                    <a:p>
                      <a:pPr algn="ctr"/>
                      <a:r>
                        <a:rPr lang="tr-TR" dirty="0" smtClean="0">
                          <a:latin typeface="Times New Roman" pitchFamily="18" charset="0"/>
                          <a:cs typeface="Times New Roman" pitchFamily="18" charset="0"/>
                        </a:rPr>
                        <a:t>Avni Kığılı</a:t>
                      </a:r>
                      <a:r>
                        <a:rPr lang="tr-TR" baseline="0" dirty="0" smtClean="0">
                          <a:latin typeface="Times New Roman" pitchFamily="18" charset="0"/>
                          <a:cs typeface="Times New Roman" pitchFamily="18" charset="0"/>
                        </a:rPr>
                        <a:t> Kız Anadolu İmam Hatip Lisesi</a:t>
                      </a:r>
                      <a:endParaRPr lang="tr-TR" dirty="0">
                        <a:latin typeface="Times New Roman" pitchFamily="18" charset="0"/>
                        <a:cs typeface="Times New Roman" pitchFamily="18" charset="0"/>
                      </a:endParaRPr>
                    </a:p>
                  </a:txBody>
                  <a:tcPr/>
                </a:tc>
                <a:tc>
                  <a:txBody>
                    <a:bodyPr/>
                    <a:lstStyle/>
                    <a:p>
                      <a:pPr algn="ctr"/>
                      <a:endParaRPr lang="tr-TR" dirty="0" smtClean="0">
                        <a:latin typeface="Times New Roman" pitchFamily="18" charset="0"/>
                        <a:cs typeface="Times New Roman" pitchFamily="18" charset="0"/>
                      </a:endParaRPr>
                    </a:p>
                    <a:p>
                      <a:pPr algn="ctr"/>
                      <a:r>
                        <a:rPr lang="tr-TR" dirty="0" smtClean="0">
                          <a:latin typeface="Times New Roman" pitchFamily="18" charset="0"/>
                          <a:cs typeface="Times New Roman" pitchFamily="18" charset="0"/>
                        </a:rPr>
                        <a:t>120</a:t>
                      </a:r>
                      <a:endParaRPr lang="tr-TR" dirty="0">
                        <a:latin typeface="Times New Roman" pitchFamily="18" charset="0"/>
                        <a:cs typeface="Times New Roman" pitchFamily="18" charset="0"/>
                      </a:endParaRPr>
                    </a:p>
                  </a:txBody>
                  <a:tcPr/>
                </a:tc>
                <a:tc>
                  <a:txBody>
                    <a:bodyPr/>
                    <a:lstStyle/>
                    <a:p>
                      <a:pPr algn="ctr"/>
                      <a:endParaRPr lang="tr-TR" dirty="0" smtClean="0">
                        <a:latin typeface="Times New Roman" pitchFamily="18" charset="0"/>
                        <a:cs typeface="Times New Roman" pitchFamily="18" charset="0"/>
                      </a:endParaRPr>
                    </a:p>
                    <a:p>
                      <a:pPr algn="ctr"/>
                      <a:r>
                        <a:rPr lang="tr-TR" dirty="0" smtClean="0">
                          <a:latin typeface="Times New Roman" pitchFamily="18" charset="0"/>
                          <a:cs typeface="Times New Roman" pitchFamily="18" charset="0"/>
                        </a:rPr>
                        <a:t>384,412</a:t>
                      </a:r>
                      <a:endParaRPr lang="tr-TR" dirty="0">
                        <a:latin typeface="Times New Roman" pitchFamily="18" charset="0"/>
                        <a:cs typeface="Times New Roman" pitchFamily="18" charset="0"/>
                      </a:endParaRPr>
                    </a:p>
                  </a:txBody>
                  <a:tcPr/>
                </a:tc>
                <a:tc>
                  <a:txBody>
                    <a:bodyPr/>
                    <a:lstStyle/>
                    <a:p>
                      <a:pPr algn="ctr"/>
                      <a:endParaRPr lang="tr-TR" dirty="0" smtClean="0">
                        <a:latin typeface="Times New Roman" pitchFamily="18" charset="0"/>
                        <a:cs typeface="Times New Roman" pitchFamily="18" charset="0"/>
                      </a:endParaRPr>
                    </a:p>
                    <a:p>
                      <a:pPr algn="ctr"/>
                      <a:r>
                        <a:rPr lang="tr-TR" dirty="0" smtClean="0">
                          <a:latin typeface="Times New Roman" pitchFamily="18" charset="0"/>
                          <a:cs typeface="Times New Roman" pitchFamily="18" charset="0"/>
                        </a:rPr>
                        <a:t>16,4</a:t>
                      </a:r>
                      <a:endParaRPr lang="tr-TR" dirty="0">
                        <a:latin typeface="Times New Roman" pitchFamily="18" charset="0"/>
                        <a:cs typeface="Times New Roman" pitchFamily="18" charset="0"/>
                      </a:endParaRPr>
                    </a:p>
                  </a:txBody>
                  <a:tcPr/>
                </a:tc>
                <a:tc>
                  <a:txBody>
                    <a:bodyPr/>
                    <a:lstStyle/>
                    <a:p>
                      <a:pPr algn="ctr"/>
                      <a:endParaRPr lang="tr-TR" dirty="0" smtClean="0">
                        <a:latin typeface="Times New Roman" pitchFamily="18" charset="0"/>
                        <a:cs typeface="Times New Roman" pitchFamily="18" charset="0"/>
                      </a:endParaRPr>
                    </a:p>
                    <a:p>
                      <a:pPr algn="ctr"/>
                      <a:r>
                        <a:rPr lang="tr-TR" dirty="0" smtClean="0">
                          <a:latin typeface="Times New Roman" pitchFamily="18" charset="0"/>
                          <a:cs typeface="Times New Roman" pitchFamily="18" charset="0"/>
                        </a:rPr>
                        <a:t>6,11</a:t>
                      </a:r>
                      <a:endParaRPr lang="tr-TR" dirty="0">
                        <a:latin typeface="Times New Roman" pitchFamily="18" charset="0"/>
                        <a:cs typeface="Times New Roman" pitchFamily="18" charset="0"/>
                      </a:endParaRPr>
                    </a:p>
                  </a:txBody>
                  <a:tcPr/>
                </a:tc>
              </a:tr>
              <a:tr h="370840">
                <a:tc>
                  <a:txBody>
                    <a:bodyPr/>
                    <a:lstStyle/>
                    <a:p>
                      <a:pPr algn="ctr"/>
                      <a:r>
                        <a:rPr lang="tr-TR" dirty="0" smtClean="0">
                          <a:latin typeface="Times New Roman" pitchFamily="18" charset="0"/>
                          <a:cs typeface="Times New Roman" pitchFamily="18" charset="0"/>
                        </a:rPr>
                        <a:t>Malatya Anadolu</a:t>
                      </a:r>
                      <a:r>
                        <a:rPr lang="tr-TR" baseline="0" dirty="0" smtClean="0">
                          <a:latin typeface="Times New Roman" pitchFamily="18" charset="0"/>
                          <a:cs typeface="Times New Roman" pitchFamily="18" charset="0"/>
                        </a:rPr>
                        <a:t> İmam Hatip Lisesi </a:t>
                      </a:r>
                      <a:endParaRPr lang="tr-TR" dirty="0">
                        <a:latin typeface="Times New Roman" pitchFamily="18" charset="0"/>
                        <a:cs typeface="Times New Roman" pitchFamily="18" charset="0"/>
                      </a:endParaRPr>
                    </a:p>
                  </a:txBody>
                  <a:tcPr/>
                </a:tc>
                <a:tc>
                  <a:txBody>
                    <a:bodyPr/>
                    <a:lstStyle/>
                    <a:p>
                      <a:pPr algn="ctr"/>
                      <a:endParaRPr lang="tr-TR" dirty="0" smtClean="0">
                        <a:latin typeface="Times New Roman" pitchFamily="18" charset="0"/>
                        <a:cs typeface="Times New Roman" pitchFamily="18" charset="0"/>
                      </a:endParaRPr>
                    </a:p>
                    <a:p>
                      <a:pPr algn="ctr"/>
                      <a:r>
                        <a:rPr lang="tr-TR" dirty="0" smtClean="0">
                          <a:latin typeface="Times New Roman" pitchFamily="18" charset="0"/>
                          <a:cs typeface="Times New Roman" pitchFamily="18" charset="0"/>
                        </a:rPr>
                        <a:t>60</a:t>
                      </a:r>
                      <a:endParaRPr lang="tr-TR" dirty="0">
                        <a:latin typeface="Times New Roman" pitchFamily="18" charset="0"/>
                        <a:cs typeface="Times New Roman" pitchFamily="18" charset="0"/>
                      </a:endParaRPr>
                    </a:p>
                  </a:txBody>
                  <a:tcPr/>
                </a:tc>
                <a:tc>
                  <a:txBody>
                    <a:bodyPr/>
                    <a:lstStyle/>
                    <a:p>
                      <a:pPr algn="ctr"/>
                      <a:r>
                        <a:rPr lang="tr-TR" dirty="0" smtClean="0">
                          <a:latin typeface="Times New Roman" pitchFamily="18" charset="0"/>
                          <a:cs typeface="Times New Roman" pitchFamily="18" charset="0"/>
                        </a:rPr>
                        <a:t> </a:t>
                      </a:r>
                    </a:p>
                    <a:p>
                      <a:pPr algn="ctr"/>
                      <a:r>
                        <a:rPr lang="tr-TR" dirty="0" smtClean="0">
                          <a:latin typeface="Times New Roman" pitchFamily="18" charset="0"/>
                          <a:cs typeface="Times New Roman" pitchFamily="18" charset="0"/>
                        </a:rPr>
                        <a:t>377,450</a:t>
                      </a:r>
                      <a:endParaRPr lang="tr-TR" dirty="0">
                        <a:latin typeface="Times New Roman" pitchFamily="18" charset="0"/>
                        <a:cs typeface="Times New Roman" pitchFamily="18" charset="0"/>
                      </a:endParaRPr>
                    </a:p>
                  </a:txBody>
                  <a:tcPr/>
                </a:tc>
                <a:tc>
                  <a:txBody>
                    <a:bodyPr/>
                    <a:lstStyle/>
                    <a:p>
                      <a:pPr algn="ctr"/>
                      <a:endParaRPr lang="tr-TR" dirty="0" smtClean="0">
                        <a:latin typeface="Times New Roman" pitchFamily="18" charset="0"/>
                        <a:cs typeface="Times New Roman" pitchFamily="18" charset="0"/>
                      </a:endParaRPr>
                    </a:p>
                    <a:p>
                      <a:pPr algn="ctr"/>
                      <a:r>
                        <a:rPr lang="tr-TR" dirty="0" smtClean="0">
                          <a:latin typeface="Times New Roman" pitchFamily="18" charset="0"/>
                          <a:cs typeface="Times New Roman" pitchFamily="18" charset="0"/>
                        </a:rPr>
                        <a:t>18,13</a:t>
                      </a:r>
                      <a:endParaRPr lang="tr-TR" dirty="0">
                        <a:latin typeface="Times New Roman" pitchFamily="18" charset="0"/>
                        <a:cs typeface="Times New Roman" pitchFamily="18" charset="0"/>
                      </a:endParaRPr>
                    </a:p>
                  </a:txBody>
                  <a:tcPr/>
                </a:tc>
                <a:tc>
                  <a:txBody>
                    <a:bodyPr/>
                    <a:lstStyle/>
                    <a:p>
                      <a:pPr algn="ctr"/>
                      <a:endParaRPr lang="tr-TR" dirty="0" smtClean="0">
                        <a:latin typeface="Times New Roman" pitchFamily="18" charset="0"/>
                        <a:cs typeface="Times New Roman" pitchFamily="18" charset="0"/>
                      </a:endParaRPr>
                    </a:p>
                    <a:p>
                      <a:pPr algn="ctr"/>
                      <a:r>
                        <a:rPr lang="tr-TR" dirty="0" smtClean="0">
                          <a:latin typeface="Times New Roman" pitchFamily="18" charset="0"/>
                          <a:cs typeface="Times New Roman" pitchFamily="18" charset="0"/>
                        </a:rPr>
                        <a:t>7,64</a:t>
                      </a:r>
                      <a:endParaRPr lang="tr-TR" dirty="0">
                        <a:latin typeface="Times New Roman" pitchFamily="18" charset="0"/>
                        <a:cs typeface="Times New Roman" pitchFamily="18" charset="0"/>
                      </a:endParaRPr>
                    </a:p>
                  </a:txBody>
                  <a:tcPr/>
                </a:tc>
              </a:tr>
              <a:tr h="370840">
                <a:tc>
                  <a:txBody>
                    <a:bodyPr/>
                    <a:lstStyle/>
                    <a:p>
                      <a:pPr algn="ctr"/>
                      <a:r>
                        <a:rPr lang="tr-TR" dirty="0" smtClean="0">
                          <a:latin typeface="Times New Roman" pitchFamily="18" charset="0"/>
                          <a:cs typeface="Times New Roman" pitchFamily="18" charset="0"/>
                        </a:rPr>
                        <a:t>Darende Osman Hulusi</a:t>
                      </a:r>
                      <a:r>
                        <a:rPr lang="tr-TR" baseline="0" dirty="0" smtClean="0">
                          <a:latin typeface="Times New Roman" pitchFamily="18" charset="0"/>
                          <a:cs typeface="Times New Roman" pitchFamily="18" charset="0"/>
                        </a:rPr>
                        <a:t> Ateş Anadolu İmam Hatip Lisesi</a:t>
                      </a:r>
                      <a:endParaRPr lang="tr-TR" dirty="0">
                        <a:latin typeface="Times New Roman" pitchFamily="18" charset="0"/>
                        <a:cs typeface="Times New Roman" pitchFamily="18" charset="0"/>
                      </a:endParaRPr>
                    </a:p>
                  </a:txBody>
                  <a:tcPr/>
                </a:tc>
                <a:tc>
                  <a:txBody>
                    <a:bodyPr/>
                    <a:lstStyle/>
                    <a:p>
                      <a:pPr algn="ctr"/>
                      <a:endParaRPr lang="tr-TR" dirty="0" smtClean="0">
                        <a:latin typeface="Times New Roman" pitchFamily="18" charset="0"/>
                        <a:cs typeface="Times New Roman" pitchFamily="18" charset="0"/>
                      </a:endParaRPr>
                    </a:p>
                    <a:p>
                      <a:pPr algn="ctr"/>
                      <a:endParaRPr lang="tr-TR" dirty="0" smtClean="0">
                        <a:latin typeface="Times New Roman" pitchFamily="18" charset="0"/>
                        <a:cs typeface="Times New Roman" pitchFamily="18" charset="0"/>
                      </a:endParaRPr>
                    </a:p>
                    <a:p>
                      <a:pPr algn="ctr"/>
                      <a:r>
                        <a:rPr lang="tr-TR" dirty="0" smtClean="0">
                          <a:latin typeface="Times New Roman" pitchFamily="18" charset="0"/>
                          <a:cs typeface="Times New Roman" pitchFamily="18" charset="0"/>
                        </a:rPr>
                        <a:t>60</a:t>
                      </a:r>
                      <a:endParaRPr lang="tr-TR" dirty="0">
                        <a:latin typeface="Times New Roman" pitchFamily="18" charset="0"/>
                        <a:cs typeface="Times New Roman" pitchFamily="18" charset="0"/>
                      </a:endParaRPr>
                    </a:p>
                  </a:txBody>
                  <a:tcPr/>
                </a:tc>
                <a:tc>
                  <a:txBody>
                    <a:bodyPr/>
                    <a:lstStyle/>
                    <a:p>
                      <a:pPr algn="ctr"/>
                      <a:endParaRPr lang="tr-TR" dirty="0" smtClean="0">
                        <a:latin typeface="Times New Roman" pitchFamily="18" charset="0"/>
                        <a:cs typeface="Times New Roman" pitchFamily="18" charset="0"/>
                      </a:endParaRPr>
                    </a:p>
                    <a:p>
                      <a:pPr algn="ctr"/>
                      <a:endParaRPr lang="tr-TR" dirty="0" smtClean="0">
                        <a:latin typeface="Times New Roman" pitchFamily="18" charset="0"/>
                        <a:cs typeface="Times New Roman" pitchFamily="18" charset="0"/>
                      </a:endParaRPr>
                    </a:p>
                    <a:p>
                      <a:pPr algn="ctr"/>
                      <a:r>
                        <a:rPr lang="tr-TR" dirty="0" smtClean="0">
                          <a:latin typeface="Times New Roman" pitchFamily="18" charset="0"/>
                          <a:cs typeface="Times New Roman" pitchFamily="18" charset="0"/>
                        </a:rPr>
                        <a:t>341,058</a:t>
                      </a:r>
                      <a:endParaRPr lang="tr-TR" dirty="0">
                        <a:latin typeface="Times New Roman" pitchFamily="18" charset="0"/>
                        <a:cs typeface="Times New Roman" pitchFamily="18" charset="0"/>
                      </a:endParaRPr>
                    </a:p>
                  </a:txBody>
                  <a:tcPr/>
                </a:tc>
                <a:tc>
                  <a:txBody>
                    <a:bodyPr/>
                    <a:lstStyle/>
                    <a:p>
                      <a:pPr algn="ctr"/>
                      <a:endParaRPr lang="tr-TR" dirty="0" smtClean="0">
                        <a:latin typeface="Times New Roman" pitchFamily="18" charset="0"/>
                        <a:cs typeface="Times New Roman" pitchFamily="18" charset="0"/>
                      </a:endParaRPr>
                    </a:p>
                    <a:p>
                      <a:pPr algn="ctr"/>
                      <a:endParaRPr lang="tr-TR" dirty="0" smtClean="0">
                        <a:latin typeface="Times New Roman" pitchFamily="18" charset="0"/>
                        <a:cs typeface="Times New Roman" pitchFamily="18" charset="0"/>
                      </a:endParaRPr>
                    </a:p>
                    <a:p>
                      <a:pPr algn="ctr"/>
                      <a:r>
                        <a:rPr lang="tr-TR" dirty="0" smtClean="0">
                          <a:latin typeface="Times New Roman" pitchFamily="18" charset="0"/>
                          <a:cs typeface="Times New Roman" pitchFamily="18" charset="0"/>
                        </a:rPr>
                        <a:t>29,18</a:t>
                      </a:r>
                      <a:endParaRPr lang="tr-TR" dirty="0">
                        <a:latin typeface="Times New Roman" pitchFamily="18" charset="0"/>
                        <a:cs typeface="Times New Roman" pitchFamily="18" charset="0"/>
                      </a:endParaRPr>
                    </a:p>
                  </a:txBody>
                  <a:tcPr/>
                </a:tc>
                <a:tc>
                  <a:txBody>
                    <a:bodyPr/>
                    <a:lstStyle/>
                    <a:p>
                      <a:pPr algn="ctr"/>
                      <a:endParaRPr lang="tr-TR" dirty="0" smtClean="0">
                        <a:latin typeface="Times New Roman" pitchFamily="18" charset="0"/>
                        <a:cs typeface="Times New Roman" pitchFamily="18" charset="0"/>
                      </a:endParaRPr>
                    </a:p>
                    <a:p>
                      <a:pPr algn="ctr"/>
                      <a:endParaRPr lang="tr-TR" dirty="0" smtClean="0">
                        <a:latin typeface="Times New Roman" pitchFamily="18" charset="0"/>
                        <a:cs typeface="Times New Roman" pitchFamily="18" charset="0"/>
                      </a:endParaRPr>
                    </a:p>
                    <a:p>
                      <a:pPr algn="ctr"/>
                      <a:r>
                        <a:rPr lang="tr-TR" dirty="0" smtClean="0">
                          <a:latin typeface="Times New Roman" pitchFamily="18" charset="0"/>
                          <a:cs typeface="Times New Roman" pitchFamily="18" charset="0"/>
                        </a:rPr>
                        <a:t>12,75</a:t>
                      </a:r>
                      <a:endParaRPr lang="tr-TR" dirty="0">
                        <a:latin typeface="Times New Roman" pitchFamily="18" charset="0"/>
                        <a:cs typeface="Times New Roman" pitchFamily="18" charset="0"/>
                      </a:endParaRPr>
                    </a:p>
                  </a:txBody>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852704"/>
          </a:xfrm>
        </p:spPr>
        <p:txBody>
          <a:bodyPr>
            <a:normAutofit/>
          </a:bodyPr>
          <a:lstStyle/>
          <a:p>
            <a:pPr algn="ctr"/>
            <a:r>
              <a:rPr lang="tr-TR" sz="2400" b="1" dirty="0" smtClean="0">
                <a:latin typeface="Times New Roman" pitchFamily="18" charset="0"/>
                <a:cs typeface="Times New Roman" pitchFamily="18" charset="0"/>
              </a:rPr>
              <a:t>KİMLER BAŞVURU YAPABİLİR?</a:t>
            </a:r>
            <a:endParaRPr lang="tr-TR" sz="2400" b="1" dirty="0">
              <a:latin typeface="Times New Roman" pitchFamily="18" charset="0"/>
              <a:cs typeface="Times New Roman" pitchFamily="18" charset="0"/>
            </a:endParaRPr>
          </a:p>
        </p:txBody>
      </p:sp>
      <p:sp>
        <p:nvSpPr>
          <p:cNvPr id="3" name="2 İçerik Yer Tutucusu"/>
          <p:cNvSpPr>
            <a:spLocks noGrp="1"/>
          </p:cNvSpPr>
          <p:nvPr>
            <p:ph idx="1"/>
          </p:nvPr>
        </p:nvSpPr>
        <p:spPr>
          <a:xfrm>
            <a:off x="457200" y="1700808"/>
            <a:ext cx="8229600" cy="4752528"/>
          </a:xfrm>
        </p:spPr>
        <p:txBody>
          <a:bodyPr>
            <a:normAutofit/>
          </a:bodyPr>
          <a:lstStyle/>
          <a:p>
            <a:pPr algn="just"/>
            <a:r>
              <a:rPr lang="tr-TR" sz="1600" b="1" i="1" dirty="0" smtClean="0">
                <a:latin typeface="Times New Roman" pitchFamily="18" charset="0"/>
                <a:cs typeface="Times New Roman" pitchFamily="18" charset="0"/>
              </a:rPr>
              <a:t>Resmî ve Özel Ortaokullar, İmam Hatip Ortaokulları Öğrencilerinin Başvuru Şartları;</a:t>
            </a:r>
            <a:r>
              <a:rPr lang="tr-TR" sz="1600" dirty="0" smtClean="0">
                <a:latin typeface="Times New Roman" pitchFamily="18" charset="0"/>
                <a:cs typeface="Times New Roman" pitchFamily="18" charset="0"/>
              </a:rPr>
              <a:t> </a:t>
            </a:r>
          </a:p>
          <a:p>
            <a:pPr algn="just">
              <a:buNone/>
            </a:pPr>
            <a:r>
              <a:rPr lang="tr-TR" sz="1600" dirty="0" smtClean="0">
                <a:latin typeface="Times New Roman" pitchFamily="18" charset="0"/>
                <a:cs typeface="Times New Roman" pitchFamily="18" charset="0"/>
              </a:rPr>
              <a:t>      2019–2020 Öğretim yılında örgün ortaokulların 8’inci sınıfında öğrenim görüyor olmak. </a:t>
            </a:r>
          </a:p>
          <a:p>
            <a:pPr algn="just"/>
            <a:endParaRPr lang="tr-TR" sz="1600" dirty="0" smtClean="0">
              <a:latin typeface="Times New Roman" pitchFamily="18" charset="0"/>
              <a:cs typeface="Times New Roman" pitchFamily="18" charset="0"/>
            </a:endParaRPr>
          </a:p>
          <a:p>
            <a:pPr algn="just"/>
            <a:r>
              <a:rPr lang="tr-TR" sz="1600" b="1" i="1" dirty="0" smtClean="0">
                <a:latin typeface="Times New Roman" pitchFamily="18" charset="0"/>
                <a:cs typeface="Times New Roman" pitchFamily="18" charset="0"/>
              </a:rPr>
              <a:t>Açık Öğretim Ortaokulu ve Geçici Eğitim Merkezi Öğrencilerinin Başvuru Şartları ;</a:t>
            </a:r>
          </a:p>
          <a:p>
            <a:pPr algn="just">
              <a:buNone/>
            </a:pPr>
            <a:r>
              <a:rPr lang="tr-TR" sz="1600" dirty="0" smtClean="0">
                <a:latin typeface="Times New Roman" pitchFamily="18" charset="0"/>
                <a:cs typeface="Times New Roman" pitchFamily="18" charset="0"/>
              </a:rPr>
              <a:t>      Örgün ortaöğretim kurumuna kayıt olma şartını taşımak ve öğrenim gördüğü okulun 8‘inci sınıfında öğrenimine devam ediyor olmak. </a:t>
            </a:r>
          </a:p>
          <a:p>
            <a:pPr algn="just"/>
            <a:endParaRPr lang="tr-TR" sz="1600" dirty="0" smtClean="0">
              <a:latin typeface="Times New Roman" pitchFamily="18" charset="0"/>
              <a:cs typeface="Times New Roman" pitchFamily="18" charset="0"/>
            </a:endParaRPr>
          </a:p>
          <a:p>
            <a:pPr algn="just"/>
            <a:r>
              <a:rPr lang="tr-TR" sz="1600" b="1" i="1" dirty="0" smtClean="0">
                <a:latin typeface="Times New Roman" pitchFamily="18" charset="0"/>
                <a:cs typeface="Times New Roman" pitchFamily="18" charset="0"/>
              </a:rPr>
              <a:t>Yurt dışında e-Okul Sisteminde Kayıtlı Okullarda Öğrenim Gören Öğrencilerin Başvuru Şartları</a:t>
            </a:r>
          </a:p>
          <a:p>
            <a:pPr algn="just">
              <a:buNone/>
            </a:pPr>
            <a:r>
              <a:rPr lang="tr-TR" sz="1600" dirty="0" smtClean="0">
                <a:latin typeface="Times New Roman" pitchFamily="18" charset="0"/>
                <a:cs typeface="Times New Roman" pitchFamily="18" charset="0"/>
              </a:rPr>
              <a:t>       2019–2020 Öğretim yılında yurt dışında Bakanlığımıza bağlı okulların 8’inci sınıfında öğrenim görüyor olmak. </a:t>
            </a:r>
          </a:p>
          <a:p>
            <a:pPr algn="just"/>
            <a:endParaRPr lang="tr-TR" sz="1600" b="1" i="1" dirty="0" smtClean="0">
              <a:latin typeface="Times New Roman" pitchFamily="18" charset="0"/>
              <a:cs typeface="Times New Roman" pitchFamily="18" charset="0"/>
            </a:endParaRPr>
          </a:p>
          <a:p>
            <a:pPr algn="just"/>
            <a:r>
              <a:rPr lang="tr-TR" sz="1600" b="1" i="1" dirty="0" smtClean="0">
                <a:latin typeface="Times New Roman" pitchFamily="18" charset="0"/>
                <a:cs typeface="Times New Roman" pitchFamily="18" charset="0"/>
              </a:rPr>
              <a:t>Yurt dışında e-Okul Sisteminde Kayıtlı Olmayan Okullarda Öğrenim Gören Öğrencilerin Başvuru Şartları </a:t>
            </a:r>
            <a:r>
              <a:rPr lang="tr-TR" sz="1600" dirty="0" smtClean="0">
                <a:latin typeface="Times New Roman" pitchFamily="18" charset="0"/>
                <a:cs typeface="Times New Roman" pitchFamily="18" charset="0"/>
              </a:rPr>
              <a:t>Türkiye Cumhuriyeti Büyükelçilik, Başkonsolosluk veya Konsoloslukları aracılığıyla, 5/3/2004 tarihli ve 25393 sayılı Resmî Gazete’de yayımlanan “Millî Eğitim Bakanlığı Denklik Yönetmeliği” esas alınarak öğrenim belgesi kontrol edilen öğrencilerden, Türkiye’deki 8’inci sınıf seviyesine denk sınıfta öğrenim görüyor olmak.</a:t>
            </a:r>
          </a:p>
          <a:p>
            <a:pPr algn="just">
              <a:buNone/>
            </a:pPr>
            <a:endParaRPr lang="tr-TR" sz="14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188640"/>
            <a:ext cx="8229600" cy="1008112"/>
          </a:xfrm>
        </p:spPr>
        <p:txBody>
          <a:bodyPr>
            <a:normAutofit fontScale="90000"/>
          </a:bodyPr>
          <a:lstStyle/>
          <a:p>
            <a:pPr algn="ctr"/>
            <a:r>
              <a:rPr lang="tr-TR" sz="3600" dirty="0" smtClean="0"/>
              <a:t>2019 MALATYA MESLEK LİSELERİNİN TABAN PUANLARI</a:t>
            </a:r>
            <a:endParaRPr lang="tr-TR" sz="3600" dirty="0"/>
          </a:p>
        </p:txBody>
      </p:sp>
      <p:graphicFrame>
        <p:nvGraphicFramePr>
          <p:cNvPr id="4" name="3 İçerik Yer Tutucusu"/>
          <p:cNvGraphicFramePr>
            <a:graphicFrameLocks noGrp="1"/>
          </p:cNvGraphicFramePr>
          <p:nvPr>
            <p:ph idx="1"/>
          </p:nvPr>
        </p:nvGraphicFramePr>
        <p:xfrm>
          <a:off x="467544" y="1268760"/>
          <a:ext cx="8229600" cy="5394960"/>
        </p:xfrm>
        <a:graphic>
          <a:graphicData uri="http://schemas.openxmlformats.org/drawingml/2006/table">
            <a:tbl>
              <a:tblPr firstRow="1" bandRow="1">
                <a:tableStyleId>{5C22544A-7EE6-4342-B048-85BDC9FD1C3A}</a:tableStyleId>
              </a:tblPr>
              <a:tblGrid>
                <a:gridCol w="1645920"/>
                <a:gridCol w="1460768"/>
                <a:gridCol w="1512168"/>
                <a:gridCol w="1800200"/>
                <a:gridCol w="1810544"/>
              </a:tblGrid>
              <a:tr h="370840">
                <a:tc>
                  <a:txBody>
                    <a:bodyPr/>
                    <a:lstStyle/>
                    <a:p>
                      <a:pPr algn="ctr"/>
                      <a:r>
                        <a:rPr lang="tr-TR" dirty="0" smtClean="0">
                          <a:latin typeface="Times New Roman" pitchFamily="18" charset="0"/>
                          <a:cs typeface="Times New Roman" pitchFamily="18" charset="0"/>
                        </a:rPr>
                        <a:t>Okul Adı</a:t>
                      </a:r>
                      <a:endParaRPr lang="tr-TR" dirty="0">
                        <a:latin typeface="Times New Roman" pitchFamily="18" charset="0"/>
                        <a:cs typeface="Times New Roman" pitchFamily="18" charset="0"/>
                      </a:endParaRPr>
                    </a:p>
                  </a:txBody>
                  <a:tcPr/>
                </a:tc>
                <a:tc>
                  <a:txBody>
                    <a:bodyPr/>
                    <a:lstStyle/>
                    <a:p>
                      <a:pPr algn="ctr"/>
                      <a:r>
                        <a:rPr lang="tr-TR" dirty="0" smtClean="0">
                          <a:latin typeface="Times New Roman" pitchFamily="18" charset="0"/>
                          <a:cs typeface="Times New Roman" pitchFamily="18" charset="0"/>
                        </a:rPr>
                        <a:t>Kontenjan</a:t>
                      </a:r>
                      <a:endParaRPr lang="tr-TR" dirty="0">
                        <a:latin typeface="Times New Roman" pitchFamily="18" charset="0"/>
                        <a:cs typeface="Times New Roman" pitchFamily="18" charset="0"/>
                      </a:endParaRPr>
                    </a:p>
                  </a:txBody>
                  <a:tcPr/>
                </a:tc>
                <a:tc>
                  <a:txBody>
                    <a:bodyPr/>
                    <a:lstStyle/>
                    <a:p>
                      <a:pPr algn="ctr"/>
                      <a:r>
                        <a:rPr lang="tr-TR" dirty="0" smtClean="0">
                          <a:latin typeface="Times New Roman" pitchFamily="18" charset="0"/>
                          <a:cs typeface="Times New Roman" pitchFamily="18" charset="0"/>
                        </a:rPr>
                        <a:t>Taban Puan</a:t>
                      </a:r>
                      <a:endParaRPr lang="tr-TR" dirty="0">
                        <a:latin typeface="Times New Roman" pitchFamily="18" charset="0"/>
                        <a:cs typeface="Times New Roman" pitchFamily="18" charset="0"/>
                      </a:endParaRPr>
                    </a:p>
                  </a:txBody>
                  <a:tcPr/>
                </a:tc>
                <a:tc>
                  <a:txBody>
                    <a:bodyPr/>
                    <a:lstStyle/>
                    <a:p>
                      <a:pPr algn="ctr"/>
                      <a:r>
                        <a:rPr lang="tr-TR" dirty="0" smtClean="0">
                          <a:latin typeface="Times New Roman" pitchFamily="18" charset="0"/>
                          <a:cs typeface="Times New Roman" pitchFamily="18" charset="0"/>
                        </a:rPr>
                        <a:t>En Yüksek</a:t>
                      </a:r>
                      <a:r>
                        <a:rPr lang="tr-TR" baseline="0" dirty="0" smtClean="0">
                          <a:latin typeface="Times New Roman" pitchFamily="18" charset="0"/>
                          <a:cs typeface="Times New Roman" pitchFamily="18" charset="0"/>
                        </a:rPr>
                        <a:t> Yüzdelik Dilim</a:t>
                      </a:r>
                      <a:endParaRPr lang="tr-TR" dirty="0">
                        <a:latin typeface="Times New Roman" pitchFamily="18" charset="0"/>
                        <a:cs typeface="Times New Roman" pitchFamily="18" charset="0"/>
                      </a:endParaRPr>
                    </a:p>
                  </a:txBody>
                  <a:tcPr/>
                </a:tc>
                <a:tc>
                  <a:txBody>
                    <a:bodyPr/>
                    <a:lstStyle/>
                    <a:p>
                      <a:pPr algn="ctr"/>
                      <a:r>
                        <a:rPr lang="tr-TR" dirty="0" smtClean="0">
                          <a:latin typeface="Times New Roman" pitchFamily="18" charset="0"/>
                          <a:cs typeface="Times New Roman" pitchFamily="18" charset="0"/>
                        </a:rPr>
                        <a:t>En Düşük Yüzdelik Dilim</a:t>
                      </a:r>
                      <a:endParaRPr lang="tr-TR" dirty="0">
                        <a:latin typeface="Times New Roman" pitchFamily="18" charset="0"/>
                        <a:cs typeface="Times New Roman" pitchFamily="18" charset="0"/>
                      </a:endParaRPr>
                    </a:p>
                  </a:txBody>
                  <a:tcPr/>
                </a:tc>
              </a:tr>
              <a:tr h="370840">
                <a:tc>
                  <a:txBody>
                    <a:bodyPr/>
                    <a:lstStyle/>
                    <a:p>
                      <a:pPr algn="ctr"/>
                      <a:r>
                        <a:rPr lang="tr-TR" dirty="0" smtClean="0">
                          <a:latin typeface="Times New Roman" pitchFamily="18" charset="0"/>
                          <a:cs typeface="Times New Roman" pitchFamily="18" charset="0"/>
                        </a:rPr>
                        <a:t>Şehit Kemal </a:t>
                      </a:r>
                      <a:r>
                        <a:rPr lang="tr-TR" dirty="0" err="1" smtClean="0">
                          <a:latin typeface="Times New Roman" pitchFamily="18" charset="0"/>
                          <a:cs typeface="Times New Roman" pitchFamily="18" charset="0"/>
                        </a:rPr>
                        <a:t>Özalper</a:t>
                      </a:r>
                      <a:r>
                        <a:rPr lang="tr-TR" baseline="0" dirty="0" smtClean="0">
                          <a:latin typeface="Times New Roman" pitchFamily="18" charset="0"/>
                          <a:cs typeface="Times New Roman" pitchFamily="18" charset="0"/>
                        </a:rPr>
                        <a:t> Mesleki ve Teknik Anadolu Lisesi</a:t>
                      </a:r>
                      <a:endParaRPr lang="tr-TR" dirty="0">
                        <a:latin typeface="Times New Roman" pitchFamily="18" charset="0"/>
                        <a:cs typeface="Times New Roman" pitchFamily="18" charset="0"/>
                      </a:endParaRPr>
                    </a:p>
                  </a:txBody>
                  <a:tcPr/>
                </a:tc>
                <a:tc>
                  <a:txBody>
                    <a:bodyPr/>
                    <a:lstStyle/>
                    <a:p>
                      <a:pPr algn="ctr"/>
                      <a:endParaRPr lang="tr-TR" dirty="0" smtClean="0">
                        <a:latin typeface="Times New Roman" pitchFamily="18" charset="0"/>
                        <a:cs typeface="Times New Roman" pitchFamily="18" charset="0"/>
                      </a:endParaRPr>
                    </a:p>
                    <a:p>
                      <a:pPr algn="ctr"/>
                      <a:endParaRPr lang="tr-TR" dirty="0" smtClean="0">
                        <a:latin typeface="Times New Roman" pitchFamily="18" charset="0"/>
                        <a:cs typeface="Times New Roman" pitchFamily="18" charset="0"/>
                      </a:endParaRPr>
                    </a:p>
                    <a:p>
                      <a:pPr algn="ctr"/>
                      <a:r>
                        <a:rPr lang="tr-TR" dirty="0" smtClean="0">
                          <a:latin typeface="Times New Roman" pitchFamily="18" charset="0"/>
                          <a:cs typeface="Times New Roman" pitchFamily="18" charset="0"/>
                        </a:rPr>
                        <a:t>30</a:t>
                      </a:r>
                      <a:endParaRPr lang="tr-TR" dirty="0">
                        <a:latin typeface="Times New Roman" pitchFamily="18" charset="0"/>
                        <a:cs typeface="Times New Roman" pitchFamily="18" charset="0"/>
                      </a:endParaRPr>
                    </a:p>
                  </a:txBody>
                  <a:tcPr/>
                </a:tc>
                <a:tc>
                  <a:txBody>
                    <a:bodyPr/>
                    <a:lstStyle/>
                    <a:p>
                      <a:pPr algn="ctr"/>
                      <a:endParaRPr lang="tr-TR" dirty="0" smtClean="0">
                        <a:latin typeface="Times New Roman" pitchFamily="18" charset="0"/>
                        <a:cs typeface="Times New Roman" pitchFamily="18" charset="0"/>
                      </a:endParaRPr>
                    </a:p>
                    <a:p>
                      <a:pPr algn="ctr"/>
                      <a:endParaRPr lang="tr-TR" dirty="0" smtClean="0">
                        <a:latin typeface="Times New Roman" pitchFamily="18" charset="0"/>
                        <a:cs typeface="Times New Roman" pitchFamily="18" charset="0"/>
                      </a:endParaRPr>
                    </a:p>
                    <a:p>
                      <a:pPr algn="ctr"/>
                      <a:r>
                        <a:rPr lang="tr-TR" dirty="0" smtClean="0">
                          <a:latin typeface="Times New Roman" pitchFamily="18" charset="0"/>
                          <a:cs typeface="Times New Roman" pitchFamily="18" charset="0"/>
                        </a:rPr>
                        <a:t>333,407</a:t>
                      </a:r>
                      <a:endParaRPr lang="tr-TR" dirty="0">
                        <a:latin typeface="Times New Roman" pitchFamily="18" charset="0"/>
                        <a:cs typeface="Times New Roman" pitchFamily="18" charset="0"/>
                      </a:endParaRPr>
                    </a:p>
                  </a:txBody>
                  <a:tcPr/>
                </a:tc>
                <a:tc>
                  <a:txBody>
                    <a:bodyPr/>
                    <a:lstStyle/>
                    <a:p>
                      <a:pPr algn="ctr"/>
                      <a:endParaRPr lang="tr-TR" dirty="0" smtClean="0">
                        <a:latin typeface="Times New Roman" pitchFamily="18" charset="0"/>
                        <a:cs typeface="Times New Roman" pitchFamily="18" charset="0"/>
                      </a:endParaRPr>
                    </a:p>
                    <a:p>
                      <a:pPr algn="ctr"/>
                      <a:endParaRPr lang="tr-TR" dirty="0" smtClean="0">
                        <a:latin typeface="Times New Roman" pitchFamily="18" charset="0"/>
                        <a:cs typeface="Times New Roman" pitchFamily="18" charset="0"/>
                      </a:endParaRPr>
                    </a:p>
                    <a:p>
                      <a:pPr algn="ctr"/>
                      <a:r>
                        <a:rPr lang="tr-TR" dirty="0" smtClean="0">
                          <a:latin typeface="Times New Roman" pitchFamily="18" charset="0"/>
                          <a:cs typeface="Times New Roman" pitchFamily="18" charset="0"/>
                        </a:rPr>
                        <a:t>31,89</a:t>
                      </a:r>
                      <a:endParaRPr lang="tr-TR" dirty="0">
                        <a:latin typeface="Times New Roman" pitchFamily="18" charset="0"/>
                        <a:cs typeface="Times New Roman" pitchFamily="18" charset="0"/>
                      </a:endParaRPr>
                    </a:p>
                  </a:txBody>
                  <a:tcPr/>
                </a:tc>
                <a:tc>
                  <a:txBody>
                    <a:bodyPr/>
                    <a:lstStyle/>
                    <a:p>
                      <a:pPr algn="ctr"/>
                      <a:endParaRPr lang="tr-TR" dirty="0" smtClean="0">
                        <a:latin typeface="Times New Roman" pitchFamily="18" charset="0"/>
                        <a:cs typeface="Times New Roman" pitchFamily="18" charset="0"/>
                      </a:endParaRPr>
                    </a:p>
                    <a:p>
                      <a:pPr algn="ctr"/>
                      <a:endParaRPr lang="tr-TR" dirty="0" smtClean="0">
                        <a:latin typeface="Times New Roman" pitchFamily="18" charset="0"/>
                        <a:cs typeface="Times New Roman" pitchFamily="18" charset="0"/>
                      </a:endParaRPr>
                    </a:p>
                    <a:p>
                      <a:pPr algn="ctr"/>
                      <a:r>
                        <a:rPr lang="tr-TR" dirty="0" smtClean="0">
                          <a:latin typeface="Times New Roman" pitchFamily="18" charset="0"/>
                          <a:cs typeface="Times New Roman" pitchFamily="18" charset="0"/>
                        </a:rPr>
                        <a:t>15,82</a:t>
                      </a:r>
                      <a:endParaRPr lang="tr-TR" dirty="0">
                        <a:latin typeface="Times New Roman" pitchFamily="18" charset="0"/>
                        <a:cs typeface="Times New Roman" pitchFamily="18" charset="0"/>
                      </a:endParaRPr>
                    </a:p>
                  </a:txBody>
                  <a:tcPr/>
                </a:tc>
              </a:tr>
              <a:tr h="370840">
                <a:tc>
                  <a:txBody>
                    <a:bodyPr/>
                    <a:lstStyle/>
                    <a:p>
                      <a:pPr algn="ctr"/>
                      <a:r>
                        <a:rPr lang="tr-TR" dirty="0" smtClean="0">
                          <a:latin typeface="Times New Roman" pitchFamily="18" charset="0"/>
                          <a:cs typeface="Times New Roman" pitchFamily="18" charset="0"/>
                        </a:rPr>
                        <a:t>Şehit</a:t>
                      </a:r>
                      <a:r>
                        <a:rPr lang="tr-TR" baseline="0" dirty="0" smtClean="0">
                          <a:latin typeface="Times New Roman" pitchFamily="18" charset="0"/>
                          <a:cs typeface="Times New Roman" pitchFamily="18" charset="0"/>
                        </a:rPr>
                        <a:t> </a:t>
                      </a:r>
                      <a:r>
                        <a:rPr lang="tr-TR" baseline="0" dirty="0" err="1" smtClean="0">
                          <a:latin typeface="Times New Roman" pitchFamily="18" charset="0"/>
                          <a:cs typeface="Times New Roman" pitchFamily="18" charset="0"/>
                        </a:rPr>
                        <a:t>Göhkan</a:t>
                      </a:r>
                      <a:r>
                        <a:rPr lang="tr-TR" baseline="0" dirty="0" smtClean="0">
                          <a:latin typeface="Times New Roman" pitchFamily="18" charset="0"/>
                          <a:cs typeface="Times New Roman" pitchFamily="18" charset="0"/>
                        </a:rPr>
                        <a:t> Ertan Mesleki ve Teknik Anadolu Lisesi</a:t>
                      </a:r>
                      <a:endParaRPr lang="tr-TR" dirty="0">
                        <a:latin typeface="Times New Roman" pitchFamily="18" charset="0"/>
                        <a:cs typeface="Times New Roman" pitchFamily="18" charset="0"/>
                      </a:endParaRPr>
                    </a:p>
                  </a:txBody>
                  <a:tcPr/>
                </a:tc>
                <a:tc>
                  <a:txBody>
                    <a:bodyPr/>
                    <a:lstStyle/>
                    <a:p>
                      <a:pPr algn="ctr"/>
                      <a:endParaRPr lang="tr-TR" dirty="0" smtClean="0">
                        <a:latin typeface="Times New Roman" pitchFamily="18" charset="0"/>
                        <a:cs typeface="Times New Roman" pitchFamily="18" charset="0"/>
                      </a:endParaRPr>
                    </a:p>
                    <a:p>
                      <a:pPr algn="ctr"/>
                      <a:r>
                        <a:rPr lang="tr-TR" dirty="0" smtClean="0">
                          <a:latin typeface="Times New Roman" pitchFamily="18" charset="0"/>
                          <a:cs typeface="Times New Roman" pitchFamily="18" charset="0"/>
                        </a:rPr>
                        <a:t>30</a:t>
                      </a:r>
                    </a:p>
                    <a:p>
                      <a:pPr algn="ctr"/>
                      <a:endParaRPr lang="tr-TR" dirty="0">
                        <a:latin typeface="Times New Roman" pitchFamily="18" charset="0"/>
                        <a:cs typeface="Times New Roman" pitchFamily="18" charset="0"/>
                      </a:endParaRPr>
                    </a:p>
                  </a:txBody>
                  <a:tcPr/>
                </a:tc>
                <a:tc>
                  <a:txBody>
                    <a:bodyPr/>
                    <a:lstStyle/>
                    <a:p>
                      <a:pPr algn="ctr"/>
                      <a:endParaRPr lang="tr-TR" dirty="0" smtClean="0">
                        <a:latin typeface="Times New Roman" pitchFamily="18" charset="0"/>
                        <a:cs typeface="Times New Roman" pitchFamily="18" charset="0"/>
                      </a:endParaRPr>
                    </a:p>
                    <a:p>
                      <a:pPr algn="ctr"/>
                      <a:r>
                        <a:rPr lang="tr-TR" dirty="0" smtClean="0">
                          <a:latin typeface="Times New Roman" pitchFamily="18" charset="0"/>
                          <a:cs typeface="Times New Roman" pitchFamily="18" charset="0"/>
                        </a:rPr>
                        <a:t>300,527</a:t>
                      </a:r>
                      <a:endParaRPr lang="tr-TR" dirty="0">
                        <a:latin typeface="Times New Roman" pitchFamily="18" charset="0"/>
                        <a:cs typeface="Times New Roman" pitchFamily="18" charset="0"/>
                      </a:endParaRPr>
                    </a:p>
                  </a:txBody>
                  <a:tcPr/>
                </a:tc>
                <a:tc>
                  <a:txBody>
                    <a:bodyPr/>
                    <a:lstStyle/>
                    <a:p>
                      <a:pPr algn="ctr"/>
                      <a:endParaRPr lang="tr-TR" dirty="0" smtClean="0">
                        <a:latin typeface="Times New Roman" pitchFamily="18" charset="0"/>
                        <a:cs typeface="Times New Roman" pitchFamily="18" charset="0"/>
                      </a:endParaRPr>
                    </a:p>
                    <a:p>
                      <a:pPr algn="ctr"/>
                      <a:r>
                        <a:rPr lang="tr-TR" dirty="0" smtClean="0">
                          <a:latin typeface="Times New Roman" pitchFamily="18" charset="0"/>
                          <a:cs typeface="Times New Roman" pitchFamily="18" charset="0"/>
                        </a:rPr>
                        <a:t>44,89</a:t>
                      </a:r>
                      <a:endParaRPr lang="tr-TR" dirty="0">
                        <a:latin typeface="Times New Roman" pitchFamily="18" charset="0"/>
                        <a:cs typeface="Times New Roman" pitchFamily="18" charset="0"/>
                      </a:endParaRPr>
                    </a:p>
                  </a:txBody>
                  <a:tcPr/>
                </a:tc>
                <a:tc>
                  <a:txBody>
                    <a:bodyPr/>
                    <a:lstStyle/>
                    <a:p>
                      <a:pPr algn="ctr"/>
                      <a:endParaRPr lang="tr-TR" dirty="0" smtClean="0">
                        <a:latin typeface="Times New Roman" pitchFamily="18" charset="0"/>
                        <a:cs typeface="Times New Roman" pitchFamily="18" charset="0"/>
                      </a:endParaRPr>
                    </a:p>
                    <a:p>
                      <a:pPr algn="ctr"/>
                      <a:r>
                        <a:rPr lang="tr-TR" dirty="0" smtClean="0">
                          <a:latin typeface="Times New Roman" pitchFamily="18" charset="0"/>
                          <a:cs typeface="Times New Roman" pitchFamily="18" charset="0"/>
                        </a:rPr>
                        <a:t>16,14</a:t>
                      </a:r>
                      <a:endParaRPr lang="tr-TR" dirty="0">
                        <a:latin typeface="Times New Roman" pitchFamily="18" charset="0"/>
                        <a:cs typeface="Times New Roman" pitchFamily="18" charset="0"/>
                      </a:endParaRPr>
                    </a:p>
                  </a:txBody>
                  <a:tcPr/>
                </a:tc>
              </a:tr>
              <a:tr h="370840">
                <a:tc>
                  <a:txBody>
                    <a:bodyPr/>
                    <a:lstStyle/>
                    <a:p>
                      <a:pPr algn="ctr"/>
                      <a:r>
                        <a:rPr lang="tr-TR" dirty="0" smtClean="0">
                          <a:latin typeface="Times New Roman" pitchFamily="18" charset="0"/>
                          <a:cs typeface="Times New Roman" pitchFamily="18" charset="0"/>
                        </a:rPr>
                        <a:t>Yunus Emre</a:t>
                      </a:r>
                      <a:r>
                        <a:rPr lang="tr-TR" baseline="0" dirty="0" smtClean="0">
                          <a:latin typeface="Times New Roman" pitchFamily="18" charset="0"/>
                          <a:cs typeface="Times New Roman" pitchFamily="18" charset="0"/>
                        </a:rPr>
                        <a:t> Mesleki ve Teknik Anadolu Lisesi</a:t>
                      </a:r>
                      <a:endParaRPr lang="tr-TR" dirty="0">
                        <a:latin typeface="Times New Roman" pitchFamily="18" charset="0"/>
                        <a:cs typeface="Times New Roman" pitchFamily="18" charset="0"/>
                      </a:endParaRPr>
                    </a:p>
                  </a:txBody>
                  <a:tcPr/>
                </a:tc>
                <a:tc>
                  <a:txBody>
                    <a:bodyPr/>
                    <a:lstStyle/>
                    <a:p>
                      <a:pPr algn="ctr"/>
                      <a:endParaRPr lang="tr-TR" dirty="0" smtClean="0">
                        <a:latin typeface="Times New Roman" pitchFamily="18" charset="0"/>
                        <a:cs typeface="Times New Roman" pitchFamily="18" charset="0"/>
                      </a:endParaRPr>
                    </a:p>
                    <a:p>
                      <a:pPr algn="ctr"/>
                      <a:r>
                        <a:rPr lang="tr-TR" dirty="0" smtClean="0">
                          <a:latin typeface="Times New Roman" pitchFamily="18" charset="0"/>
                          <a:cs typeface="Times New Roman" pitchFamily="18" charset="0"/>
                        </a:rPr>
                        <a:t>30</a:t>
                      </a:r>
                      <a:endParaRPr lang="tr-TR" dirty="0">
                        <a:latin typeface="Times New Roman" pitchFamily="18" charset="0"/>
                        <a:cs typeface="Times New Roman" pitchFamily="18" charset="0"/>
                      </a:endParaRPr>
                    </a:p>
                  </a:txBody>
                  <a:tcPr/>
                </a:tc>
                <a:tc>
                  <a:txBody>
                    <a:bodyPr/>
                    <a:lstStyle/>
                    <a:p>
                      <a:pPr algn="ctr"/>
                      <a:endParaRPr lang="tr-TR" dirty="0" smtClean="0">
                        <a:latin typeface="Times New Roman" pitchFamily="18" charset="0"/>
                        <a:cs typeface="Times New Roman" pitchFamily="18" charset="0"/>
                      </a:endParaRPr>
                    </a:p>
                    <a:p>
                      <a:pPr algn="ctr"/>
                      <a:r>
                        <a:rPr lang="tr-TR" dirty="0" smtClean="0">
                          <a:latin typeface="Times New Roman" pitchFamily="18" charset="0"/>
                          <a:cs typeface="Times New Roman" pitchFamily="18" charset="0"/>
                        </a:rPr>
                        <a:t>300,527</a:t>
                      </a:r>
                      <a:endParaRPr lang="tr-TR" dirty="0">
                        <a:latin typeface="Times New Roman" pitchFamily="18" charset="0"/>
                        <a:cs typeface="Times New Roman" pitchFamily="18" charset="0"/>
                      </a:endParaRPr>
                    </a:p>
                  </a:txBody>
                  <a:tcPr/>
                </a:tc>
                <a:tc>
                  <a:txBody>
                    <a:bodyPr/>
                    <a:lstStyle/>
                    <a:p>
                      <a:pPr algn="ctr"/>
                      <a:endParaRPr lang="tr-TR" dirty="0" smtClean="0">
                        <a:latin typeface="Times New Roman" pitchFamily="18" charset="0"/>
                        <a:cs typeface="Times New Roman" pitchFamily="18" charset="0"/>
                      </a:endParaRPr>
                    </a:p>
                    <a:p>
                      <a:pPr algn="ctr"/>
                      <a:r>
                        <a:rPr lang="tr-TR" dirty="0" smtClean="0">
                          <a:latin typeface="Times New Roman" pitchFamily="18" charset="0"/>
                          <a:cs typeface="Times New Roman" pitchFamily="18" charset="0"/>
                        </a:rPr>
                        <a:t>4</a:t>
                      </a:r>
                      <a:r>
                        <a:rPr lang="tr-TR" smtClean="0">
                          <a:latin typeface="Times New Roman" pitchFamily="18" charset="0"/>
                          <a:cs typeface="Times New Roman" pitchFamily="18" charset="0"/>
                        </a:rPr>
                        <a:t>4,89</a:t>
                      </a:r>
                      <a:endParaRPr lang="tr-TR" dirty="0">
                        <a:latin typeface="Times New Roman" pitchFamily="18" charset="0"/>
                        <a:cs typeface="Times New Roman" pitchFamily="18" charset="0"/>
                      </a:endParaRPr>
                    </a:p>
                  </a:txBody>
                  <a:tcPr/>
                </a:tc>
                <a:tc>
                  <a:txBody>
                    <a:bodyPr/>
                    <a:lstStyle/>
                    <a:p>
                      <a:pPr algn="ctr"/>
                      <a:endParaRPr lang="tr-TR" dirty="0" smtClean="0">
                        <a:latin typeface="Times New Roman" pitchFamily="18" charset="0"/>
                        <a:cs typeface="Times New Roman" pitchFamily="18" charset="0"/>
                      </a:endParaRPr>
                    </a:p>
                    <a:p>
                      <a:pPr algn="ctr"/>
                      <a:r>
                        <a:rPr lang="tr-TR" dirty="0" smtClean="0">
                          <a:latin typeface="Times New Roman" pitchFamily="18" charset="0"/>
                          <a:cs typeface="Times New Roman" pitchFamily="18" charset="0"/>
                        </a:rPr>
                        <a:t>16,14</a:t>
                      </a:r>
                      <a:endParaRPr lang="tr-TR" dirty="0">
                        <a:latin typeface="Times New Roman" pitchFamily="18" charset="0"/>
                        <a:cs typeface="Times New Roman" pitchFamily="18" charset="0"/>
                      </a:endParaRPr>
                    </a:p>
                  </a:txBody>
                  <a:tcPr/>
                </a:tc>
              </a:tr>
              <a:tr h="370840">
                <a:tc>
                  <a:txBody>
                    <a:bodyPr/>
                    <a:lstStyle/>
                    <a:p>
                      <a:pPr algn="ctr"/>
                      <a:r>
                        <a:rPr lang="tr-TR" dirty="0" smtClean="0">
                          <a:latin typeface="Times New Roman" pitchFamily="18" charset="0"/>
                          <a:cs typeface="Times New Roman" pitchFamily="18" charset="0"/>
                        </a:rPr>
                        <a:t>Fırat </a:t>
                      </a:r>
                      <a:r>
                        <a:rPr lang="tr-TR" baseline="0" dirty="0" smtClean="0">
                          <a:latin typeface="Times New Roman" pitchFamily="18" charset="0"/>
                          <a:cs typeface="Times New Roman" pitchFamily="18" charset="0"/>
                        </a:rPr>
                        <a:t>Mesleki ve Teknik Anadolu Lisesi</a:t>
                      </a:r>
                      <a:endParaRPr lang="tr-TR" dirty="0">
                        <a:latin typeface="Times New Roman" pitchFamily="18" charset="0"/>
                        <a:cs typeface="Times New Roman" pitchFamily="18" charset="0"/>
                      </a:endParaRPr>
                    </a:p>
                  </a:txBody>
                  <a:tcPr/>
                </a:tc>
                <a:tc>
                  <a:txBody>
                    <a:bodyPr/>
                    <a:lstStyle/>
                    <a:p>
                      <a:pPr algn="ctr"/>
                      <a:endParaRPr lang="tr-TR" dirty="0" smtClean="0">
                        <a:latin typeface="Times New Roman" pitchFamily="18" charset="0"/>
                        <a:cs typeface="Times New Roman" pitchFamily="18" charset="0"/>
                      </a:endParaRPr>
                    </a:p>
                    <a:p>
                      <a:pPr algn="ctr"/>
                      <a:r>
                        <a:rPr lang="tr-TR" dirty="0" smtClean="0">
                          <a:latin typeface="Times New Roman" pitchFamily="18" charset="0"/>
                          <a:cs typeface="Times New Roman" pitchFamily="18" charset="0"/>
                        </a:rPr>
                        <a:t>30</a:t>
                      </a:r>
                      <a:endParaRPr lang="tr-TR" dirty="0">
                        <a:latin typeface="Times New Roman" pitchFamily="18" charset="0"/>
                        <a:cs typeface="Times New Roman" pitchFamily="18" charset="0"/>
                      </a:endParaRPr>
                    </a:p>
                  </a:txBody>
                  <a:tcPr/>
                </a:tc>
                <a:tc>
                  <a:txBody>
                    <a:bodyPr/>
                    <a:lstStyle/>
                    <a:p>
                      <a:pPr algn="ctr"/>
                      <a:endParaRPr lang="tr-TR" dirty="0" smtClean="0">
                        <a:latin typeface="Times New Roman" pitchFamily="18" charset="0"/>
                        <a:cs typeface="Times New Roman" pitchFamily="18" charset="0"/>
                      </a:endParaRPr>
                    </a:p>
                    <a:p>
                      <a:pPr algn="ctr"/>
                      <a:r>
                        <a:rPr lang="tr-TR" dirty="0" smtClean="0">
                          <a:latin typeface="Times New Roman" pitchFamily="18" charset="0"/>
                          <a:cs typeface="Times New Roman" pitchFamily="18" charset="0"/>
                        </a:rPr>
                        <a:t>262,163</a:t>
                      </a:r>
                      <a:endParaRPr lang="tr-TR" dirty="0">
                        <a:latin typeface="Times New Roman" pitchFamily="18" charset="0"/>
                        <a:cs typeface="Times New Roman" pitchFamily="18" charset="0"/>
                      </a:endParaRPr>
                    </a:p>
                  </a:txBody>
                  <a:tcPr/>
                </a:tc>
                <a:tc>
                  <a:txBody>
                    <a:bodyPr/>
                    <a:lstStyle/>
                    <a:p>
                      <a:pPr algn="ctr"/>
                      <a:endParaRPr lang="tr-TR" dirty="0" smtClean="0">
                        <a:latin typeface="Times New Roman" pitchFamily="18" charset="0"/>
                        <a:cs typeface="Times New Roman" pitchFamily="18" charset="0"/>
                      </a:endParaRPr>
                    </a:p>
                    <a:p>
                      <a:pPr algn="ctr"/>
                      <a:r>
                        <a:rPr lang="tr-TR" dirty="0" smtClean="0">
                          <a:latin typeface="Times New Roman" pitchFamily="18" charset="0"/>
                          <a:cs typeface="Times New Roman" pitchFamily="18" charset="0"/>
                        </a:rPr>
                        <a:t>62,21</a:t>
                      </a:r>
                      <a:endParaRPr lang="tr-TR" dirty="0">
                        <a:latin typeface="Times New Roman" pitchFamily="18" charset="0"/>
                        <a:cs typeface="Times New Roman" pitchFamily="18" charset="0"/>
                      </a:endParaRPr>
                    </a:p>
                  </a:txBody>
                  <a:tcPr/>
                </a:tc>
                <a:tc>
                  <a:txBody>
                    <a:bodyPr/>
                    <a:lstStyle/>
                    <a:p>
                      <a:pPr algn="ctr"/>
                      <a:endParaRPr lang="tr-TR" dirty="0" smtClean="0">
                        <a:latin typeface="Times New Roman" pitchFamily="18" charset="0"/>
                        <a:cs typeface="Times New Roman" pitchFamily="18" charset="0"/>
                      </a:endParaRPr>
                    </a:p>
                    <a:p>
                      <a:pPr algn="ctr"/>
                      <a:r>
                        <a:rPr lang="tr-TR" dirty="0" smtClean="0">
                          <a:latin typeface="Times New Roman" pitchFamily="18" charset="0"/>
                          <a:cs typeface="Times New Roman" pitchFamily="18" charset="0"/>
                        </a:rPr>
                        <a:t>19,63</a:t>
                      </a:r>
                      <a:endParaRPr lang="tr-TR" dirty="0">
                        <a:latin typeface="Times New Roman" pitchFamily="18" charset="0"/>
                        <a:cs typeface="Times New Roman" pitchFamily="18" charset="0"/>
                      </a:endParaRPr>
                    </a:p>
                  </a:txBody>
                  <a:tcPr/>
                </a:tc>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704088"/>
            <a:ext cx="9144000" cy="924712"/>
          </a:xfrm>
        </p:spPr>
        <p:txBody>
          <a:bodyPr>
            <a:normAutofit fontScale="90000"/>
          </a:bodyPr>
          <a:lstStyle/>
          <a:p>
            <a:pPr algn="ctr"/>
            <a:r>
              <a:rPr lang="tr-TR" sz="3200" b="1" dirty="0" smtClean="0"/>
              <a:t>2019 ADRESE DAYALI YERLEŞTİRME TABAN PUANLARI</a:t>
            </a:r>
            <a:br>
              <a:rPr lang="tr-TR" sz="3200" b="1" dirty="0" smtClean="0"/>
            </a:br>
            <a:r>
              <a:rPr lang="tr-TR" sz="3200" b="1" dirty="0" smtClean="0"/>
              <a:t>ANADOLU LİSELERİ</a:t>
            </a:r>
            <a:endParaRPr lang="tr-TR" sz="3200" b="1" dirty="0"/>
          </a:p>
        </p:txBody>
      </p:sp>
      <p:graphicFrame>
        <p:nvGraphicFramePr>
          <p:cNvPr id="4" name="3 İçerik Yer Tutucusu"/>
          <p:cNvGraphicFramePr>
            <a:graphicFrameLocks noGrp="1"/>
          </p:cNvGraphicFramePr>
          <p:nvPr>
            <p:ph idx="1"/>
          </p:nvPr>
        </p:nvGraphicFramePr>
        <p:xfrm>
          <a:off x="457200" y="1935159"/>
          <a:ext cx="8147248" cy="4404463"/>
        </p:xfrm>
        <a:graphic>
          <a:graphicData uri="http://schemas.openxmlformats.org/drawingml/2006/table">
            <a:tbl>
              <a:tblPr firstRow="1" bandRow="1">
                <a:tableStyleId>{5C22544A-7EE6-4342-B048-85BDC9FD1C3A}</a:tableStyleId>
              </a:tblPr>
              <a:tblGrid>
                <a:gridCol w="4073624"/>
                <a:gridCol w="4073624"/>
              </a:tblGrid>
              <a:tr h="537769">
                <a:tc>
                  <a:txBody>
                    <a:bodyPr/>
                    <a:lstStyle/>
                    <a:p>
                      <a:pPr algn="ctr"/>
                      <a:r>
                        <a:rPr lang="tr-TR" dirty="0" smtClean="0">
                          <a:latin typeface="Times New Roman" pitchFamily="18" charset="0"/>
                          <a:cs typeface="Times New Roman" pitchFamily="18" charset="0"/>
                        </a:rPr>
                        <a:t>OKUL</a:t>
                      </a:r>
                      <a:r>
                        <a:rPr lang="tr-TR" baseline="0" dirty="0" smtClean="0">
                          <a:latin typeface="Times New Roman" pitchFamily="18" charset="0"/>
                          <a:cs typeface="Times New Roman" pitchFamily="18" charset="0"/>
                        </a:rPr>
                        <a:t> ADI</a:t>
                      </a:r>
                      <a:endParaRPr lang="tr-TR" dirty="0">
                        <a:latin typeface="Times New Roman" pitchFamily="18" charset="0"/>
                        <a:cs typeface="Times New Roman" pitchFamily="18" charset="0"/>
                      </a:endParaRPr>
                    </a:p>
                  </a:txBody>
                  <a:tcPr/>
                </a:tc>
                <a:tc>
                  <a:txBody>
                    <a:bodyPr/>
                    <a:lstStyle/>
                    <a:p>
                      <a:pPr algn="ctr"/>
                      <a:r>
                        <a:rPr lang="tr-TR" dirty="0" smtClean="0">
                          <a:latin typeface="Times New Roman" pitchFamily="18" charset="0"/>
                          <a:cs typeface="Times New Roman" pitchFamily="18" charset="0"/>
                        </a:rPr>
                        <a:t>TABAN</a:t>
                      </a:r>
                      <a:r>
                        <a:rPr lang="tr-TR" baseline="0" dirty="0" smtClean="0">
                          <a:latin typeface="Times New Roman" pitchFamily="18" charset="0"/>
                          <a:cs typeface="Times New Roman" pitchFamily="18" charset="0"/>
                        </a:rPr>
                        <a:t> DİPLOMA NOTU</a:t>
                      </a:r>
                      <a:endParaRPr lang="tr-TR" dirty="0">
                        <a:latin typeface="Times New Roman" pitchFamily="18" charset="0"/>
                        <a:cs typeface="Times New Roman" pitchFamily="18" charset="0"/>
                      </a:endParaRPr>
                    </a:p>
                  </a:txBody>
                  <a:tcPr/>
                </a:tc>
              </a:tr>
              <a:tr h="537769">
                <a:tc>
                  <a:txBody>
                    <a:bodyPr/>
                    <a:lstStyle/>
                    <a:p>
                      <a:pPr algn="ctr"/>
                      <a:r>
                        <a:rPr lang="tr-TR" dirty="0" smtClean="0">
                          <a:latin typeface="Times New Roman" pitchFamily="18" charset="0"/>
                          <a:cs typeface="Times New Roman" pitchFamily="18" charset="0"/>
                        </a:rPr>
                        <a:t>BEYDAĞI ANADOLU LİSESİ</a:t>
                      </a:r>
                      <a:endParaRPr lang="tr-TR" dirty="0">
                        <a:latin typeface="Times New Roman" pitchFamily="18" charset="0"/>
                        <a:cs typeface="Times New Roman" pitchFamily="18" charset="0"/>
                      </a:endParaRPr>
                    </a:p>
                  </a:txBody>
                  <a:tcPr/>
                </a:tc>
                <a:tc>
                  <a:txBody>
                    <a:bodyPr/>
                    <a:lstStyle/>
                    <a:p>
                      <a:pPr algn="ctr"/>
                      <a:r>
                        <a:rPr lang="tr-TR" dirty="0" smtClean="0">
                          <a:latin typeface="Times New Roman" pitchFamily="18" charset="0"/>
                          <a:cs typeface="Times New Roman" pitchFamily="18" charset="0"/>
                        </a:rPr>
                        <a:t>93</a:t>
                      </a:r>
                      <a:endParaRPr lang="tr-TR" dirty="0">
                        <a:latin typeface="Times New Roman" pitchFamily="18" charset="0"/>
                        <a:cs typeface="Times New Roman" pitchFamily="18" charset="0"/>
                      </a:endParaRPr>
                    </a:p>
                  </a:txBody>
                  <a:tcPr/>
                </a:tc>
              </a:tr>
              <a:tr h="537769">
                <a:tc>
                  <a:txBody>
                    <a:bodyPr/>
                    <a:lstStyle/>
                    <a:p>
                      <a:pPr algn="ctr"/>
                      <a:r>
                        <a:rPr lang="tr-TR" dirty="0" smtClean="0">
                          <a:latin typeface="Times New Roman" pitchFamily="18" charset="0"/>
                          <a:cs typeface="Times New Roman" pitchFamily="18" charset="0"/>
                        </a:rPr>
                        <a:t>KERNEK ANADOLU</a:t>
                      </a:r>
                      <a:r>
                        <a:rPr lang="tr-TR" baseline="0" dirty="0" smtClean="0">
                          <a:latin typeface="Times New Roman" pitchFamily="18" charset="0"/>
                          <a:cs typeface="Times New Roman" pitchFamily="18" charset="0"/>
                        </a:rPr>
                        <a:t> LİSESİ</a:t>
                      </a:r>
                      <a:endParaRPr lang="tr-TR" dirty="0">
                        <a:latin typeface="Times New Roman" pitchFamily="18" charset="0"/>
                        <a:cs typeface="Times New Roman" pitchFamily="18" charset="0"/>
                      </a:endParaRPr>
                    </a:p>
                  </a:txBody>
                  <a:tcPr/>
                </a:tc>
                <a:tc>
                  <a:txBody>
                    <a:bodyPr/>
                    <a:lstStyle/>
                    <a:p>
                      <a:pPr algn="ctr"/>
                      <a:r>
                        <a:rPr lang="tr-TR" dirty="0" smtClean="0">
                          <a:latin typeface="Times New Roman" pitchFamily="18" charset="0"/>
                          <a:cs typeface="Times New Roman" pitchFamily="18" charset="0"/>
                        </a:rPr>
                        <a:t>91</a:t>
                      </a:r>
                      <a:endParaRPr lang="tr-TR" dirty="0">
                        <a:latin typeface="Times New Roman" pitchFamily="18" charset="0"/>
                        <a:cs typeface="Times New Roman" pitchFamily="18" charset="0"/>
                      </a:endParaRPr>
                    </a:p>
                  </a:txBody>
                  <a:tcPr/>
                </a:tc>
              </a:tr>
              <a:tr h="537769">
                <a:tc>
                  <a:txBody>
                    <a:bodyPr/>
                    <a:lstStyle/>
                    <a:p>
                      <a:pPr algn="ctr"/>
                      <a:r>
                        <a:rPr lang="tr-TR" dirty="0" smtClean="0">
                          <a:latin typeface="Times New Roman" pitchFamily="18" charset="0"/>
                          <a:cs typeface="Times New Roman" pitchFamily="18" charset="0"/>
                        </a:rPr>
                        <a:t>TURGUT</a:t>
                      </a:r>
                      <a:r>
                        <a:rPr lang="tr-TR" baseline="0" dirty="0" smtClean="0">
                          <a:latin typeface="Times New Roman" pitchFamily="18" charset="0"/>
                          <a:cs typeface="Times New Roman" pitchFamily="18" charset="0"/>
                        </a:rPr>
                        <a:t>  ÖZAL  ANADOLU LİSESİ </a:t>
                      </a:r>
                      <a:endParaRPr lang="tr-TR" dirty="0">
                        <a:latin typeface="Times New Roman" pitchFamily="18" charset="0"/>
                        <a:cs typeface="Times New Roman" pitchFamily="18" charset="0"/>
                      </a:endParaRPr>
                    </a:p>
                  </a:txBody>
                  <a:tcPr/>
                </a:tc>
                <a:tc>
                  <a:txBody>
                    <a:bodyPr/>
                    <a:lstStyle/>
                    <a:p>
                      <a:pPr algn="ctr"/>
                      <a:r>
                        <a:rPr lang="tr-TR" dirty="0" smtClean="0">
                          <a:latin typeface="Times New Roman" pitchFamily="18" charset="0"/>
                          <a:cs typeface="Times New Roman" pitchFamily="18" charset="0"/>
                        </a:rPr>
                        <a:t>80</a:t>
                      </a:r>
                      <a:endParaRPr lang="tr-TR" dirty="0">
                        <a:latin typeface="Times New Roman" pitchFamily="18" charset="0"/>
                        <a:cs typeface="Times New Roman" pitchFamily="18" charset="0"/>
                      </a:endParaRPr>
                    </a:p>
                  </a:txBody>
                  <a:tcPr/>
                </a:tc>
              </a:tr>
              <a:tr h="537769">
                <a:tc>
                  <a:txBody>
                    <a:bodyPr/>
                    <a:lstStyle/>
                    <a:p>
                      <a:pPr algn="ctr"/>
                      <a:r>
                        <a:rPr lang="tr-TR" dirty="0" smtClean="0">
                          <a:latin typeface="Times New Roman" pitchFamily="18" charset="0"/>
                          <a:cs typeface="Times New Roman" pitchFamily="18" charset="0"/>
                        </a:rPr>
                        <a:t>KOLUKISA ANADOLU LİSESİ</a:t>
                      </a:r>
                      <a:endParaRPr lang="tr-TR" dirty="0">
                        <a:latin typeface="Times New Roman" pitchFamily="18" charset="0"/>
                        <a:cs typeface="Times New Roman" pitchFamily="18" charset="0"/>
                      </a:endParaRPr>
                    </a:p>
                  </a:txBody>
                  <a:tcPr/>
                </a:tc>
                <a:tc>
                  <a:txBody>
                    <a:bodyPr/>
                    <a:lstStyle/>
                    <a:p>
                      <a:pPr algn="ctr"/>
                      <a:r>
                        <a:rPr lang="tr-TR" dirty="0" smtClean="0">
                          <a:latin typeface="Times New Roman" pitchFamily="18" charset="0"/>
                          <a:cs typeface="Times New Roman" pitchFamily="18" charset="0"/>
                        </a:rPr>
                        <a:t>85</a:t>
                      </a:r>
                      <a:endParaRPr lang="tr-TR" dirty="0">
                        <a:latin typeface="Times New Roman" pitchFamily="18" charset="0"/>
                        <a:cs typeface="Times New Roman" pitchFamily="18" charset="0"/>
                      </a:endParaRPr>
                    </a:p>
                  </a:txBody>
                  <a:tcPr/>
                </a:tc>
              </a:tr>
              <a:tr h="537769">
                <a:tc>
                  <a:txBody>
                    <a:bodyPr/>
                    <a:lstStyle/>
                    <a:p>
                      <a:pPr algn="ctr"/>
                      <a:r>
                        <a:rPr lang="tr-TR" dirty="0" smtClean="0">
                          <a:latin typeface="Times New Roman" pitchFamily="18" charset="0"/>
                          <a:cs typeface="Times New Roman" pitchFamily="18" charset="0"/>
                        </a:rPr>
                        <a:t>TECDE ANADOLU LİSESİ</a:t>
                      </a:r>
                      <a:endParaRPr lang="tr-TR" dirty="0">
                        <a:latin typeface="Times New Roman" pitchFamily="18" charset="0"/>
                        <a:cs typeface="Times New Roman" pitchFamily="18" charset="0"/>
                      </a:endParaRPr>
                    </a:p>
                  </a:txBody>
                  <a:tcPr/>
                </a:tc>
                <a:tc>
                  <a:txBody>
                    <a:bodyPr/>
                    <a:lstStyle/>
                    <a:p>
                      <a:pPr algn="ctr"/>
                      <a:r>
                        <a:rPr lang="tr-TR" dirty="0" smtClean="0">
                          <a:latin typeface="Times New Roman" pitchFamily="18" charset="0"/>
                          <a:cs typeface="Times New Roman" pitchFamily="18" charset="0"/>
                        </a:rPr>
                        <a:t>84</a:t>
                      </a:r>
                      <a:endParaRPr lang="tr-TR" dirty="0">
                        <a:latin typeface="Times New Roman" pitchFamily="18" charset="0"/>
                        <a:cs typeface="Times New Roman" pitchFamily="18" charset="0"/>
                      </a:endParaRPr>
                    </a:p>
                  </a:txBody>
                  <a:tcPr/>
                </a:tc>
              </a:tr>
              <a:tr h="537769">
                <a:tc>
                  <a:txBody>
                    <a:bodyPr/>
                    <a:lstStyle/>
                    <a:p>
                      <a:pPr algn="ctr"/>
                      <a:r>
                        <a:rPr lang="tr-TR" dirty="0" smtClean="0">
                          <a:latin typeface="Times New Roman" pitchFamily="18" charset="0"/>
                          <a:cs typeface="Times New Roman" pitchFamily="18" charset="0"/>
                        </a:rPr>
                        <a:t>ORG.EŞREF BİTLİS ANADOLU LİSESİ</a:t>
                      </a:r>
                      <a:endParaRPr lang="tr-TR" dirty="0">
                        <a:latin typeface="Times New Roman" pitchFamily="18" charset="0"/>
                        <a:cs typeface="Times New Roman" pitchFamily="18" charset="0"/>
                      </a:endParaRPr>
                    </a:p>
                  </a:txBody>
                  <a:tcPr/>
                </a:tc>
                <a:tc>
                  <a:txBody>
                    <a:bodyPr/>
                    <a:lstStyle/>
                    <a:p>
                      <a:pPr algn="ctr"/>
                      <a:r>
                        <a:rPr lang="tr-TR" dirty="0" smtClean="0">
                          <a:latin typeface="Times New Roman" pitchFamily="18" charset="0"/>
                          <a:cs typeface="Times New Roman" pitchFamily="18" charset="0"/>
                        </a:rPr>
                        <a:t>80</a:t>
                      </a:r>
                      <a:endParaRPr lang="tr-TR" dirty="0">
                        <a:latin typeface="Times New Roman" pitchFamily="18" charset="0"/>
                        <a:cs typeface="Times New Roman" pitchFamily="18" charset="0"/>
                      </a:endParaRPr>
                    </a:p>
                  </a:txBody>
                  <a:tcPr/>
                </a:tc>
              </a:tr>
              <a:tr h="537769">
                <a:tc>
                  <a:txBody>
                    <a:bodyPr/>
                    <a:lstStyle/>
                    <a:p>
                      <a:pPr algn="ctr"/>
                      <a:r>
                        <a:rPr lang="tr-TR" dirty="0" smtClean="0">
                          <a:latin typeface="Times New Roman" pitchFamily="18" charset="0"/>
                          <a:cs typeface="Times New Roman" pitchFamily="18" charset="0"/>
                        </a:rPr>
                        <a:t>YUSUF</a:t>
                      </a:r>
                      <a:r>
                        <a:rPr lang="tr-TR" baseline="0" dirty="0" smtClean="0">
                          <a:latin typeface="Times New Roman" pitchFamily="18" charset="0"/>
                          <a:cs typeface="Times New Roman" pitchFamily="18" charset="0"/>
                        </a:rPr>
                        <a:t> KENAN ANADOLU LİSESİ</a:t>
                      </a:r>
                      <a:endParaRPr lang="tr-TR" dirty="0">
                        <a:latin typeface="Times New Roman" pitchFamily="18" charset="0"/>
                        <a:cs typeface="Times New Roman" pitchFamily="18" charset="0"/>
                      </a:endParaRPr>
                    </a:p>
                  </a:txBody>
                  <a:tcPr/>
                </a:tc>
                <a:tc>
                  <a:txBody>
                    <a:bodyPr/>
                    <a:lstStyle/>
                    <a:p>
                      <a:pPr algn="ctr"/>
                      <a:r>
                        <a:rPr lang="tr-TR" dirty="0" smtClean="0">
                          <a:latin typeface="Times New Roman" pitchFamily="18" charset="0"/>
                          <a:cs typeface="Times New Roman" pitchFamily="18" charset="0"/>
                        </a:rPr>
                        <a:t>84</a:t>
                      </a:r>
                    </a:p>
                  </a:txBody>
                  <a:tcPr/>
                </a:tc>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704088"/>
            <a:ext cx="9144000" cy="924712"/>
          </a:xfrm>
        </p:spPr>
        <p:txBody>
          <a:bodyPr>
            <a:normAutofit fontScale="90000"/>
          </a:bodyPr>
          <a:lstStyle/>
          <a:p>
            <a:pPr algn="ctr"/>
            <a:r>
              <a:rPr lang="tr-TR" sz="3200" b="1" dirty="0" smtClean="0"/>
              <a:t>2019 ADRESE DAYALI YERLEŞTİRME TABAN PUANLARI</a:t>
            </a:r>
            <a:br>
              <a:rPr lang="tr-TR" sz="3200" b="1" dirty="0" smtClean="0"/>
            </a:br>
            <a:r>
              <a:rPr lang="tr-TR" sz="3200" b="1" dirty="0" smtClean="0"/>
              <a:t>ANADOLU LİSELERİ</a:t>
            </a:r>
            <a:endParaRPr lang="tr-TR" sz="3200" b="1" dirty="0"/>
          </a:p>
        </p:txBody>
      </p:sp>
      <p:graphicFrame>
        <p:nvGraphicFramePr>
          <p:cNvPr id="4" name="3 İçerik Yer Tutucusu"/>
          <p:cNvGraphicFramePr>
            <a:graphicFrameLocks noGrp="1"/>
          </p:cNvGraphicFramePr>
          <p:nvPr>
            <p:ph idx="1"/>
          </p:nvPr>
        </p:nvGraphicFramePr>
        <p:xfrm>
          <a:off x="539552" y="1772816"/>
          <a:ext cx="7931224" cy="4698464"/>
        </p:xfrm>
        <a:graphic>
          <a:graphicData uri="http://schemas.openxmlformats.org/drawingml/2006/table">
            <a:tbl>
              <a:tblPr firstRow="1" bandRow="1">
                <a:tableStyleId>{5C22544A-7EE6-4342-B048-85BDC9FD1C3A}</a:tableStyleId>
              </a:tblPr>
              <a:tblGrid>
                <a:gridCol w="3965612"/>
                <a:gridCol w="3965612"/>
              </a:tblGrid>
              <a:tr h="507298">
                <a:tc>
                  <a:txBody>
                    <a:bodyPr/>
                    <a:lstStyle/>
                    <a:p>
                      <a:pPr algn="ctr"/>
                      <a:r>
                        <a:rPr lang="tr-TR" dirty="0" smtClean="0">
                          <a:latin typeface="Times New Roman" pitchFamily="18" charset="0"/>
                          <a:cs typeface="Times New Roman" pitchFamily="18" charset="0"/>
                        </a:rPr>
                        <a:t>OKUL</a:t>
                      </a:r>
                      <a:r>
                        <a:rPr lang="tr-TR" baseline="0" dirty="0" smtClean="0">
                          <a:latin typeface="Times New Roman" pitchFamily="18" charset="0"/>
                          <a:cs typeface="Times New Roman" pitchFamily="18" charset="0"/>
                        </a:rPr>
                        <a:t> ADI</a:t>
                      </a:r>
                      <a:endParaRPr lang="tr-TR" dirty="0">
                        <a:latin typeface="Times New Roman" pitchFamily="18" charset="0"/>
                        <a:cs typeface="Times New Roman" pitchFamily="18" charset="0"/>
                      </a:endParaRPr>
                    </a:p>
                  </a:txBody>
                  <a:tcPr/>
                </a:tc>
                <a:tc>
                  <a:txBody>
                    <a:bodyPr/>
                    <a:lstStyle/>
                    <a:p>
                      <a:pPr algn="ctr"/>
                      <a:r>
                        <a:rPr lang="tr-TR" dirty="0" smtClean="0">
                          <a:latin typeface="Times New Roman" pitchFamily="18" charset="0"/>
                          <a:cs typeface="Times New Roman" pitchFamily="18" charset="0"/>
                        </a:rPr>
                        <a:t>TABAN</a:t>
                      </a:r>
                      <a:r>
                        <a:rPr lang="tr-TR" baseline="0" dirty="0" smtClean="0">
                          <a:latin typeface="Times New Roman" pitchFamily="18" charset="0"/>
                          <a:cs typeface="Times New Roman" pitchFamily="18" charset="0"/>
                        </a:rPr>
                        <a:t> DİPLOMA NOTU</a:t>
                      </a:r>
                      <a:endParaRPr lang="tr-TR" dirty="0">
                        <a:latin typeface="Times New Roman" pitchFamily="18" charset="0"/>
                        <a:cs typeface="Times New Roman" pitchFamily="18" charset="0"/>
                      </a:endParaRPr>
                    </a:p>
                  </a:txBody>
                  <a:tcPr/>
                </a:tc>
              </a:tr>
              <a:tr h="507298">
                <a:tc>
                  <a:txBody>
                    <a:bodyPr/>
                    <a:lstStyle/>
                    <a:p>
                      <a:pPr algn="ctr"/>
                      <a:r>
                        <a:rPr lang="tr-TR" dirty="0" smtClean="0">
                          <a:latin typeface="Times New Roman" pitchFamily="18" charset="0"/>
                          <a:cs typeface="Times New Roman" pitchFamily="18" charset="0"/>
                        </a:rPr>
                        <a:t>GAZİ ANADOLU LİSESİ</a:t>
                      </a:r>
                      <a:endParaRPr lang="tr-TR" dirty="0">
                        <a:latin typeface="Times New Roman" pitchFamily="18" charset="0"/>
                        <a:cs typeface="Times New Roman" pitchFamily="18" charset="0"/>
                      </a:endParaRPr>
                    </a:p>
                  </a:txBody>
                  <a:tcPr/>
                </a:tc>
                <a:tc>
                  <a:txBody>
                    <a:bodyPr/>
                    <a:lstStyle/>
                    <a:p>
                      <a:pPr algn="ctr"/>
                      <a:r>
                        <a:rPr lang="tr-TR" dirty="0" smtClean="0">
                          <a:latin typeface="Times New Roman" pitchFamily="18" charset="0"/>
                          <a:cs typeface="Times New Roman" pitchFamily="18" charset="0"/>
                        </a:rPr>
                        <a:t>83</a:t>
                      </a:r>
                      <a:endParaRPr lang="tr-TR" dirty="0">
                        <a:latin typeface="Times New Roman" pitchFamily="18" charset="0"/>
                        <a:cs typeface="Times New Roman" pitchFamily="18" charset="0"/>
                      </a:endParaRPr>
                    </a:p>
                  </a:txBody>
                  <a:tcPr/>
                </a:tc>
              </a:tr>
              <a:tr h="507298">
                <a:tc>
                  <a:txBody>
                    <a:bodyPr/>
                    <a:lstStyle/>
                    <a:p>
                      <a:pPr algn="ctr"/>
                      <a:r>
                        <a:rPr lang="tr-TR" dirty="0" smtClean="0">
                          <a:latin typeface="Times New Roman" pitchFamily="18" charset="0"/>
                          <a:cs typeface="Times New Roman" pitchFamily="18" charset="0"/>
                        </a:rPr>
                        <a:t>YAKINCA ANADOLU LİSESİ</a:t>
                      </a:r>
                      <a:endParaRPr lang="tr-TR" dirty="0">
                        <a:latin typeface="Times New Roman" pitchFamily="18" charset="0"/>
                        <a:cs typeface="Times New Roman" pitchFamily="18" charset="0"/>
                      </a:endParaRPr>
                    </a:p>
                  </a:txBody>
                  <a:tcPr/>
                </a:tc>
                <a:tc>
                  <a:txBody>
                    <a:bodyPr/>
                    <a:lstStyle/>
                    <a:p>
                      <a:pPr algn="ctr"/>
                      <a:r>
                        <a:rPr lang="tr-TR" dirty="0" smtClean="0">
                          <a:latin typeface="Times New Roman" pitchFamily="18" charset="0"/>
                          <a:cs typeface="Times New Roman" pitchFamily="18" charset="0"/>
                        </a:rPr>
                        <a:t>90</a:t>
                      </a:r>
                      <a:endParaRPr lang="tr-TR" dirty="0">
                        <a:latin typeface="Times New Roman" pitchFamily="18" charset="0"/>
                        <a:cs typeface="Times New Roman" pitchFamily="18" charset="0"/>
                      </a:endParaRPr>
                    </a:p>
                  </a:txBody>
                  <a:tcPr/>
                </a:tc>
              </a:tr>
              <a:tr h="507298">
                <a:tc>
                  <a:txBody>
                    <a:bodyPr/>
                    <a:lstStyle/>
                    <a:p>
                      <a:pPr algn="ctr"/>
                      <a:r>
                        <a:rPr lang="tr-TR" dirty="0" smtClean="0">
                          <a:latin typeface="Times New Roman" pitchFamily="18" charset="0"/>
                          <a:cs typeface="Times New Roman" pitchFamily="18" charset="0"/>
                        </a:rPr>
                        <a:t>AKMERCAN ANADOLU LİSESİ</a:t>
                      </a:r>
                      <a:endParaRPr lang="tr-TR" dirty="0">
                        <a:latin typeface="Times New Roman" pitchFamily="18" charset="0"/>
                        <a:cs typeface="Times New Roman" pitchFamily="18" charset="0"/>
                      </a:endParaRPr>
                    </a:p>
                  </a:txBody>
                  <a:tcPr/>
                </a:tc>
                <a:tc>
                  <a:txBody>
                    <a:bodyPr/>
                    <a:lstStyle/>
                    <a:p>
                      <a:pPr algn="ctr"/>
                      <a:r>
                        <a:rPr lang="tr-TR" dirty="0" smtClean="0">
                          <a:latin typeface="Times New Roman" pitchFamily="18" charset="0"/>
                          <a:cs typeface="Times New Roman" pitchFamily="18" charset="0"/>
                        </a:rPr>
                        <a:t>87</a:t>
                      </a:r>
                      <a:endParaRPr lang="tr-TR" dirty="0">
                        <a:latin typeface="Times New Roman" pitchFamily="18" charset="0"/>
                        <a:cs typeface="Times New Roman" pitchFamily="18" charset="0"/>
                      </a:endParaRPr>
                    </a:p>
                  </a:txBody>
                  <a:tcPr/>
                </a:tc>
              </a:tr>
              <a:tr h="507298">
                <a:tc>
                  <a:txBody>
                    <a:bodyPr/>
                    <a:lstStyle/>
                    <a:p>
                      <a:pPr algn="ctr"/>
                      <a:r>
                        <a:rPr lang="tr-TR" dirty="0" smtClean="0">
                          <a:latin typeface="Times New Roman" pitchFamily="18" charset="0"/>
                          <a:cs typeface="Times New Roman" pitchFamily="18" charset="0"/>
                        </a:rPr>
                        <a:t>MAHMUT ÇALIK ANADOLU LİSESİ</a:t>
                      </a:r>
                      <a:endParaRPr lang="tr-TR" dirty="0">
                        <a:latin typeface="Times New Roman" pitchFamily="18" charset="0"/>
                        <a:cs typeface="Times New Roman" pitchFamily="18" charset="0"/>
                      </a:endParaRPr>
                    </a:p>
                  </a:txBody>
                  <a:tcPr/>
                </a:tc>
                <a:tc>
                  <a:txBody>
                    <a:bodyPr/>
                    <a:lstStyle/>
                    <a:p>
                      <a:pPr algn="ctr"/>
                      <a:r>
                        <a:rPr lang="tr-TR" dirty="0" smtClean="0">
                          <a:latin typeface="Times New Roman" pitchFamily="18" charset="0"/>
                          <a:cs typeface="Times New Roman" pitchFamily="18" charset="0"/>
                        </a:rPr>
                        <a:t>76</a:t>
                      </a:r>
                      <a:endParaRPr lang="tr-TR" dirty="0">
                        <a:latin typeface="Times New Roman" pitchFamily="18" charset="0"/>
                        <a:cs typeface="Times New Roman" pitchFamily="18" charset="0"/>
                      </a:endParaRPr>
                    </a:p>
                  </a:txBody>
                  <a:tcPr/>
                </a:tc>
              </a:tr>
              <a:tr h="507298">
                <a:tc>
                  <a:txBody>
                    <a:bodyPr/>
                    <a:lstStyle/>
                    <a:p>
                      <a:pPr algn="ctr"/>
                      <a:r>
                        <a:rPr lang="tr-TR" dirty="0" smtClean="0">
                          <a:latin typeface="Times New Roman" pitchFamily="18" charset="0"/>
                          <a:cs typeface="Times New Roman" pitchFamily="18" charset="0"/>
                        </a:rPr>
                        <a:t>KONAK ANADOLU LİSESİ</a:t>
                      </a:r>
                      <a:endParaRPr lang="tr-TR" dirty="0">
                        <a:latin typeface="Times New Roman" pitchFamily="18" charset="0"/>
                        <a:cs typeface="Times New Roman" pitchFamily="18" charset="0"/>
                      </a:endParaRPr>
                    </a:p>
                  </a:txBody>
                  <a:tcPr/>
                </a:tc>
                <a:tc>
                  <a:txBody>
                    <a:bodyPr/>
                    <a:lstStyle/>
                    <a:p>
                      <a:pPr algn="ctr"/>
                      <a:r>
                        <a:rPr lang="tr-TR" dirty="0" smtClean="0">
                          <a:latin typeface="Times New Roman" pitchFamily="18" charset="0"/>
                          <a:cs typeface="Times New Roman" pitchFamily="18" charset="0"/>
                        </a:rPr>
                        <a:t>67</a:t>
                      </a:r>
                      <a:endParaRPr lang="tr-TR" dirty="0">
                        <a:latin typeface="Times New Roman" pitchFamily="18" charset="0"/>
                        <a:cs typeface="Times New Roman" pitchFamily="18" charset="0"/>
                      </a:endParaRPr>
                    </a:p>
                  </a:txBody>
                  <a:tcPr/>
                </a:tc>
              </a:tr>
              <a:tr h="603811">
                <a:tc>
                  <a:txBody>
                    <a:bodyPr/>
                    <a:lstStyle/>
                    <a:p>
                      <a:pPr algn="ctr"/>
                      <a:r>
                        <a:rPr lang="tr-TR" dirty="0" smtClean="0">
                          <a:latin typeface="Times New Roman" pitchFamily="18" charset="0"/>
                          <a:cs typeface="Times New Roman" pitchFamily="18" charset="0"/>
                        </a:rPr>
                        <a:t>İBRAHİM TANRIVERDİ ANADOLU LİSESİ</a:t>
                      </a:r>
                      <a:endParaRPr lang="tr-TR" dirty="0">
                        <a:latin typeface="Times New Roman" pitchFamily="18" charset="0"/>
                        <a:cs typeface="Times New Roman" pitchFamily="18" charset="0"/>
                      </a:endParaRPr>
                    </a:p>
                  </a:txBody>
                  <a:tcPr/>
                </a:tc>
                <a:tc>
                  <a:txBody>
                    <a:bodyPr/>
                    <a:lstStyle/>
                    <a:p>
                      <a:pPr algn="ctr"/>
                      <a:r>
                        <a:rPr lang="tr-TR" dirty="0" smtClean="0">
                          <a:latin typeface="Times New Roman" pitchFamily="18" charset="0"/>
                          <a:cs typeface="Times New Roman" pitchFamily="18" charset="0"/>
                        </a:rPr>
                        <a:t>58</a:t>
                      </a:r>
                      <a:endParaRPr lang="tr-TR" dirty="0">
                        <a:latin typeface="Times New Roman" pitchFamily="18" charset="0"/>
                        <a:cs typeface="Times New Roman" pitchFamily="18" charset="0"/>
                      </a:endParaRPr>
                    </a:p>
                  </a:txBody>
                  <a:tcPr/>
                </a:tc>
              </a:tr>
              <a:tr h="507298">
                <a:tc>
                  <a:txBody>
                    <a:bodyPr/>
                    <a:lstStyle/>
                    <a:p>
                      <a:pPr algn="ctr"/>
                      <a:r>
                        <a:rPr lang="tr-TR" dirty="0" smtClean="0">
                          <a:latin typeface="Times New Roman" pitchFamily="18" charset="0"/>
                          <a:cs typeface="Times New Roman" pitchFamily="18" charset="0"/>
                        </a:rPr>
                        <a:t>GÜNDÜZBEY ANADOLU LİSESİ</a:t>
                      </a:r>
                      <a:endParaRPr lang="tr-TR" dirty="0">
                        <a:latin typeface="Times New Roman" pitchFamily="18" charset="0"/>
                        <a:cs typeface="Times New Roman" pitchFamily="18" charset="0"/>
                      </a:endParaRPr>
                    </a:p>
                  </a:txBody>
                  <a:tcPr/>
                </a:tc>
                <a:tc>
                  <a:txBody>
                    <a:bodyPr/>
                    <a:lstStyle/>
                    <a:p>
                      <a:pPr algn="ctr"/>
                      <a:r>
                        <a:rPr lang="tr-TR" dirty="0" smtClean="0">
                          <a:latin typeface="Times New Roman" pitchFamily="18" charset="0"/>
                          <a:cs typeface="Times New Roman" pitchFamily="18" charset="0"/>
                        </a:rPr>
                        <a:t>69</a:t>
                      </a:r>
                    </a:p>
                  </a:txBody>
                  <a:tcPr/>
                </a:tc>
              </a:tr>
              <a:tr h="507298">
                <a:tc>
                  <a:txBody>
                    <a:bodyPr/>
                    <a:lstStyle/>
                    <a:p>
                      <a:pPr algn="ctr"/>
                      <a:r>
                        <a:rPr lang="tr-TR" dirty="0" smtClean="0">
                          <a:latin typeface="Times New Roman" pitchFamily="18" charset="0"/>
                          <a:cs typeface="Times New Roman" pitchFamily="18" charset="0"/>
                        </a:rPr>
                        <a:t>YEŞİLYURT ANADOLU LİSESİ</a:t>
                      </a:r>
                      <a:endParaRPr lang="tr-TR" dirty="0">
                        <a:latin typeface="Times New Roman" pitchFamily="18" charset="0"/>
                        <a:cs typeface="Times New Roman" pitchFamily="18" charset="0"/>
                      </a:endParaRPr>
                    </a:p>
                  </a:txBody>
                  <a:tcPr/>
                </a:tc>
                <a:tc>
                  <a:txBody>
                    <a:bodyPr/>
                    <a:lstStyle/>
                    <a:p>
                      <a:pPr algn="ctr"/>
                      <a:r>
                        <a:rPr lang="tr-TR" dirty="0" smtClean="0">
                          <a:latin typeface="Times New Roman" pitchFamily="18" charset="0"/>
                          <a:cs typeface="Times New Roman" pitchFamily="18" charset="0"/>
                        </a:rPr>
                        <a:t>51</a:t>
                      </a:r>
                    </a:p>
                  </a:txBody>
                  <a:tcPr/>
                </a:tc>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704088"/>
            <a:ext cx="9144000" cy="924712"/>
          </a:xfrm>
        </p:spPr>
        <p:txBody>
          <a:bodyPr>
            <a:normAutofit fontScale="90000"/>
          </a:bodyPr>
          <a:lstStyle/>
          <a:p>
            <a:pPr algn="ctr"/>
            <a:r>
              <a:rPr lang="tr-TR" sz="3200" b="1" dirty="0" smtClean="0"/>
              <a:t>ADRESE DAYALI YERLEŞTİRME TABAN PUANLARI</a:t>
            </a:r>
            <a:br>
              <a:rPr lang="tr-TR" sz="3200" b="1" dirty="0" smtClean="0"/>
            </a:br>
            <a:r>
              <a:rPr lang="tr-TR" sz="3200" b="1" dirty="0" smtClean="0"/>
              <a:t>SAĞLIK LİSELERİ</a:t>
            </a:r>
            <a:endParaRPr lang="tr-TR" sz="3200" b="1" dirty="0"/>
          </a:p>
        </p:txBody>
      </p:sp>
      <p:graphicFrame>
        <p:nvGraphicFramePr>
          <p:cNvPr id="4" name="3 İçerik Yer Tutucusu"/>
          <p:cNvGraphicFramePr>
            <a:graphicFrameLocks noGrp="1"/>
          </p:cNvGraphicFramePr>
          <p:nvPr>
            <p:ph idx="1"/>
          </p:nvPr>
        </p:nvGraphicFramePr>
        <p:xfrm>
          <a:off x="457200" y="1935159"/>
          <a:ext cx="8147248" cy="4302152"/>
        </p:xfrm>
        <a:graphic>
          <a:graphicData uri="http://schemas.openxmlformats.org/drawingml/2006/table">
            <a:tbl>
              <a:tblPr firstRow="1" bandRow="1">
                <a:tableStyleId>{5C22544A-7EE6-4342-B048-85BDC9FD1C3A}</a:tableStyleId>
              </a:tblPr>
              <a:tblGrid>
                <a:gridCol w="4073624"/>
                <a:gridCol w="4073624"/>
              </a:tblGrid>
              <a:tr h="537769">
                <a:tc>
                  <a:txBody>
                    <a:bodyPr/>
                    <a:lstStyle/>
                    <a:p>
                      <a:pPr algn="ctr"/>
                      <a:r>
                        <a:rPr lang="tr-TR" dirty="0" smtClean="0">
                          <a:latin typeface="Times New Roman" pitchFamily="18" charset="0"/>
                          <a:cs typeface="Times New Roman" pitchFamily="18" charset="0"/>
                        </a:rPr>
                        <a:t>OKUL</a:t>
                      </a:r>
                      <a:r>
                        <a:rPr lang="tr-TR" baseline="0" dirty="0" smtClean="0">
                          <a:latin typeface="Times New Roman" pitchFamily="18" charset="0"/>
                          <a:cs typeface="Times New Roman" pitchFamily="18" charset="0"/>
                        </a:rPr>
                        <a:t> ADI</a:t>
                      </a:r>
                      <a:endParaRPr lang="tr-TR" dirty="0">
                        <a:latin typeface="Times New Roman" pitchFamily="18" charset="0"/>
                        <a:cs typeface="Times New Roman" pitchFamily="18" charset="0"/>
                      </a:endParaRPr>
                    </a:p>
                  </a:txBody>
                  <a:tcPr/>
                </a:tc>
                <a:tc>
                  <a:txBody>
                    <a:bodyPr/>
                    <a:lstStyle/>
                    <a:p>
                      <a:pPr algn="ctr"/>
                      <a:r>
                        <a:rPr lang="tr-TR" dirty="0" smtClean="0">
                          <a:latin typeface="Times New Roman" pitchFamily="18" charset="0"/>
                          <a:cs typeface="Times New Roman" pitchFamily="18" charset="0"/>
                        </a:rPr>
                        <a:t>TABAN</a:t>
                      </a:r>
                      <a:r>
                        <a:rPr lang="tr-TR" baseline="0" dirty="0" smtClean="0">
                          <a:latin typeface="Times New Roman" pitchFamily="18" charset="0"/>
                          <a:cs typeface="Times New Roman" pitchFamily="18" charset="0"/>
                        </a:rPr>
                        <a:t> DİPLOMA NOTU</a:t>
                      </a:r>
                      <a:endParaRPr lang="tr-TR" dirty="0">
                        <a:latin typeface="Times New Roman" pitchFamily="18" charset="0"/>
                        <a:cs typeface="Times New Roman" pitchFamily="18" charset="0"/>
                      </a:endParaRPr>
                    </a:p>
                  </a:txBody>
                  <a:tcPr/>
                </a:tc>
              </a:tr>
              <a:tr h="537769">
                <a:tc>
                  <a:txBody>
                    <a:bodyPr/>
                    <a:lstStyle/>
                    <a:p>
                      <a:pPr algn="ctr"/>
                      <a:r>
                        <a:rPr lang="tr-TR" dirty="0" smtClean="0">
                          <a:latin typeface="Times New Roman" pitchFamily="18" charset="0"/>
                          <a:cs typeface="Times New Roman" pitchFamily="18" charset="0"/>
                        </a:rPr>
                        <a:t>ATATÜRK  SAĞLIK  MESLEK LİSESİ</a:t>
                      </a:r>
                      <a:endParaRPr lang="tr-TR" dirty="0">
                        <a:latin typeface="Times New Roman" pitchFamily="18" charset="0"/>
                        <a:cs typeface="Times New Roman" pitchFamily="18" charset="0"/>
                      </a:endParaRPr>
                    </a:p>
                  </a:txBody>
                  <a:tcPr/>
                </a:tc>
                <a:tc>
                  <a:txBody>
                    <a:bodyPr/>
                    <a:lstStyle/>
                    <a:p>
                      <a:pPr algn="ctr"/>
                      <a:r>
                        <a:rPr lang="tr-TR" dirty="0" smtClean="0">
                          <a:latin typeface="Times New Roman" pitchFamily="18" charset="0"/>
                          <a:cs typeface="Times New Roman" pitchFamily="18" charset="0"/>
                        </a:rPr>
                        <a:t>76</a:t>
                      </a:r>
                      <a:endParaRPr lang="tr-TR" dirty="0">
                        <a:latin typeface="Times New Roman" pitchFamily="18" charset="0"/>
                        <a:cs typeface="Times New Roman" pitchFamily="18" charset="0"/>
                      </a:endParaRPr>
                    </a:p>
                  </a:txBody>
                  <a:tcPr/>
                </a:tc>
              </a:tr>
              <a:tr h="537769">
                <a:tc>
                  <a:txBody>
                    <a:bodyPr/>
                    <a:lstStyle/>
                    <a:p>
                      <a:pPr algn="ctr"/>
                      <a:endParaRPr lang="tr-TR" dirty="0">
                        <a:latin typeface="Times New Roman" pitchFamily="18" charset="0"/>
                        <a:cs typeface="Times New Roman" pitchFamily="18" charset="0"/>
                      </a:endParaRPr>
                    </a:p>
                  </a:txBody>
                  <a:tcPr/>
                </a:tc>
                <a:tc>
                  <a:txBody>
                    <a:bodyPr/>
                    <a:lstStyle/>
                    <a:p>
                      <a:pPr algn="ctr"/>
                      <a:endParaRPr lang="tr-TR" dirty="0">
                        <a:latin typeface="Times New Roman" pitchFamily="18" charset="0"/>
                        <a:cs typeface="Times New Roman" pitchFamily="18" charset="0"/>
                      </a:endParaRPr>
                    </a:p>
                  </a:txBody>
                  <a:tcPr/>
                </a:tc>
              </a:tr>
              <a:tr h="537769">
                <a:tc>
                  <a:txBody>
                    <a:bodyPr/>
                    <a:lstStyle/>
                    <a:p>
                      <a:pPr algn="ctr"/>
                      <a:endParaRPr lang="tr-TR" dirty="0">
                        <a:latin typeface="Times New Roman" pitchFamily="18" charset="0"/>
                        <a:cs typeface="Times New Roman" pitchFamily="18" charset="0"/>
                      </a:endParaRPr>
                    </a:p>
                  </a:txBody>
                  <a:tcPr/>
                </a:tc>
                <a:tc>
                  <a:txBody>
                    <a:bodyPr/>
                    <a:lstStyle/>
                    <a:p>
                      <a:pPr algn="ctr"/>
                      <a:endParaRPr lang="tr-TR" dirty="0">
                        <a:latin typeface="Times New Roman" pitchFamily="18" charset="0"/>
                        <a:cs typeface="Times New Roman" pitchFamily="18" charset="0"/>
                      </a:endParaRPr>
                    </a:p>
                  </a:txBody>
                  <a:tcPr/>
                </a:tc>
              </a:tr>
              <a:tr h="537769">
                <a:tc>
                  <a:txBody>
                    <a:bodyPr/>
                    <a:lstStyle/>
                    <a:p>
                      <a:pPr algn="ctr"/>
                      <a:endParaRPr lang="tr-TR" dirty="0">
                        <a:latin typeface="Times New Roman" pitchFamily="18" charset="0"/>
                        <a:cs typeface="Times New Roman" pitchFamily="18" charset="0"/>
                      </a:endParaRPr>
                    </a:p>
                  </a:txBody>
                  <a:tcPr/>
                </a:tc>
                <a:tc>
                  <a:txBody>
                    <a:bodyPr/>
                    <a:lstStyle/>
                    <a:p>
                      <a:pPr algn="ctr"/>
                      <a:endParaRPr lang="tr-TR" dirty="0">
                        <a:latin typeface="Times New Roman" pitchFamily="18" charset="0"/>
                        <a:cs typeface="Times New Roman" pitchFamily="18" charset="0"/>
                      </a:endParaRPr>
                    </a:p>
                  </a:txBody>
                  <a:tcPr/>
                </a:tc>
              </a:tr>
              <a:tr h="537769">
                <a:tc>
                  <a:txBody>
                    <a:bodyPr/>
                    <a:lstStyle/>
                    <a:p>
                      <a:pPr algn="ctr"/>
                      <a:endParaRPr lang="tr-TR" dirty="0"/>
                    </a:p>
                  </a:txBody>
                  <a:tcPr/>
                </a:tc>
                <a:tc>
                  <a:txBody>
                    <a:bodyPr/>
                    <a:lstStyle/>
                    <a:p>
                      <a:pPr algn="ctr"/>
                      <a:endParaRPr lang="tr-TR" dirty="0"/>
                    </a:p>
                  </a:txBody>
                  <a:tcPr/>
                </a:tc>
              </a:tr>
              <a:tr h="537769">
                <a:tc>
                  <a:txBody>
                    <a:bodyPr/>
                    <a:lstStyle/>
                    <a:p>
                      <a:pPr algn="ctr"/>
                      <a:endParaRPr lang="tr-TR" dirty="0"/>
                    </a:p>
                  </a:txBody>
                  <a:tcPr/>
                </a:tc>
                <a:tc>
                  <a:txBody>
                    <a:bodyPr/>
                    <a:lstStyle/>
                    <a:p>
                      <a:pPr algn="ctr"/>
                      <a:endParaRPr lang="tr-TR" dirty="0"/>
                    </a:p>
                  </a:txBody>
                  <a:tcPr/>
                </a:tc>
              </a:tr>
              <a:tr h="537769">
                <a:tc>
                  <a:txBody>
                    <a:bodyPr/>
                    <a:lstStyle/>
                    <a:p>
                      <a:pPr algn="ctr"/>
                      <a:endParaRPr lang="tr-TR" dirty="0"/>
                    </a:p>
                  </a:txBody>
                  <a:tcPr/>
                </a:tc>
                <a:tc>
                  <a:txBody>
                    <a:bodyPr/>
                    <a:lstStyle/>
                    <a:p>
                      <a:pPr algn="ctr"/>
                      <a:endParaRPr lang="tr-TR" dirty="0" smtClean="0"/>
                    </a:p>
                  </a:txBody>
                  <a:tcPr/>
                </a:tc>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704088"/>
            <a:ext cx="9144000" cy="924712"/>
          </a:xfrm>
        </p:spPr>
        <p:txBody>
          <a:bodyPr>
            <a:normAutofit fontScale="90000"/>
          </a:bodyPr>
          <a:lstStyle/>
          <a:p>
            <a:pPr algn="ctr"/>
            <a:r>
              <a:rPr lang="tr-TR" sz="3200" b="1" dirty="0" smtClean="0"/>
              <a:t>2019 ADRESE DAYALI YERLEŞTİRME TABAN PUANLARI</a:t>
            </a:r>
            <a:br>
              <a:rPr lang="tr-TR" sz="3200" b="1" dirty="0" smtClean="0"/>
            </a:br>
            <a:r>
              <a:rPr lang="tr-TR" sz="3200" b="1" dirty="0" smtClean="0"/>
              <a:t>MESLEK LİSELERİ</a:t>
            </a:r>
            <a:endParaRPr lang="tr-TR" sz="3200" b="1" dirty="0"/>
          </a:p>
        </p:txBody>
      </p:sp>
      <p:graphicFrame>
        <p:nvGraphicFramePr>
          <p:cNvPr id="4" name="3 İçerik Yer Tutucusu"/>
          <p:cNvGraphicFramePr>
            <a:graphicFrameLocks noGrp="1"/>
          </p:cNvGraphicFramePr>
          <p:nvPr>
            <p:ph idx="1"/>
          </p:nvPr>
        </p:nvGraphicFramePr>
        <p:xfrm>
          <a:off x="457200" y="1935159"/>
          <a:ext cx="8147248" cy="4711396"/>
        </p:xfrm>
        <a:graphic>
          <a:graphicData uri="http://schemas.openxmlformats.org/drawingml/2006/table">
            <a:tbl>
              <a:tblPr firstRow="1" bandRow="1">
                <a:tableStyleId>{5C22544A-7EE6-4342-B048-85BDC9FD1C3A}</a:tableStyleId>
              </a:tblPr>
              <a:tblGrid>
                <a:gridCol w="4073624"/>
                <a:gridCol w="4073624"/>
              </a:tblGrid>
              <a:tr h="537769">
                <a:tc>
                  <a:txBody>
                    <a:bodyPr/>
                    <a:lstStyle/>
                    <a:p>
                      <a:pPr algn="ctr"/>
                      <a:r>
                        <a:rPr lang="tr-TR" dirty="0" smtClean="0">
                          <a:latin typeface="Times New Roman" pitchFamily="18" charset="0"/>
                          <a:cs typeface="Times New Roman" pitchFamily="18" charset="0"/>
                        </a:rPr>
                        <a:t>OKUL</a:t>
                      </a:r>
                      <a:r>
                        <a:rPr lang="tr-TR" baseline="0" dirty="0" smtClean="0">
                          <a:latin typeface="Times New Roman" pitchFamily="18" charset="0"/>
                          <a:cs typeface="Times New Roman" pitchFamily="18" charset="0"/>
                        </a:rPr>
                        <a:t> ADI</a:t>
                      </a:r>
                      <a:endParaRPr lang="tr-TR" dirty="0">
                        <a:latin typeface="Times New Roman" pitchFamily="18" charset="0"/>
                        <a:cs typeface="Times New Roman" pitchFamily="18" charset="0"/>
                      </a:endParaRPr>
                    </a:p>
                  </a:txBody>
                  <a:tcPr/>
                </a:tc>
                <a:tc>
                  <a:txBody>
                    <a:bodyPr/>
                    <a:lstStyle/>
                    <a:p>
                      <a:pPr algn="ctr"/>
                      <a:r>
                        <a:rPr lang="tr-TR" dirty="0" smtClean="0">
                          <a:latin typeface="Times New Roman" pitchFamily="18" charset="0"/>
                          <a:cs typeface="Times New Roman" pitchFamily="18" charset="0"/>
                        </a:rPr>
                        <a:t>TABAN</a:t>
                      </a:r>
                      <a:r>
                        <a:rPr lang="tr-TR" baseline="0" dirty="0" smtClean="0">
                          <a:latin typeface="Times New Roman" pitchFamily="18" charset="0"/>
                          <a:cs typeface="Times New Roman" pitchFamily="18" charset="0"/>
                        </a:rPr>
                        <a:t> DİPLOMA NOTU</a:t>
                      </a:r>
                      <a:endParaRPr lang="tr-TR" dirty="0">
                        <a:latin typeface="Times New Roman" pitchFamily="18" charset="0"/>
                        <a:cs typeface="Times New Roman" pitchFamily="18" charset="0"/>
                      </a:endParaRPr>
                    </a:p>
                  </a:txBody>
                  <a:tcPr/>
                </a:tc>
              </a:tr>
              <a:tr h="537769">
                <a:tc>
                  <a:txBody>
                    <a:bodyPr/>
                    <a:lstStyle/>
                    <a:p>
                      <a:pPr algn="ctr"/>
                      <a:r>
                        <a:rPr lang="tr-TR" dirty="0" smtClean="0">
                          <a:latin typeface="Times New Roman" pitchFamily="18" charset="0"/>
                          <a:cs typeface="Times New Roman" pitchFamily="18" charset="0"/>
                        </a:rPr>
                        <a:t>SADREDDİN KONEVİ İMAM HATİP LİSESİ</a:t>
                      </a:r>
                      <a:endParaRPr lang="tr-TR" dirty="0">
                        <a:latin typeface="Times New Roman" pitchFamily="18" charset="0"/>
                        <a:cs typeface="Times New Roman" pitchFamily="18" charset="0"/>
                      </a:endParaRPr>
                    </a:p>
                  </a:txBody>
                  <a:tcPr/>
                </a:tc>
                <a:tc>
                  <a:txBody>
                    <a:bodyPr/>
                    <a:lstStyle/>
                    <a:p>
                      <a:pPr algn="ctr"/>
                      <a:r>
                        <a:rPr lang="tr-TR" dirty="0" smtClean="0">
                          <a:latin typeface="Times New Roman" pitchFamily="18" charset="0"/>
                          <a:cs typeface="Times New Roman" pitchFamily="18" charset="0"/>
                        </a:rPr>
                        <a:t>77</a:t>
                      </a:r>
                      <a:endParaRPr lang="tr-TR" dirty="0">
                        <a:latin typeface="Times New Roman" pitchFamily="18" charset="0"/>
                        <a:cs typeface="Times New Roman" pitchFamily="18" charset="0"/>
                      </a:endParaRPr>
                    </a:p>
                  </a:txBody>
                  <a:tcPr/>
                </a:tc>
              </a:tr>
              <a:tr h="537769">
                <a:tc>
                  <a:txBody>
                    <a:bodyPr/>
                    <a:lstStyle/>
                    <a:p>
                      <a:pPr algn="ctr"/>
                      <a:r>
                        <a:rPr lang="tr-TR" dirty="0" smtClean="0">
                          <a:latin typeface="Times New Roman" pitchFamily="18" charset="0"/>
                          <a:cs typeface="Times New Roman" pitchFamily="18" charset="0"/>
                        </a:rPr>
                        <a:t>HASAN</a:t>
                      </a:r>
                      <a:r>
                        <a:rPr lang="tr-TR" baseline="0" dirty="0" smtClean="0">
                          <a:latin typeface="Times New Roman" pitchFamily="18" charset="0"/>
                          <a:cs typeface="Times New Roman" pitchFamily="18" charset="0"/>
                        </a:rPr>
                        <a:t> AKBUDAK İMKB</a:t>
                      </a:r>
                      <a:endParaRPr lang="tr-TR" dirty="0">
                        <a:latin typeface="Times New Roman" pitchFamily="18" charset="0"/>
                        <a:cs typeface="Times New Roman" pitchFamily="18" charset="0"/>
                      </a:endParaRPr>
                    </a:p>
                  </a:txBody>
                  <a:tcPr/>
                </a:tc>
                <a:tc>
                  <a:txBody>
                    <a:bodyPr/>
                    <a:lstStyle/>
                    <a:p>
                      <a:pPr algn="ctr"/>
                      <a:r>
                        <a:rPr lang="tr-TR" dirty="0" smtClean="0">
                          <a:latin typeface="Times New Roman" pitchFamily="18" charset="0"/>
                          <a:cs typeface="Times New Roman" pitchFamily="18" charset="0"/>
                        </a:rPr>
                        <a:t>TABAN PUAN YOK</a:t>
                      </a:r>
                      <a:endParaRPr lang="tr-TR" dirty="0">
                        <a:latin typeface="Times New Roman" pitchFamily="18" charset="0"/>
                        <a:cs typeface="Times New Roman" pitchFamily="18" charset="0"/>
                      </a:endParaRPr>
                    </a:p>
                  </a:txBody>
                  <a:tcPr/>
                </a:tc>
              </a:tr>
              <a:tr h="537769">
                <a:tc>
                  <a:txBody>
                    <a:bodyPr/>
                    <a:lstStyle/>
                    <a:p>
                      <a:pPr algn="ctr"/>
                      <a:r>
                        <a:rPr lang="tr-TR" dirty="0" smtClean="0">
                          <a:latin typeface="Times New Roman" pitchFamily="18" charset="0"/>
                          <a:cs typeface="Times New Roman" pitchFamily="18" charset="0"/>
                        </a:rPr>
                        <a:t>SÜMER MESLEKİ VE TEKNİK</a:t>
                      </a:r>
                      <a:r>
                        <a:rPr lang="tr-TR" baseline="0" dirty="0" smtClean="0">
                          <a:latin typeface="Times New Roman" pitchFamily="18" charset="0"/>
                          <a:cs typeface="Times New Roman" pitchFamily="18" charset="0"/>
                        </a:rPr>
                        <a:t> ANADOLU LİSESİ</a:t>
                      </a:r>
                      <a:endParaRPr lang="tr-TR" dirty="0">
                        <a:latin typeface="Times New Roman" pitchFamily="18" charset="0"/>
                        <a:cs typeface="Times New Roman" pitchFamily="18" charset="0"/>
                      </a:endParaRPr>
                    </a:p>
                  </a:txBody>
                  <a:tcPr/>
                </a:tc>
                <a:tc>
                  <a:txBody>
                    <a:bodyPr/>
                    <a:lstStyle/>
                    <a:p>
                      <a:pPr algn="ctr"/>
                      <a:r>
                        <a:rPr lang="tr-TR" dirty="0" smtClean="0">
                          <a:latin typeface="Times New Roman" pitchFamily="18" charset="0"/>
                          <a:cs typeface="Times New Roman" pitchFamily="18" charset="0"/>
                        </a:rPr>
                        <a:t>TABAN PUANI YOK</a:t>
                      </a:r>
                      <a:endParaRPr lang="tr-TR" dirty="0">
                        <a:latin typeface="Times New Roman" pitchFamily="18" charset="0"/>
                        <a:cs typeface="Times New Roman" pitchFamily="18" charset="0"/>
                      </a:endParaRPr>
                    </a:p>
                  </a:txBody>
                  <a:tcPr/>
                </a:tc>
              </a:tr>
              <a:tr h="537769">
                <a:tc>
                  <a:txBody>
                    <a:bodyPr/>
                    <a:lstStyle/>
                    <a:p>
                      <a:pPr algn="ctr"/>
                      <a:r>
                        <a:rPr lang="tr-TR" dirty="0" smtClean="0">
                          <a:latin typeface="Times New Roman" pitchFamily="18" charset="0"/>
                          <a:cs typeface="Times New Roman" pitchFamily="18" charset="0"/>
                        </a:rPr>
                        <a:t>YEŞİLYURT  MESLEKİ VE TEKNİK</a:t>
                      </a:r>
                      <a:r>
                        <a:rPr lang="tr-TR" baseline="0" dirty="0" smtClean="0">
                          <a:latin typeface="Times New Roman" pitchFamily="18" charset="0"/>
                          <a:cs typeface="Times New Roman" pitchFamily="18" charset="0"/>
                        </a:rPr>
                        <a:t> ANADOLU LİSESİ</a:t>
                      </a:r>
                      <a:endParaRPr lang="tr-TR" dirty="0">
                        <a:latin typeface="Times New Roman" pitchFamily="18" charset="0"/>
                        <a:cs typeface="Times New Roman" pitchFamily="18" charset="0"/>
                      </a:endParaRPr>
                    </a:p>
                  </a:txBody>
                  <a:tcPr/>
                </a:tc>
                <a:tc>
                  <a:txBody>
                    <a:bodyPr/>
                    <a:lstStyle/>
                    <a:p>
                      <a:pPr algn="ctr"/>
                      <a:r>
                        <a:rPr lang="tr-TR" dirty="0" smtClean="0">
                          <a:latin typeface="Times New Roman" pitchFamily="18" charset="0"/>
                          <a:cs typeface="Times New Roman" pitchFamily="18" charset="0"/>
                        </a:rPr>
                        <a:t>TABAN PUANI YOK</a:t>
                      </a:r>
                      <a:endParaRPr lang="tr-TR" dirty="0">
                        <a:latin typeface="Times New Roman" pitchFamily="18" charset="0"/>
                        <a:cs typeface="Times New Roman" pitchFamily="18" charset="0"/>
                      </a:endParaRPr>
                    </a:p>
                  </a:txBody>
                  <a:tcPr/>
                </a:tc>
              </a:tr>
              <a:tr h="537769">
                <a:tc>
                  <a:txBody>
                    <a:bodyPr/>
                    <a:lstStyle/>
                    <a:p>
                      <a:pPr algn="ctr"/>
                      <a:r>
                        <a:rPr lang="tr-TR" dirty="0" smtClean="0">
                          <a:latin typeface="Times New Roman" pitchFamily="18" charset="0"/>
                          <a:cs typeface="Times New Roman" pitchFamily="18" charset="0"/>
                        </a:rPr>
                        <a:t>ŞEHİT</a:t>
                      </a:r>
                      <a:r>
                        <a:rPr lang="tr-TR" baseline="0" dirty="0" smtClean="0">
                          <a:latin typeface="Times New Roman" pitchFamily="18" charset="0"/>
                          <a:cs typeface="Times New Roman" pitchFamily="18" charset="0"/>
                        </a:rPr>
                        <a:t> GÖKHAN ERTAN </a:t>
                      </a:r>
                      <a:r>
                        <a:rPr lang="tr-TR" dirty="0" smtClean="0">
                          <a:latin typeface="Times New Roman" pitchFamily="18" charset="0"/>
                          <a:cs typeface="Times New Roman" pitchFamily="18" charset="0"/>
                        </a:rPr>
                        <a:t>MESLEKİ VE TEKNİK</a:t>
                      </a:r>
                      <a:r>
                        <a:rPr lang="tr-TR" baseline="0" dirty="0" smtClean="0">
                          <a:latin typeface="Times New Roman" pitchFamily="18" charset="0"/>
                          <a:cs typeface="Times New Roman" pitchFamily="18" charset="0"/>
                        </a:rPr>
                        <a:t> ANADOLU LİSESİ</a:t>
                      </a:r>
                      <a:endParaRPr lang="tr-TR"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latin typeface="Times New Roman" pitchFamily="18" charset="0"/>
                          <a:cs typeface="Times New Roman" pitchFamily="18" charset="0"/>
                        </a:rPr>
                        <a:t>TABAN PUAN YOK</a:t>
                      </a:r>
                    </a:p>
                    <a:p>
                      <a:pPr algn="ctr"/>
                      <a:endParaRPr lang="tr-TR" dirty="0">
                        <a:latin typeface="Times New Roman" pitchFamily="18" charset="0"/>
                        <a:cs typeface="Times New Roman" pitchFamily="18" charset="0"/>
                      </a:endParaRPr>
                    </a:p>
                  </a:txBody>
                  <a:tcPr/>
                </a:tc>
              </a:tr>
              <a:tr h="537769">
                <a:tc>
                  <a:txBody>
                    <a:bodyPr/>
                    <a:lstStyle/>
                    <a:p>
                      <a:pPr algn="ctr"/>
                      <a:r>
                        <a:rPr lang="tr-TR" dirty="0" smtClean="0">
                          <a:latin typeface="Times New Roman" pitchFamily="18" charset="0"/>
                          <a:cs typeface="Times New Roman" pitchFamily="18" charset="0"/>
                        </a:rPr>
                        <a:t>FATMA ALİYE İMKB</a:t>
                      </a:r>
                      <a:endParaRPr lang="tr-TR" dirty="0">
                        <a:latin typeface="Times New Roman" pitchFamily="18" charset="0"/>
                        <a:cs typeface="Times New Roman" pitchFamily="18" charset="0"/>
                      </a:endParaRPr>
                    </a:p>
                  </a:txBody>
                  <a:tcPr/>
                </a:tc>
                <a:tc>
                  <a:txBody>
                    <a:bodyPr/>
                    <a:lstStyle/>
                    <a:p>
                      <a:pPr algn="ctr"/>
                      <a:r>
                        <a:rPr lang="tr-TR" dirty="0" smtClean="0">
                          <a:latin typeface="Times New Roman" pitchFamily="18" charset="0"/>
                          <a:cs typeface="Times New Roman" pitchFamily="18" charset="0"/>
                        </a:rPr>
                        <a:t>51</a:t>
                      </a:r>
                      <a:endParaRPr lang="tr-TR" dirty="0">
                        <a:latin typeface="Times New Roman" pitchFamily="18" charset="0"/>
                        <a:cs typeface="Times New Roman" pitchFamily="18" charset="0"/>
                      </a:endParaRPr>
                    </a:p>
                  </a:txBody>
                  <a:tcPr/>
                </a:tc>
              </a:tr>
              <a:tr h="537769">
                <a:tc>
                  <a:txBody>
                    <a:bodyPr/>
                    <a:lstStyle/>
                    <a:p>
                      <a:pPr algn="ctr"/>
                      <a:endParaRPr lang="tr-TR" dirty="0"/>
                    </a:p>
                  </a:txBody>
                  <a:tcPr/>
                </a:tc>
                <a:tc>
                  <a:txBody>
                    <a:bodyPr/>
                    <a:lstStyle/>
                    <a:p>
                      <a:pPr algn="ctr"/>
                      <a:endParaRPr lang="tr-TR" dirty="0" smtClean="0"/>
                    </a:p>
                  </a:txBody>
                  <a:tcPr/>
                </a:tc>
              </a:tr>
            </a:tbl>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268760"/>
            <a:ext cx="8229600" cy="5055840"/>
          </a:xfrm>
        </p:spPr>
        <p:txBody>
          <a:bodyPr/>
          <a:lstStyle/>
          <a:p>
            <a:pPr algn="just">
              <a:buNone/>
            </a:pPr>
            <a:r>
              <a:rPr lang="tr-TR" dirty="0" smtClean="0"/>
              <a:t>   		 </a:t>
            </a:r>
            <a:r>
              <a:rPr lang="tr-TR" dirty="0" smtClean="0">
                <a:latin typeface="Times New Roman" pitchFamily="18" charset="0"/>
                <a:cs typeface="Times New Roman" pitchFamily="18" charset="0"/>
              </a:rPr>
              <a:t>2012-2013 eğitim öğretim yılında 4+4+4 eğitim sistemine geçilmesiyle birlikte okula başlama yaşı 60 aya çekilmiş, okullu olan minik öğrenci sayısında artış yaşanmıştı. O yıl okula başlayan öğrenciler, 2019-2020 eğitim yılında 8'inci sınıftan mezun olacaklar. Bundan dolayı, 2020'de Liselere Geçiş Sistemi (LGS) kapsamında yapılacak sınava girecek ve merkezi yerleştirmelerle liseli olacak öğrenci sayısının da önceki yıllara göre yüzde 50'nin üzerinde artması bekleniyor.</a:t>
            </a:r>
            <a:endParaRPr lang="tr-TR" dirty="0">
              <a:latin typeface="Times New Roman" pitchFamily="18" charset="0"/>
              <a:cs typeface="Times New Roman"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sz="3600" b="1" dirty="0" smtClean="0"/>
              <a:t>MERKEZİ SINAV İLE ÖĞRENCİ ALAN MESLEK VE TEKNİK ANADOLU LİSELERİNİN ALANLARI</a:t>
            </a:r>
            <a:endParaRPr lang="tr-TR" sz="3600" b="1" dirty="0"/>
          </a:p>
        </p:txBody>
      </p:sp>
      <p:sp>
        <p:nvSpPr>
          <p:cNvPr id="4" name="3 İçerik Yer Tutucusu"/>
          <p:cNvSpPr>
            <a:spLocks noGrp="1"/>
          </p:cNvSpPr>
          <p:nvPr>
            <p:ph idx="1"/>
          </p:nvPr>
        </p:nvSpPr>
        <p:spPr>
          <a:xfrm>
            <a:off x="323528" y="2060848"/>
            <a:ext cx="3888432" cy="1872208"/>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buNone/>
              <a:defRPr/>
            </a:pPr>
            <a:r>
              <a:rPr lang="tr-TR" sz="1800" u="sng" dirty="0"/>
              <a:t>Yunus Emre M.T.A.L</a:t>
            </a:r>
          </a:p>
          <a:p>
            <a:pPr algn="ctr">
              <a:buNone/>
              <a:defRPr/>
            </a:pPr>
            <a:r>
              <a:rPr lang="tr-TR" sz="1800" dirty="0"/>
              <a:t>MSP: Endüstriyel Otomasyon Teknolojileri/Sayısal</a:t>
            </a:r>
          </a:p>
        </p:txBody>
      </p:sp>
      <p:sp>
        <p:nvSpPr>
          <p:cNvPr id="5" name="4 Yuvarlatılmış Dikdörtgen"/>
          <p:cNvSpPr/>
          <p:nvPr/>
        </p:nvSpPr>
        <p:spPr>
          <a:xfrm>
            <a:off x="4714875" y="2060848"/>
            <a:ext cx="3857625" cy="1872208"/>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u="sng" dirty="0"/>
              <a:t>Fırat M.T.A.L</a:t>
            </a:r>
          </a:p>
          <a:p>
            <a:pPr algn="ctr">
              <a:defRPr/>
            </a:pPr>
            <a:r>
              <a:rPr lang="tr-TR" dirty="0"/>
              <a:t>MSP: Hayvan </a:t>
            </a:r>
            <a:r>
              <a:rPr lang="tr-TR" dirty="0" err="1"/>
              <a:t>Yetiştiriciği</a:t>
            </a:r>
            <a:r>
              <a:rPr lang="tr-TR" dirty="0"/>
              <a:t> ve Sağlığı/Sayısal</a:t>
            </a:r>
          </a:p>
        </p:txBody>
      </p:sp>
      <p:sp>
        <p:nvSpPr>
          <p:cNvPr id="6" name="5 Yuvarlatılmış Dikdörtgen"/>
          <p:cNvSpPr/>
          <p:nvPr/>
        </p:nvSpPr>
        <p:spPr>
          <a:xfrm>
            <a:off x="323528" y="4437112"/>
            <a:ext cx="4001641" cy="1872208"/>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u="sng" dirty="0"/>
              <a:t>Şehit Kemal </a:t>
            </a:r>
            <a:r>
              <a:rPr lang="tr-TR" u="sng" dirty="0" err="1"/>
              <a:t>Özalper</a:t>
            </a:r>
            <a:r>
              <a:rPr lang="tr-TR" u="sng" dirty="0"/>
              <a:t> M.T.A.L</a:t>
            </a:r>
          </a:p>
          <a:p>
            <a:pPr algn="ctr">
              <a:defRPr/>
            </a:pPr>
            <a:r>
              <a:rPr lang="tr-TR" dirty="0"/>
              <a:t>MSP: Bilişim Teknolojileri/Sayısal</a:t>
            </a:r>
          </a:p>
        </p:txBody>
      </p:sp>
      <p:sp>
        <p:nvSpPr>
          <p:cNvPr id="7" name="6 Yuvarlatılmış Dikdörtgen"/>
          <p:cNvSpPr/>
          <p:nvPr/>
        </p:nvSpPr>
        <p:spPr>
          <a:xfrm>
            <a:off x="4716016" y="4365104"/>
            <a:ext cx="3857625" cy="1872208"/>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u="sng" dirty="0"/>
              <a:t>Şehit Gökhan Ertan M.T.A.L</a:t>
            </a:r>
          </a:p>
          <a:p>
            <a:pPr algn="ctr">
              <a:defRPr/>
            </a:pPr>
            <a:r>
              <a:rPr lang="tr-TR" dirty="0"/>
              <a:t>MSP: Yenilenebilir Enerji Teknolojileri/Sayısal</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sz="3200" b="1" dirty="0" smtClean="0"/>
              <a:t>MAHALLİ YERLEŞTİRME İLE ÖĞRENCİ ALAN MESLEK VE TEKNİK ANADOLU LİSELERİNİN ALANLARI</a:t>
            </a:r>
            <a:endParaRPr lang="tr-TR" sz="3200" b="1" dirty="0"/>
          </a:p>
        </p:txBody>
      </p:sp>
      <p:sp>
        <p:nvSpPr>
          <p:cNvPr id="4" name="3 İçerik Yer Tutucusu"/>
          <p:cNvSpPr>
            <a:spLocks noGrp="1"/>
          </p:cNvSpPr>
          <p:nvPr>
            <p:ph idx="1"/>
          </p:nvPr>
        </p:nvSpPr>
        <p:spPr>
          <a:xfrm>
            <a:off x="457200" y="2060848"/>
            <a:ext cx="3898776" cy="1512168"/>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normAutofit fontScale="62500" lnSpcReduction="20000"/>
          </a:bodyPr>
          <a:lstStyle/>
          <a:p>
            <a:pPr algn="ctr">
              <a:buNone/>
              <a:defRPr/>
            </a:pPr>
            <a:r>
              <a:rPr lang="tr-TR" b="1" u="sng" dirty="0">
                <a:solidFill>
                  <a:srgbClr val="002060"/>
                </a:solidFill>
              </a:rPr>
              <a:t>Yunus Emre M.T.A.L</a:t>
            </a:r>
          </a:p>
          <a:p>
            <a:pPr algn="ctr">
              <a:buNone/>
              <a:defRPr/>
            </a:pPr>
            <a:r>
              <a:rPr lang="tr-TR" dirty="0">
                <a:solidFill>
                  <a:srgbClr val="002060"/>
                </a:solidFill>
              </a:rPr>
              <a:t>Mahalli: Bilişim, İnşaat, Matbaa, Elektrik-Elektronik, Mobilya – İç mekan tasarım, Metal ve Endüstriyel Otomasyon Teknolojileri</a:t>
            </a:r>
          </a:p>
        </p:txBody>
      </p:sp>
      <p:sp>
        <p:nvSpPr>
          <p:cNvPr id="5" name="4 Yuvarlatılmış Dikdörtgen"/>
          <p:cNvSpPr/>
          <p:nvPr/>
        </p:nvSpPr>
        <p:spPr>
          <a:xfrm>
            <a:off x="4788024" y="2060848"/>
            <a:ext cx="3857625" cy="1500188"/>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b="1" u="sng" dirty="0">
                <a:solidFill>
                  <a:srgbClr val="002060"/>
                </a:solidFill>
              </a:rPr>
              <a:t>Fırat M.T.A.L</a:t>
            </a:r>
          </a:p>
          <a:p>
            <a:pPr algn="ctr">
              <a:defRPr/>
            </a:pPr>
            <a:r>
              <a:rPr lang="tr-TR" dirty="0">
                <a:solidFill>
                  <a:srgbClr val="002060"/>
                </a:solidFill>
              </a:rPr>
              <a:t>Mahalli: Hayvan Sağlığı, Gıda ve Tarım Teknolojileri</a:t>
            </a:r>
          </a:p>
        </p:txBody>
      </p:sp>
      <p:sp>
        <p:nvSpPr>
          <p:cNvPr id="6" name="5 Yuvarlatılmış Dikdörtgen"/>
          <p:cNvSpPr/>
          <p:nvPr/>
        </p:nvSpPr>
        <p:spPr>
          <a:xfrm>
            <a:off x="539553" y="3789040"/>
            <a:ext cx="3816424" cy="1214437"/>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b="1" u="sng" dirty="0">
                <a:solidFill>
                  <a:srgbClr val="002060"/>
                </a:solidFill>
              </a:rPr>
              <a:t>Şehit Kemal </a:t>
            </a:r>
            <a:r>
              <a:rPr lang="tr-TR" b="1" u="sng" dirty="0" err="1">
                <a:solidFill>
                  <a:srgbClr val="002060"/>
                </a:solidFill>
              </a:rPr>
              <a:t>Özalper</a:t>
            </a:r>
            <a:r>
              <a:rPr lang="tr-TR" b="1" u="sng" dirty="0">
                <a:solidFill>
                  <a:srgbClr val="002060"/>
                </a:solidFill>
              </a:rPr>
              <a:t> M.T.A.L</a:t>
            </a:r>
          </a:p>
          <a:p>
            <a:pPr algn="ctr">
              <a:defRPr/>
            </a:pPr>
            <a:r>
              <a:rPr lang="tr-TR" dirty="0">
                <a:solidFill>
                  <a:srgbClr val="002060"/>
                </a:solidFill>
              </a:rPr>
              <a:t>Mahalli: Makine, Motor, Ahşap, Metal, Elektrik – Elektronik ve Bilişim teknolojileri</a:t>
            </a:r>
          </a:p>
        </p:txBody>
      </p:sp>
      <p:sp>
        <p:nvSpPr>
          <p:cNvPr id="7" name="6 Yuvarlatılmış Dikdörtgen"/>
          <p:cNvSpPr/>
          <p:nvPr/>
        </p:nvSpPr>
        <p:spPr>
          <a:xfrm>
            <a:off x="4788024" y="3789040"/>
            <a:ext cx="3857625" cy="1214437"/>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b="1" u="sng" dirty="0">
                <a:solidFill>
                  <a:srgbClr val="002060"/>
                </a:solidFill>
              </a:rPr>
              <a:t>Hasan </a:t>
            </a:r>
            <a:r>
              <a:rPr lang="tr-TR" b="1" u="sng" dirty="0" err="1">
                <a:solidFill>
                  <a:srgbClr val="002060"/>
                </a:solidFill>
              </a:rPr>
              <a:t>Akbudak</a:t>
            </a:r>
            <a:r>
              <a:rPr lang="tr-TR" b="1" u="sng" dirty="0">
                <a:solidFill>
                  <a:srgbClr val="002060"/>
                </a:solidFill>
              </a:rPr>
              <a:t> M.T.A.L</a:t>
            </a:r>
          </a:p>
          <a:p>
            <a:pPr algn="ctr">
              <a:defRPr/>
            </a:pPr>
            <a:r>
              <a:rPr lang="tr-TR" dirty="0">
                <a:solidFill>
                  <a:srgbClr val="002060"/>
                </a:solidFill>
              </a:rPr>
              <a:t>Mahalli: Harita, Kimya, Elektrik – Elektronik, Klima ve Bilişim Teknolojileri</a:t>
            </a:r>
          </a:p>
        </p:txBody>
      </p:sp>
      <p:sp>
        <p:nvSpPr>
          <p:cNvPr id="8" name="7 Yuvarlatılmış Dikdörtgen"/>
          <p:cNvSpPr/>
          <p:nvPr/>
        </p:nvSpPr>
        <p:spPr>
          <a:xfrm>
            <a:off x="2627784" y="5301208"/>
            <a:ext cx="3857625" cy="1214438"/>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b="1" u="sng" dirty="0">
                <a:solidFill>
                  <a:srgbClr val="002060"/>
                </a:solidFill>
              </a:rPr>
              <a:t>Şehit Gökhan Ertan M.T.A.L</a:t>
            </a:r>
          </a:p>
          <a:p>
            <a:pPr algn="ctr">
              <a:defRPr/>
            </a:pPr>
            <a:r>
              <a:rPr lang="tr-TR" dirty="0">
                <a:solidFill>
                  <a:srgbClr val="002060"/>
                </a:solidFill>
              </a:rPr>
              <a:t>Mahalli: Grafik Fotoğrafçılık, Elektrik – Elektronik ve Yenilenebilir Enerji Teknolojileri</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Diyagram"/>
          <p:cNvGraphicFramePr/>
          <p:nvPr/>
        </p:nvGraphicFramePr>
        <p:xfrm>
          <a:off x="683568" y="980728"/>
          <a:ext cx="7772400" cy="19442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4 Diyagram"/>
          <p:cNvGraphicFramePr/>
          <p:nvPr/>
        </p:nvGraphicFramePr>
        <p:xfrm>
          <a:off x="857224" y="3429000"/>
          <a:ext cx="7572428" cy="264320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492664"/>
          </a:xfrm>
        </p:spPr>
        <p:txBody>
          <a:bodyPr>
            <a:normAutofit/>
          </a:bodyPr>
          <a:lstStyle/>
          <a:p>
            <a:pPr algn="ctr"/>
            <a:r>
              <a:rPr lang="tr-TR" sz="2000" b="1" u="sng" dirty="0" smtClean="0">
                <a:latin typeface="Times New Roman" pitchFamily="18" charset="0"/>
                <a:cs typeface="Times New Roman" pitchFamily="18" charset="0"/>
              </a:rPr>
              <a:t>BAŞVURU NASIL YAPILACAK?</a:t>
            </a:r>
            <a:endParaRPr lang="tr-TR" sz="2000" b="1" u="sng" dirty="0">
              <a:latin typeface="Times New Roman" pitchFamily="18" charset="0"/>
              <a:cs typeface="Times New Roman" pitchFamily="18" charset="0"/>
            </a:endParaRPr>
          </a:p>
        </p:txBody>
      </p:sp>
      <p:sp>
        <p:nvSpPr>
          <p:cNvPr id="3" name="2 İçerik Yer Tutucusu"/>
          <p:cNvSpPr>
            <a:spLocks noGrp="1"/>
          </p:cNvSpPr>
          <p:nvPr>
            <p:ph idx="1"/>
          </p:nvPr>
        </p:nvSpPr>
        <p:spPr>
          <a:xfrm>
            <a:off x="395536" y="1340768"/>
            <a:ext cx="8229600" cy="4392488"/>
          </a:xfrm>
        </p:spPr>
        <p:txBody>
          <a:bodyPr>
            <a:normAutofit fontScale="70000" lnSpcReduction="20000"/>
          </a:bodyPr>
          <a:lstStyle/>
          <a:p>
            <a:pPr algn="just"/>
            <a:r>
              <a:rPr lang="tr-TR" sz="2800" dirty="0" smtClean="0"/>
              <a:t> </a:t>
            </a:r>
            <a:r>
              <a:rPr lang="tr-TR" sz="2800" dirty="0" smtClean="0">
                <a:latin typeface="Times New Roman" pitchFamily="18" charset="0"/>
                <a:cs typeface="Times New Roman" pitchFamily="18" charset="0"/>
              </a:rPr>
              <a:t>Okul idarelerince öğrencilerin fotoğraf ve bilgilerinin güncel olduğu kontrol edilecektir.</a:t>
            </a:r>
          </a:p>
          <a:p>
            <a:pPr algn="just"/>
            <a:endParaRPr lang="tr-TR" sz="2800" dirty="0" smtClean="0">
              <a:latin typeface="Times New Roman" pitchFamily="18" charset="0"/>
              <a:cs typeface="Times New Roman" pitchFamily="18" charset="0"/>
            </a:endParaRPr>
          </a:p>
          <a:p>
            <a:pPr algn="just"/>
            <a:r>
              <a:rPr lang="tr-TR" sz="2800" dirty="0" smtClean="0">
                <a:latin typeface="Times New Roman" pitchFamily="18" charset="0"/>
                <a:cs typeface="Times New Roman" pitchFamily="18" charset="0"/>
              </a:rPr>
              <a:t>Okul bilgileri güncel olan adaylar  </a:t>
            </a:r>
            <a:r>
              <a:rPr lang="tr-TR" sz="2800" dirty="0" smtClean="0">
                <a:solidFill>
                  <a:srgbClr val="002060"/>
                </a:solidFill>
                <a:latin typeface="Times New Roman" pitchFamily="18" charset="0"/>
                <a:cs typeface="Times New Roman" pitchFamily="18" charset="0"/>
                <a:hlinkClick r:id="rId2"/>
              </a:rPr>
              <a:t>https://e-okul.meb.gov.tr/</a:t>
            </a:r>
            <a:r>
              <a:rPr lang="tr-TR" sz="2800" dirty="0" smtClean="0">
                <a:solidFill>
                  <a:srgbClr val="002060"/>
                </a:solidFill>
                <a:latin typeface="Times New Roman" pitchFamily="18" charset="0"/>
                <a:cs typeface="Times New Roman" pitchFamily="18" charset="0"/>
              </a:rPr>
              <a:t> </a:t>
            </a:r>
            <a:r>
              <a:rPr lang="tr-TR" sz="2800" dirty="0" smtClean="0">
                <a:latin typeface="Times New Roman" pitchFamily="18" charset="0"/>
                <a:cs typeface="Times New Roman" pitchFamily="18" charset="0"/>
              </a:rPr>
              <a:t>adresine girerek alt kısımda yer alan resimdeki tıklayınız yazan bölümü tıklayarak başvurularını yapabilirler.</a:t>
            </a:r>
          </a:p>
          <a:p>
            <a:pPr algn="just"/>
            <a:endParaRPr lang="tr-TR" sz="2800" dirty="0" smtClean="0">
              <a:latin typeface="Times New Roman" pitchFamily="18" charset="0"/>
              <a:cs typeface="Times New Roman" pitchFamily="18" charset="0"/>
            </a:endParaRPr>
          </a:p>
          <a:p>
            <a:pPr algn="just"/>
            <a:r>
              <a:rPr lang="tr-TR" sz="2800" dirty="0" smtClean="0">
                <a:latin typeface="Times New Roman" pitchFamily="18" charset="0"/>
                <a:cs typeface="Times New Roman" pitchFamily="18" charset="0"/>
              </a:rPr>
              <a:t>E Okuldan başvuru yapan tüm adaylar daha sonra okul müdürlüklerinden başvurularını onaylattıracaklardır. Onaylama işlemi için öğrencinin velisinin de okula gitmesi zorunludur. Okul idaresi onaylama işlemi sonrası başvuru yapıldığına dair belgenin çıktısından 2 nüsha alarak veliye imzalatıp ve kendileri imzaladıktan sonra 1 nüsha veliye verilecektir.</a:t>
            </a:r>
          </a:p>
          <a:p>
            <a:pPr algn="just"/>
            <a:endParaRPr lang="tr-TR" sz="2800" dirty="0" smtClean="0">
              <a:latin typeface="Times New Roman" pitchFamily="18" charset="0"/>
              <a:cs typeface="Times New Roman" pitchFamily="18" charset="0"/>
            </a:endParaRPr>
          </a:p>
          <a:p>
            <a:pPr algn="just"/>
            <a:r>
              <a:rPr lang="tr-TR" sz="2800" dirty="0" smtClean="0">
                <a:latin typeface="Times New Roman" pitchFamily="18" charset="0"/>
                <a:cs typeface="Times New Roman" pitchFamily="18" charset="0"/>
              </a:rPr>
              <a:t>Öğrenciler başvurunun yapılıp yapılmadığı elektronik sistemden takip edebileceklerdir.</a:t>
            </a:r>
          </a:p>
          <a:p>
            <a:endParaRPr lang="tr-TR" sz="2800" dirty="0" smtClean="0"/>
          </a:p>
          <a:p>
            <a:endParaRPr lang="tr-TR" sz="2800" dirty="0" smtClean="0"/>
          </a:p>
          <a:p>
            <a:endParaRPr lang="tr-TR" sz="2800" dirty="0" smtClean="0"/>
          </a:p>
          <a:p>
            <a:endParaRPr lang="tr-TR" dirty="0"/>
          </a:p>
        </p:txBody>
      </p:sp>
      <p:pic>
        <p:nvPicPr>
          <p:cNvPr id="4" name="Resim 7"/>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267744" y="5733256"/>
            <a:ext cx="4334107" cy="864096"/>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708688"/>
          </a:xfrm>
        </p:spPr>
        <p:txBody>
          <a:bodyPr>
            <a:normAutofit fontScale="90000"/>
          </a:bodyPr>
          <a:lstStyle/>
          <a:p>
            <a:pPr algn="ctr"/>
            <a:r>
              <a:rPr lang="tr-TR" b="1" dirty="0" smtClean="0"/>
              <a:t>SINAV TAKVİMİ</a:t>
            </a:r>
            <a:endParaRPr lang="tr-TR" b="1" dirty="0"/>
          </a:p>
        </p:txBody>
      </p:sp>
      <p:graphicFrame>
        <p:nvGraphicFramePr>
          <p:cNvPr id="6" name="5 Tablo"/>
          <p:cNvGraphicFramePr>
            <a:graphicFrameLocks noGrp="1"/>
          </p:cNvGraphicFramePr>
          <p:nvPr/>
        </p:nvGraphicFramePr>
        <p:xfrm>
          <a:off x="683568" y="1700808"/>
          <a:ext cx="7920880" cy="4320480"/>
        </p:xfrm>
        <a:graphic>
          <a:graphicData uri="http://schemas.openxmlformats.org/drawingml/2006/table">
            <a:tbl>
              <a:tblPr/>
              <a:tblGrid>
                <a:gridCol w="4992832"/>
                <a:gridCol w="2928048"/>
              </a:tblGrid>
              <a:tr h="1080120">
                <a:tc>
                  <a:txBody>
                    <a:bodyPr/>
                    <a:lstStyle/>
                    <a:p>
                      <a:pPr>
                        <a:lnSpc>
                          <a:spcPct val="115000"/>
                        </a:lnSpc>
                        <a:spcAft>
                          <a:spcPts val="0"/>
                        </a:spcAft>
                      </a:pPr>
                      <a:endParaRPr lang="tr-TR" sz="2000" b="1" dirty="0">
                        <a:latin typeface="Calibri"/>
                        <a:ea typeface="Calibri"/>
                        <a:cs typeface="Times New Roman"/>
                      </a:endParaRPr>
                    </a:p>
                    <a:p>
                      <a:pPr>
                        <a:lnSpc>
                          <a:spcPct val="115000"/>
                        </a:lnSpc>
                        <a:spcAft>
                          <a:spcPts val="0"/>
                        </a:spcAft>
                      </a:pPr>
                      <a:r>
                        <a:rPr lang="tr-TR" sz="2000" b="1" dirty="0">
                          <a:latin typeface="Calibri"/>
                          <a:ea typeface="Calibri"/>
                          <a:cs typeface="Times New Roman"/>
                        </a:rPr>
                        <a:t>LGS SINAV BAŞVURU TARİHİ</a:t>
                      </a:r>
                    </a:p>
                  </a:txBody>
                  <a:tcPr marL="68077" marR="680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2000">
                        <a:latin typeface="Calibri"/>
                        <a:ea typeface="Calibri"/>
                        <a:cs typeface="Times New Roman"/>
                      </a:endParaRPr>
                    </a:p>
                    <a:p>
                      <a:pPr algn="ctr">
                        <a:lnSpc>
                          <a:spcPct val="115000"/>
                        </a:lnSpc>
                        <a:spcAft>
                          <a:spcPts val="0"/>
                        </a:spcAft>
                      </a:pPr>
                      <a:r>
                        <a:rPr lang="tr-TR" sz="2000">
                          <a:latin typeface="Calibri"/>
                          <a:ea typeface="Calibri"/>
                          <a:cs typeface="Times New Roman"/>
                        </a:rPr>
                        <a:t>3-14 NİSAN 2020</a:t>
                      </a:r>
                    </a:p>
                  </a:txBody>
                  <a:tcPr marL="68077" marR="680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0120">
                <a:tc>
                  <a:txBody>
                    <a:bodyPr/>
                    <a:lstStyle/>
                    <a:p>
                      <a:pPr>
                        <a:lnSpc>
                          <a:spcPct val="115000"/>
                        </a:lnSpc>
                        <a:spcAft>
                          <a:spcPts val="0"/>
                        </a:spcAft>
                      </a:pPr>
                      <a:endParaRPr lang="tr-TR" sz="2000" b="1" dirty="0">
                        <a:latin typeface="Calibri"/>
                        <a:ea typeface="Calibri"/>
                        <a:cs typeface="Times New Roman"/>
                      </a:endParaRPr>
                    </a:p>
                    <a:p>
                      <a:pPr>
                        <a:lnSpc>
                          <a:spcPct val="115000"/>
                        </a:lnSpc>
                        <a:spcAft>
                          <a:spcPts val="0"/>
                        </a:spcAft>
                      </a:pPr>
                      <a:r>
                        <a:rPr lang="tr-TR" sz="2000" b="1" dirty="0">
                          <a:latin typeface="Calibri"/>
                          <a:ea typeface="Calibri"/>
                          <a:cs typeface="Times New Roman"/>
                        </a:rPr>
                        <a:t>SINAV GİRİŞ BELGELERİNİN YAYIM TARİHİ</a:t>
                      </a:r>
                    </a:p>
                  </a:txBody>
                  <a:tcPr marL="68077" marR="680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2000" dirty="0">
                        <a:latin typeface="Calibri"/>
                        <a:ea typeface="Calibri"/>
                        <a:cs typeface="Times New Roman"/>
                      </a:endParaRPr>
                    </a:p>
                    <a:p>
                      <a:pPr algn="ctr">
                        <a:lnSpc>
                          <a:spcPct val="115000"/>
                        </a:lnSpc>
                        <a:spcAft>
                          <a:spcPts val="0"/>
                        </a:spcAft>
                      </a:pPr>
                      <a:r>
                        <a:rPr lang="tr-TR" sz="2000" dirty="0">
                          <a:latin typeface="Calibri"/>
                          <a:ea typeface="Calibri"/>
                          <a:cs typeface="Times New Roman"/>
                        </a:rPr>
                        <a:t>22 MAYIS 2020</a:t>
                      </a:r>
                    </a:p>
                  </a:txBody>
                  <a:tcPr marL="68077" marR="680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0120">
                <a:tc>
                  <a:txBody>
                    <a:bodyPr/>
                    <a:lstStyle/>
                    <a:p>
                      <a:pPr>
                        <a:lnSpc>
                          <a:spcPct val="115000"/>
                        </a:lnSpc>
                        <a:spcAft>
                          <a:spcPts val="0"/>
                        </a:spcAft>
                      </a:pPr>
                      <a:endParaRPr lang="tr-TR" sz="2000" b="1" dirty="0">
                        <a:latin typeface="Calibri"/>
                        <a:ea typeface="Calibri"/>
                        <a:cs typeface="Times New Roman"/>
                      </a:endParaRPr>
                    </a:p>
                    <a:p>
                      <a:pPr>
                        <a:lnSpc>
                          <a:spcPct val="115000"/>
                        </a:lnSpc>
                        <a:spcAft>
                          <a:spcPts val="0"/>
                        </a:spcAft>
                      </a:pPr>
                      <a:r>
                        <a:rPr lang="tr-TR" sz="2000" b="1" dirty="0">
                          <a:latin typeface="Calibri"/>
                          <a:ea typeface="Calibri"/>
                          <a:cs typeface="Times New Roman"/>
                        </a:rPr>
                        <a:t>LGS SINAV TARİHİ</a:t>
                      </a:r>
                    </a:p>
                  </a:txBody>
                  <a:tcPr marL="68077" marR="680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95935" indent="-495935" algn="ctr">
                        <a:lnSpc>
                          <a:spcPct val="115000"/>
                        </a:lnSpc>
                        <a:spcAft>
                          <a:spcPts val="0"/>
                        </a:spcAft>
                      </a:pPr>
                      <a:endParaRPr lang="tr-TR" sz="2000" dirty="0">
                        <a:latin typeface="Calibri"/>
                        <a:ea typeface="Calibri"/>
                        <a:cs typeface="Times New Roman"/>
                      </a:endParaRPr>
                    </a:p>
                    <a:p>
                      <a:pPr marL="495935" indent="-495935" algn="ctr">
                        <a:lnSpc>
                          <a:spcPct val="115000"/>
                        </a:lnSpc>
                        <a:spcAft>
                          <a:spcPts val="0"/>
                        </a:spcAft>
                      </a:pPr>
                      <a:r>
                        <a:rPr lang="tr-TR" sz="2000" dirty="0">
                          <a:latin typeface="Calibri"/>
                          <a:ea typeface="Calibri"/>
                          <a:cs typeface="Times New Roman"/>
                        </a:rPr>
                        <a:t>7 HAZİRAN 2020</a:t>
                      </a:r>
                    </a:p>
                  </a:txBody>
                  <a:tcPr marL="68077" marR="680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0120">
                <a:tc>
                  <a:txBody>
                    <a:bodyPr/>
                    <a:lstStyle/>
                    <a:p>
                      <a:pPr>
                        <a:lnSpc>
                          <a:spcPct val="115000"/>
                        </a:lnSpc>
                        <a:spcAft>
                          <a:spcPts val="0"/>
                        </a:spcAft>
                      </a:pPr>
                      <a:endParaRPr lang="tr-TR" sz="2000" b="1" dirty="0">
                        <a:latin typeface="Calibri"/>
                        <a:ea typeface="Calibri"/>
                        <a:cs typeface="Times New Roman"/>
                      </a:endParaRPr>
                    </a:p>
                    <a:p>
                      <a:pPr>
                        <a:lnSpc>
                          <a:spcPct val="115000"/>
                        </a:lnSpc>
                        <a:spcAft>
                          <a:spcPts val="0"/>
                        </a:spcAft>
                      </a:pPr>
                      <a:r>
                        <a:rPr lang="tr-TR" sz="2000" b="1" dirty="0">
                          <a:latin typeface="Calibri"/>
                          <a:ea typeface="Calibri"/>
                          <a:cs typeface="Times New Roman"/>
                        </a:rPr>
                        <a:t>SINAV SONUÇLARININ İLANI</a:t>
                      </a:r>
                    </a:p>
                  </a:txBody>
                  <a:tcPr marL="68077" marR="680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tr-TR" sz="2000" dirty="0">
                        <a:latin typeface="Calibri"/>
                        <a:ea typeface="Calibri"/>
                        <a:cs typeface="Times New Roman"/>
                      </a:endParaRPr>
                    </a:p>
                    <a:p>
                      <a:pPr algn="ctr">
                        <a:lnSpc>
                          <a:spcPct val="115000"/>
                        </a:lnSpc>
                        <a:spcAft>
                          <a:spcPts val="0"/>
                        </a:spcAft>
                      </a:pPr>
                      <a:r>
                        <a:rPr lang="tr-TR" sz="2000" dirty="0">
                          <a:latin typeface="Calibri"/>
                          <a:ea typeface="Calibri"/>
                          <a:cs typeface="Times New Roman"/>
                        </a:rPr>
                        <a:t>24 HAZİRAN 2020</a:t>
                      </a:r>
                    </a:p>
                  </a:txBody>
                  <a:tcPr marL="68077" marR="680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980728"/>
            <a:ext cx="8229600" cy="866360"/>
          </a:xfrm>
        </p:spPr>
        <p:txBody>
          <a:bodyPr>
            <a:normAutofit/>
          </a:bodyPr>
          <a:lstStyle/>
          <a:p>
            <a:pPr algn="ctr"/>
            <a:r>
              <a:rPr lang="tr-TR" b="1" dirty="0" smtClean="0"/>
              <a:t>1.OTURUM BİLGİLERİ</a:t>
            </a:r>
            <a:endParaRPr lang="tr-TR" b="1" dirty="0"/>
          </a:p>
        </p:txBody>
      </p:sp>
      <p:graphicFrame>
        <p:nvGraphicFramePr>
          <p:cNvPr id="24" name="23 İçerik Yer Tutucusu"/>
          <p:cNvGraphicFramePr>
            <a:graphicFrameLocks noGrp="1"/>
          </p:cNvGraphicFramePr>
          <p:nvPr>
            <p:ph idx="1"/>
          </p:nvPr>
        </p:nvGraphicFramePr>
        <p:xfrm>
          <a:off x="457200" y="1935163"/>
          <a:ext cx="8229600" cy="219964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gn="ctr"/>
                      <a:r>
                        <a:rPr lang="tr-TR" dirty="0" smtClean="0">
                          <a:latin typeface="Times New Roman" pitchFamily="18" charset="0"/>
                          <a:cs typeface="Times New Roman" pitchFamily="18" charset="0"/>
                        </a:rPr>
                        <a:t>DERSLER</a:t>
                      </a:r>
                      <a:endParaRPr lang="tr-TR" dirty="0">
                        <a:latin typeface="Times New Roman" pitchFamily="18" charset="0"/>
                        <a:cs typeface="Times New Roman" pitchFamily="18" charset="0"/>
                      </a:endParaRPr>
                    </a:p>
                  </a:txBody>
                  <a:tcPr/>
                </a:tc>
                <a:tc>
                  <a:txBody>
                    <a:bodyPr/>
                    <a:lstStyle/>
                    <a:p>
                      <a:pPr algn="ctr"/>
                      <a:r>
                        <a:rPr lang="tr-TR" dirty="0" smtClean="0">
                          <a:latin typeface="Times New Roman" pitchFamily="18" charset="0"/>
                          <a:cs typeface="Times New Roman" pitchFamily="18" charset="0"/>
                        </a:rPr>
                        <a:t>SORU SAYILARI</a:t>
                      </a:r>
                      <a:endParaRPr lang="tr-TR" dirty="0">
                        <a:latin typeface="Times New Roman" pitchFamily="18" charset="0"/>
                        <a:cs typeface="Times New Roman" pitchFamily="18" charset="0"/>
                      </a:endParaRPr>
                    </a:p>
                  </a:txBody>
                  <a:tcPr/>
                </a:tc>
              </a:tr>
              <a:tr h="370840">
                <a:tc>
                  <a:txBody>
                    <a:bodyPr/>
                    <a:lstStyle/>
                    <a:p>
                      <a:pPr algn="ctr"/>
                      <a:r>
                        <a:rPr lang="tr-TR" dirty="0" smtClean="0">
                          <a:latin typeface="Times New Roman" pitchFamily="18" charset="0"/>
                          <a:cs typeface="Times New Roman" pitchFamily="18" charset="0"/>
                        </a:rPr>
                        <a:t>TÜRKÇE</a:t>
                      </a:r>
                      <a:endParaRPr lang="tr-TR" dirty="0">
                        <a:latin typeface="Times New Roman" pitchFamily="18" charset="0"/>
                        <a:cs typeface="Times New Roman" pitchFamily="18" charset="0"/>
                      </a:endParaRPr>
                    </a:p>
                  </a:txBody>
                  <a:tcPr/>
                </a:tc>
                <a:tc>
                  <a:txBody>
                    <a:bodyPr/>
                    <a:lstStyle/>
                    <a:p>
                      <a:pPr algn="ctr"/>
                      <a:r>
                        <a:rPr lang="tr-TR" sz="2400" dirty="0" smtClean="0">
                          <a:latin typeface="Times New Roman" pitchFamily="18" charset="0"/>
                          <a:cs typeface="Times New Roman" pitchFamily="18" charset="0"/>
                        </a:rPr>
                        <a:t>20 soru</a:t>
                      </a:r>
                      <a:endParaRPr lang="tr-TR" sz="2400" dirty="0">
                        <a:latin typeface="Times New Roman" pitchFamily="18" charset="0"/>
                        <a:cs typeface="Times New Roman" pitchFamily="18" charset="0"/>
                      </a:endParaRPr>
                    </a:p>
                  </a:txBody>
                  <a:tcPr/>
                </a:tc>
              </a:tr>
              <a:tr h="370840">
                <a:tc>
                  <a:txBody>
                    <a:bodyPr/>
                    <a:lstStyle/>
                    <a:p>
                      <a:pPr algn="ctr"/>
                      <a:r>
                        <a:rPr lang="tr-TR" dirty="0" smtClean="0">
                          <a:latin typeface="Times New Roman" pitchFamily="18" charset="0"/>
                          <a:cs typeface="Times New Roman" pitchFamily="18" charset="0"/>
                        </a:rPr>
                        <a:t>DİN KÜLTÜRÜ</a:t>
                      </a:r>
                      <a:endParaRPr lang="tr-TR" dirty="0">
                        <a:latin typeface="Times New Roman" pitchFamily="18" charset="0"/>
                        <a:cs typeface="Times New Roman" pitchFamily="18" charset="0"/>
                      </a:endParaRPr>
                    </a:p>
                  </a:txBody>
                  <a:tcPr/>
                </a:tc>
                <a:tc>
                  <a:txBody>
                    <a:bodyPr/>
                    <a:lstStyle/>
                    <a:p>
                      <a:pPr algn="ctr"/>
                      <a:r>
                        <a:rPr lang="tr-TR" sz="2400" dirty="0" smtClean="0">
                          <a:latin typeface="Times New Roman" pitchFamily="18" charset="0"/>
                          <a:cs typeface="Times New Roman" pitchFamily="18" charset="0"/>
                        </a:rPr>
                        <a:t>10 soru</a:t>
                      </a:r>
                      <a:endParaRPr lang="tr-TR" sz="2400" dirty="0">
                        <a:latin typeface="Times New Roman" pitchFamily="18" charset="0"/>
                        <a:cs typeface="Times New Roman" pitchFamily="18" charset="0"/>
                      </a:endParaRPr>
                    </a:p>
                  </a:txBody>
                  <a:tcPr/>
                </a:tc>
              </a:tr>
              <a:tr h="370840">
                <a:tc>
                  <a:txBody>
                    <a:bodyPr/>
                    <a:lstStyle/>
                    <a:p>
                      <a:pPr algn="ctr"/>
                      <a:r>
                        <a:rPr lang="tr-TR" dirty="0" smtClean="0">
                          <a:latin typeface="Times New Roman" pitchFamily="18" charset="0"/>
                          <a:cs typeface="Times New Roman" pitchFamily="18" charset="0"/>
                        </a:rPr>
                        <a:t>TC İNKILAP TARİHİ</a:t>
                      </a:r>
                      <a:endParaRPr lang="tr-TR" dirty="0">
                        <a:latin typeface="Times New Roman" pitchFamily="18" charset="0"/>
                        <a:cs typeface="Times New Roman" pitchFamily="18" charset="0"/>
                      </a:endParaRPr>
                    </a:p>
                  </a:txBody>
                  <a:tcPr/>
                </a:tc>
                <a:tc>
                  <a:txBody>
                    <a:bodyPr/>
                    <a:lstStyle/>
                    <a:p>
                      <a:pPr algn="ctr"/>
                      <a:r>
                        <a:rPr lang="tr-TR" sz="2400" dirty="0" smtClean="0">
                          <a:latin typeface="Times New Roman" pitchFamily="18" charset="0"/>
                          <a:cs typeface="Times New Roman" pitchFamily="18" charset="0"/>
                        </a:rPr>
                        <a:t>10 soru</a:t>
                      </a:r>
                      <a:endParaRPr lang="tr-TR" sz="2400" dirty="0">
                        <a:latin typeface="Times New Roman" pitchFamily="18" charset="0"/>
                        <a:cs typeface="Times New Roman" pitchFamily="18" charset="0"/>
                      </a:endParaRPr>
                    </a:p>
                  </a:txBody>
                  <a:tcPr/>
                </a:tc>
              </a:tr>
              <a:tr h="370840">
                <a:tc>
                  <a:txBody>
                    <a:bodyPr/>
                    <a:lstStyle/>
                    <a:p>
                      <a:pPr algn="ctr"/>
                      <a:r>
                        <a:rPr lang="tr-TR" dirty="0" smtClean="0">
                          <a:latin typeface="Times New Roman" pitchFamily="18" charset="0"/>
                          <a:cs typeface="Times New Roman" pitchFamily="18" charset="0"/>
                        </a:rPr>
                        <a:t>YABANCI DİL</a:t>
                      </a:r>
                      <a:endParaRPr lang="tr-TR" dirty="0">
                        <a:latin typeface="Times New Roman" pitchFamily="18" charset="0"/>
                        <a:cs typeface="Times New Roman" pitchFamily="18" charset="0"/>
                      </a:endParaRPr>
                    </a:p>
                  </a:txBody>
                  <a:tcPr/>
                </a:tc>
                <a:tc>
                  <a:txBody>
                    <a:bodyPr/>
                    <a:lstStyle/>
                    <a:p>
                      <a:pPr algn="ctr"/>
                      <a:r>
                        <a:rPr lang="tr-TR" sz="2400" dirty="0" smtClean="0">
                          <a:latin typeface="Times New Roman" pitchFamily="18" charset="0"/>
                          <a:cs typeface="Times New Roman" pitchFamily="18" charset="0"/>
                        </a:rPr>
                        <a:t>10 soru</a:t>
                      </a:r>
                      <a:endParaRPr lang="tr-TR" sz="2400" dirty="0">
                        <a:latin typeface="Times New Roman" pitchFamily="18" charset="0"/>
                        <a:cs typeface="Times New Roman" pitchFamily="18" charset="0"/>
                      </a:endParaRPr>
                    </a:p>
                  </a:txBody>
                  <a:tcPr/>
                </a:tc>
              </a:tr>
            </a:tbl>
          </a:graphicData>
        </a:graphic>
      </p:graphicFrame>
      <p:sp>
        <p:nvSpPr>
          <p:cNvPr id="25" name="1 Başlık"/>
          <p:cNvSpPr txBox="1">
            <a:spLocks/>
          </p:cNvSpPr>
          <p:nvPr/>
        </p:nvSpPr>
        <p:spPr>
          <a:xfrm>
            <a:off x="539552" y="4365104"/>
            <a:ext cx="8229600" cy="1728192"/>
          </a:xfrm>
          <a:prstGeom prst="rect">
            <a:avLst/>
          </a:prstGeom>
        </p:spPr>
        <p:txBody>
          <a:bodyPr vert="horz" lIns="0" rIns="0" bIns="0"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5000" b="1" i="0" u="none" strike="noStrike" kern="1200" cap="none" spc="0" normalizeH="0" baseline="0" noProof="0" dirty="0">
              <a:ln>
                <a:noFill/>
              </a:ln>
              <a:solidFill>
                <a:schemeClr val="tx2"/>
              </a:solidFill>
              <a:effectLst/>
              <a:uLnTx/>
              <a:uFillTx/>
              <a:latin typeface="+mj-lt"/>
              <a:ea typeface="+mj-ea"/>
              <a:cs typeface="+mj-cs"/>
            </a:endParaRPr>
          </a:p>
        </p:txBody>
      </p:sp>
      <p:graphicFrame>
        <p:nvGraphicFramePr>
          <p:cNvPr id="26" name="25 Tablo"/>
          <p:cNvGraphicFramePr>
            <a:graphicFrameLocks noGrp="1"/>
          </p:cNvGraphicFramePr>
          <p:nvPr/>
        </p:nvGraphicFramePr>
        <p:xfrm>
          <a:off x="611560" y="4509120"/>
          <a:ext cx="8064896" cy="1112520"/>
        </p:xfrm>
        <a:graphic>
          <a:graphicData uri="http://schemas.openxmlformats.org/drawingml/2006/table">
            <a:tbl>
              <a:tblPr firstRow="1" bandRow="1">
                <a:tableStyleId>{5C22544A-7EE6-4342-B048-85BDC9FD1C3A}</a:tableStyleId>
              </a:tblPr>
              <a:tblGrid>
                <a:gridCol w="4032448"/>
                <a:gridCol w="4032448"/>
              </a:tblGrid>
              <a:tr h="370840">
                <a:tc>
                  <a:txBody>
                    <a:bodyPr/>
                    <a:lstStyle/>
                    <a:p>
                      <a:r>
                        <a:rPr lang="tr-TR" dirty="0" smtClean="0">
                          <a:latin typeface="Times New Roman" pitchFamily="18" charset="0"/>
                          <a:cs typeface="Times New Roman" pitchFamily="18" charset="0"/>
                        </a:rPr>
                        <a:t>SÜRE</a:t>
                      </a:r>
                      <a:endParaRPr lang="tr-TR" dirty="0">
                        <a:latin typeface="Times New Roman" pitchFamily="18" charset="0"/>
                        <a:cs typeface="Times New Roman" pitchFamily="18" charset="0"/>
                      </a:endParaRPr>
                    </a:p>
                  </a:txBody>
                  <a:tcPr/>
                </a:tc>
                <a:tc>
                  <a:txBody>
                    <a:bodyPr/>
                    <a:lstStyle/>
                    <a:p>
                      <a:r>
                        <a:rPr lang="tr-TR" dirty="0" smtClean="0">
                          <a:latin typeface="Times New Roman" pitchFamily="18" charset="0"/>
                          <a:cs typeface="Times New Roman" pitchFamily="18" charset="0"/>
                        </a:rPr>
                        <a:t>75 </a:t>
                      </a:r>
                      <a:r>
                        <a:rPr lang="tr-TR" dirty="0" err="1" smtClean="0">
                          <a:latin typeface="Times New Roman" pitchFamily="18" charset="0"/>
                          <a:cs typeface="Times New Roman" pitchFamily="18" charset="0"/>
                        </a:rPr>
                        <a:t>dk</a:t>
                      </a:r>
                      <a:r>
                        <a:rPr lang="tr-TR" dirty="0" smtClean="0">
                          <a:latin typeface="Times New Roman" pitchFamily="18" charset="0"/>
                          <a:cs typeface="Times New Roman" pitchFamily="18" charset="0"/>
                        </a:rPr>
                        <a:t>.</a:t>
                      </a:r>
                      <a:endParaRPr lang="tr-TR" dirty="0">
                        <a:latin typeface="Times New Roman" pitchFamily="18" charset="0"/>
                        <a:cs typeface="Times New Roman" pitchFamily="18" charset="0"/>
                      </a:endParaRPr>
                    </a:p>
                  </a:txBody>
                  <a:tcPr/>
                </a:tc>
              </a:tr>
              <a:tr h="370840">
                <a:tc>
                  <a:txBody>
                    <a:bodyPr/>
                    <a:lstStyle/>
                    <a:p>
                      <a:r>
                        <a:rPr lang="tr-TR" dirty="0" smtClean="0">
                          <a:latin typeface="Times New Roman" pitchFamily="18" charset="0"/>
                          <a:cs typeface="Times New Roman" pitchFamily="18" charset="0"/>
                        </a:rPr>
                        <a:t>SORU</a:t>
                      </a:r>
                      <a:r>
                        <a:rPr lang="tr-TR" baseline="0" dirty="0" smtClean="0">
                          <a:latin typeface="Times New Roman" pitchFamily="18" charset="0"/>
                          <a:cs typeface="Times New Roman" pitchFamily="18" charset="0"/>
                        </a:rPr>
                        <a:t> SAYISI</a:t>
                      </a:r>
                      <a:endParaRPr lang="tr-TR" dirty="0">
                        <a:latin typeface="Times New Roman" pitchFamily="18" charset="0"/>
                        <a:cs typeface="Times New Roman" pitchFamily="18" charset="0"/>
                      </a:endParaRPr>
                    </a:p>
                  </a:txBody>
                  <a:tcPr/>
                </a:tc>
                <a:tc>
                  <a:txBody>
                    <a:bodyPr/>
                    <a:lstStyle/>
                    <a:p>
                      <a:r>
                        <a:rPr lang="tr-TR" dirty="0" smtClean="0">
                          <a:latin typeface="Times New Roman" pitchFamily="18" charset="0"/>
                          <a:cs typeface="Times New Roman" pitchFamily="18" charset="0"/>
                        </a:rPr>
                        <a:t>50 soru</a:t>
                      </a:r>
                      <a:endParaRPr lang="tr-TR" dirty="0">
                        <a:latin typeface="Times New Roman" pitchFamily="18" charset="0"/>
                        <a:cs typeface="Times New Roman" pitchFamily="18" charset="0"/>
                      </a:endParaRPr>
                    </a:p>
                  </a:txBody>
                  <a:tcPr/>
                </a:tc>
              </a:tr>
              <a:tr h="370840">
                <a:tc>
                  <a:txBody>
                    <a:bodyPr/>
                    <a:lstStyle/>
                    <a:p>
                      <a:r>
                        <a:rPr lang="tr-TR" dirty="0" smtClean="0">
                          <a:latin typeface="Times New Roman" pitchFamily="18" charset="0"/>
                          <a:cs typeface="Times New Roman" pitchFamily="18" charset="0"/>
                        </a:rPr>
                        <a:t>BAŞLAMA SAATİ</a:t>
                      </a:r>
                      <a:endParaRPr lang="tr-TR" dirty="0">
                        <a:latin typeface="Times New Roman" pitchFamily="18" charset="0"/>
                        <a:cs typeface="Times New Roman" pitchFamily="18" charset="0"/>
                      </a:endParaRPr>
                    </a:p>
                  </a:txBody>
                  <a:tcPr/>
                </a:tc>
                <a:tc>
                  <a:txBody>
                    <a:bodyPr/>
                    <a:lstStyle/>
                    <a:p>
                      <a:r>
                        <a:rPr lang="tr-TR" dirty="0" smtClean="0">
                          <a:latin typeface="Times New Roman" pitchFamily="18" charset="0"/>
                          <a:cs typeface="Times New Roman" pitchFamily="18" charset="0"/>
                        </a:rPr>
                        <a:t>09:30</a:t>
                      </a:r>
                      <a:endParaRPr lang="tr-TR" dirty="0">
                        <a:latin typeface="Times New Roman" pitchFamily="18" charset="0"/>
                        <a:cs typeface="Times New Roman" pitchFamily="18" charset="0"/>
                      </a:endParaRPr>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t>2.OTURUM BİLGİLERİ</a:t>
            </a:r>
            <a:endParaRPr lang="tr-TR" b="1" dirty="0"/>
          </a:p>
        </p:txBody>
      </p:sp>
      <p:graphicFrame>
        <p:nvGraphicFramePr>
          <p:cNvPr id="4" name="3 İçerik Yer Tutucusu"/>
          <p:cNvGraphicFramePr>
            <a:graphicFrameLocks noGrp="1"/>
          </p:cNvGraphicFramePr>
          <p:nvPr>
            <p:ph idx="1"/>
          </p:nvPr>
        </p:nvGraphicFramePr>
        <p:xfrm>
          <a:off x="457200" y="1935163"/>
          <a:ext cx="8229600" cy="111252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gn="ctr"/>
                      <a:r>
                        <a:rPr lang="tr-TR" dirty="0" smtClean="0">
                          <a:latin typeface="Times New Roman" pitchFamily="18" charset="0"/>
                          <a:cs typeface="Times New Roman" pitchFamily="18" charset="0"/>
                        </a:rPr>
                        <a:t>DERSLER</a:t>
                      </a:r>
                      <a:endParaRPr lang="tr-TR" dirty="0">
                        <a:latin typeface="Times New Roman" pitchFamily="18" charset="0"/>
                        <a:cs typeface="Times New Roman" pitchFamily="18" charset="0"/>
                      </a:endParaRPr>
                    </a:p>
                  </a:txBody>
                  <a:tcPr/>
                </a:tc>
                <a:tc>
                  <a:txBody>
                    <a:bodyPr/>
                    <a:lstStyle/>
                    <a:p>
                      <a:pPr algn="ctr"/>
                      <a:r>
                        <a:rPr lang="tr-TR" dirty="0" smtClean="0">
                          <a:latin typeface="Times New Roman" pitchFamily="18" charset="0"/>
                          <a:cs typeface="Times New Roman" pitchFamily="18" charset="0"/>
                        </a:rPr>
                        <a:t>SORU</a:t>
                      </a:r>
                      <a:r>
                        <a:rPr lang="tr-TR" baseline="0" dirty="0" smtClean="0">
                          <a:latin typeface="Times New Roman" pitchFamily="18" charset="0"/>
                          <a:cs typeface="Times New Roman" pitchFamily="18" charset="0"/>
                        </a:rPr>
                        <a:t> SAYILARI</a:t>
                      </a:r>
                      <a:endParaRPr lang="tr-TR" dirty="0">
                        <a:latin typeface="Times New Roman" pitchFamily="18" charset="0"/>
                        <a:cs typeface="Times New Roman" pitchFamily="18" charset="0"/>
                      </a:endParaRPr>
                    </a:p>
                  </a:txBody>
                  <a:tcPr/>
                </a:tc>
              </a:tr>
              <a:tr h="370840">
                <a:tc>
                  <a:txBody>
                    <a:bodyPr/>
                    <a:lstStyle/>
                    <a:p>
                      <a:r>
                        <a:rPr lang="tr-TR" dirty="0" smtClean="0">
                          <a:latin typeface="Times New Roman" pitchFamily="18" charset="0"/>
                          <a:cs typeface="Times New Roman" pitchFamily="18" charset="0"/>
                        </a:rPr>
                        <a:t>MATEMATİK</a:t>
                      </a:r>
                      <a:endParaRPr lang="tr-TR" dirty="0">
                        <a:latin typeface="Times New Roman" pitchFamily="18" charset="0"/>
                        <a:cs typeface="Times New Roman" pitchFamily="18" charset="0"/>
                      </a:endParaRPr>
                    </a:p>
                  </a:txBody>
                  <a:tcPr/>
                </a:tc>
                <a:tc>
                  <a:txBody>
                    <a:bodyPr/>
                    <a:lstStyle/>
                    <a:p>
                      <a:r>
                        <a:rPr lang="tr-TR" dirty="0" smtClean="0">
                          <a:latin typeface="Times New Roman" pitchFamily="18" charset="0"/>
                          <a:cs typeface="Times New Roman" pitchFamily="18" charset="0"/>
                        </a:rPr>
                        <a:t>20 soru</a:t>
                      </a:r>
                      <a:endParaRPr lang="tr-TR" dirty="0">
                        <a:latin typeface="Times New Roman" pitchFamily="18" charset="0"/>
                        <a:cs typeface="Times New Roman" pitchFamily="18" charset="0"/>
                      </a:endParaRPr>
                    </a:p>
                  </a:txBody>
                  <a:tcPr/>
                </a:tc>
              </a:tr>
              <a:tr h="370840">
                <a:tc>
                  <a:txBody>
                    <a:bodyPr/>
                    <a:lstStyle/>
                    <a:p>
                      <a:r>
                        <a:rPr lang="tr-TR" dirty="0" smtClean="0">
                          <a:latin typeface="Times New Roman" pitchFamily="18" charset="0"/>
                          <a:cs typeface="Times New Roman" pitchFamily="18" charset="0"/>
                        </a:rPr>
                        <a:t>FEN BİLGİSİ</a:t>
                      </a:r>
                      <a:endParaRPr lang="tr-TR" dirty="0">
                        <a:latin typeface="Times New Roman" pitchFamily="18" charset="0"/>
                        <a:cs typeface="Times New Roman" pitchFamily="18" charset="0"/>
                      </a:endParaRPr>
                    </a:p>
                  </a:txBody>
                  <a:tcPr/>
                </a:tc>
                <a:tc>
                  <a:txBody>
                    <a:bodyPr/>
                    <a:lstStyle/>
                    <a:p>
                      <a:r>
                        <a:rPr lang="tr-TR" dirty="0" smtClean="0">
                          <a:latin typeface="Times New Roman" pitchFamily="18" charset="0"/>
                          <a:cs typeface="Times New Roman" pitchFamily="18" charset="0"/>
                        </a:rPr>
                        <a:t>20</a:t>
                      </a:r>
                      <a:r>
                        <a:rPr lang="tr-TR" baseline="0" dirty="0" smtClean="0">
                          <a:latin typeface="Times New Roman" pitchFamily="18" charset="0"/>
                          <a:cs typeface="Times New Roman" pitchFamily="18" charset="0"/>
                        </a:rPr>
                        <a:t> soru</a:t>
                      </a:r>
                      <a:endParaRPr lang="tr-TR" dirty="0">
                        <a:latin typeface="Times New Roman" pitchFamily="18" charset="0"/>
                        <a:cs typeface="Times New Roman" pitchFamily="18" charset="0"/>
                      </a:endParaRPr>
                    </a:p>
                  </a:txBody>
                  <a:tcPr/>
                </a:tc>
              </a:tr>
            </a:tbl>
          </a:graphicData>
        </a:graphic>
      </p:graphicFrame>
      <p:sp>
        <p:nvSpPr>
          <p:cNvPr id="5" name="1 Başlık"/>
          <p:cNvSpPr txBox="1">
            <a:spLocks/>
          </p:cNvSpPr>
          <p:nvPr/>
        </p:nvSpPr>
        <p:spPr>
          <a:xfrm>
            <a:off x="395536" y="3861048"/>
            <a:ext cx="8229600" cy="1143000"/>
          </a:xfrm>
          <a:prstGeom prst="rect">
            <a:avLst/>
          </a:prstGeom>
        </p:spPr>
        <p:txBody>
          <a:bodyPr vert="horz" lIns="0" rIns="0" bIns="0"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5000" b="1" i="0" u="none" strike="noStrike" kern="1200" cap="none" spc="0" normalizeH="0" baseline="0" noProof="0" dirty="0">
              <a:ln>
                <a:noFill/>
              </a:ln>
              <a:solidFill>
                <a:schemeClr val="tx2"/>
              </a:solidFill>
              <a:effectLst/>
              <a:uLnTx/>
              <a:uFillTx/>
              <a:latin typeface="+mj-lt"/>
              <a:ea typeface="+mj-ea"/>
              <a:cs typeface="+mj-cs"/>
            </a:endParaRPr>
          </a:p>
        </p:txBody>
      </p:sp>
      <p:graphicFrame>
        <p:nvGraphicFramePr>
          <p:cNvPr id="6" name="5 Tablo"/>
          <p:cNvGraphicFramePr>
            <a:graphicFrameLocks noGrp="1"/>
          </p:cNvGraphicFramePr>
          <p:nvPr/>
        </p:nvGraphicFramePr>
        <p:xfrm>
          <a:off x="467544" y="4149080"/>
          <a:ext cx="8208912" cy="1112520"/>
        </p:xfrm>
        <a:graphic>
          <a:graphicData uri="http://schemas.openxmlformats.org/drawingml/2006/table">
            <a:tbl>
              <a:tblPr firstRow="1" bandRow="1">
                <a:tableStyleId>{5C22544A-7EE6-4342-B048-85BDC9FD1C3A}</a:tableStyleId>
              </a:tblPr>
              <a:tblGrid>
                <a:gridCol w="4104456"/>
                <a:gridCol w="4104456"/>
              </a:tblGrid>
              <a:tr h="370840">
                <a:tc>
                  <a:txBody>
                    <a:bodyPr/>
                    <a:lstStyle/>
                    <a:p>
                      <a:r>
                        <a:rPr lang="tr-TR" dirty="0" smtClean="0">
                          <a:latin typeface="Times New Roman" pitchFamily="18" charset="0"/>
                          <a:cs typeface="Times New Roman" pitchFamily="18" charset="0"/>
                        </a:rPr>
                        <a:t>SÜRE</a:t>
                      </a:r>
                      <a:endParaRPr lang="tr-TR" dirty="0">
                        <a:latin typeface="Times New Roman" pitchFamily="18" charset="0"/>
                        <a:cs typeface="Times New Roman" pitchFamily="18" charset="0"/>
                      </a:endParaRPr>
                    </a:p>
                  </a:txBody>
                  <a:tcPr/>
                </a:tc>
                <a:tc>
                  <a:txBody>
                    <a:bodyPr/>
                    <a:lstStyle/>
                    <a:p>
                      <a:r>
                        <a:rPr lang="tr-TR" dirty="0" smtClean="0">
                          <a:latin typeface="Times New Roman" pitchFamily="18" charset="0"/>
                          <a:cs typeface="Times New Roman" pitchFamily="18" charset="0"/>
                        </a:rPr>
                        <a:t>80 </a:t>
                      </a:r>
                      <a:r>
                        <a:rPr lang="tr-TR" dirty="0" err="1" smtClean="0">
                          <a:latin typeface="Times New Roman" pitchFamily="18" charset="0"/>
                          <a:cs typeface="Times New Roman" pitchFamily="18" charset="0"/>
                        </a:rPr>
                        <a:t>dk</a:t>
                      </a:r>
                      <a:endParaRPr lang="tr-TR" dirty="0">
                        <a:latin typeface="Times New Roman" pitchFamily="18" charset="0"/>
                        <a:cs typeface="Times New Roman" pitchFamily="18" charset="0"/>
                      </a:endParaRPr>
                    </a:p>
                  </a:txBody>
                  <a:tcPr/>
                </a:tc>
              </a:tr>
              <a:tr h="370840">
                <a:tc>
                  <a:txBody>
                    <a:bodyPr/>
                    <a:lstStyle/>
                    <a:p>
                      <a:r>
                        <a:rPr lang="tr-TR" dirty="0" smtClean="0">
                          <a:latin typeface="Times New Roman" pitchFamily="18" charset="0"/>
                          <a:cs typeface="Times New Roman" pitchFamily="18" charset="0"/>
                        </a:rPr>
                        <a:t>SORU</a:t>
                      </a:r>
                      <a:r>
                        <a:rPr lang="tr-TR" baseline="0" dirty="0" smtClean="0">
                          <a:latin typeface="Times New Roman" pitchFamily="18" charset="0"/>
                          <a:cs typeface="Times New Roman" pitchFamily="18" charset="0"/>
                        </a:rPr>
                        <a:t> SAYISI</a:t>
                      </a:r>
                      <a:endParaRPr lang="tr-TR" dirty="0">
                        <a:latin typeface="Times New Roman" pitchFamily="18" charset="0"/>
                        <a:cs typeface="Times New Roman" pitchFamily="18" charset="0"/>
                      </a:endParaRPr>
                    </a:p>
                  </a:txBody>
                  <a:tcPr/>
                </a:tc>
                <a:tc>
                  <a:txBody>
                    <a:bodyPr/>
                    <a:lstStyle/>
                    <a:p>
                      <a:r>
                        <a:rPr lang="tr-TR" dirty="0" smtClean="0">
                          <a:latin typeface="Times New Roman" pitchFamily="18" charset="0"/>
                          <a:cs typeface="Times New Roman" pitchFamily="18" charset="0"/>
                        </a:rPr>
                        <a:t>40 </a:t>
                      </a:r>
                      <a:r>
                        <a:rPr lang="tr-TR" dirty="0" err="1" smtClean="0">
                          <a:latin typeface="Times New Roman" pitchFamily="18" charset="0"/>
                          <a:cs typeface="Times New Roman" pitchFamily="18" charset="0"/>
                        </a:rPr>
                        <a:t>dk</a:t>
                      </a:r>
                      <a:endParaRPr lang="tr-TR" dirty="0">
                        <a:latin typeface="Times New Roman" pitchFamily="18" charset="0"/>
                        <a:cs typeface="Times New Roman" pitchFamily="18" charset="0"/>
                      </a:endParaRPr>
                    </a:p>
                  </a:txBody>
                  <a:tcPr/>
                </a:tc>
              </a:tr>
              <a:tr h="370840">
                <a:tc>
                  <a:txBody>
                    <a:bodyPr/>
                    <a:lstStyle/>
                    <a:p>
                      <a:r>
                        <a:rPr lang="tr-TR" dirty="0" smtClean="0">
                          <a:latin typeface="Times New Roman" pitchFamily="18" charset="0"/>
                          <a:cs typeface="Times New Roman" pitchFamily="18" charset="0"/>
                        </a:rPr>
                        <a:t>BAŞLAMA</a:t>
                      </a:r>
                      <a:r>
                        <a:rPr lang="tr-TR" baseline="0" dirty="0" smtClean="0">
                          <a:latin typeface="Times New Roman" pitchFamily="18" charset="0"/>
                          <a:cs typeface="Times New Roman" pitchFamily="18" charset="0"/>
                        </a:rPr>
                        <a:t> SAATİ</a:t>
                      </a:r>
                      <a:endParaRPr lang="tr-TR" dirty="0">
                        <a:latin typeface="Times New Roman" pitchFamily="18" charset="0"/>
                        <a:cs typeface="Times New Roman" pitchFamily="18" charset="0"/>
                      </a:endParaRPr>
                    </a:p>
                  </a:txBody>
                  <a:tcPr/>
                </a:tc>
                <a:tc>
                  <a:txBody>
                    <a:bodyPr/>
                    <a:lstStyle/>
                    <a:p>
                      <a:r>
                        <a:rPr lang="tr-TR" dirty="0" smtClean="0">
                          <a:latin typeface="Times New Roman" pitchFamily="18" charset="0"/>
                          <a:cs typeface="Times New Roman" pitchFamily="18" charset="0"/>
                        </a:rPr>
                        <a:t>11:30</a:t>
                      </a:r>
                      <a:endParaRPr lang="tr-TR" dirty="0">
                        <a:latin typeface="Times New Roman" pitchFamily="18" charset="0"/>
                        <a:cs typeface="Times New Roman" pitchFamily="18" charset="0"/>
                      </a:endParaRPr>
                    </a:p>
                  </a:txBody>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t>SORULAR NASIL OLACAK?</a:t>
            </a:r>
            <a:endParaRPr lang="tr-TR" b="1" dirty="0"/>
          </a:p>
        </p:txBody>
      </p:sp>
      <p:sp>
        <p:nvSpPr>
          <p:cNvPr id="3" name="2 İçerik Yer Tutucusu"/>
          <p:cNvSpPr>
            <a:spLocks noGrp="1"/>
          </p:cNvSpPr>
          <p:nvPr>
            <p:ph idx="1"/>
          </p:nvPr>
        </p:nvSpPr>
        <p:spPr/>
        <p:txBody>
          <a:bodyPr/>
          <a:lstStyle/>
          <a:p>
            <a:pPr algn="ctr">
              <a:buNone/>
            </a:pPr>
            <a:endParaRPr lang="tr-TR" dirty="0" smtClean="0"/>
          </a:p>
          <a:p>
            <a:pPr algn="ctr">
              <a:buNone/>
            </a:pPr>
            <a:r>
              <a:rPr lang="tr-TR" dirty="0" smtClean="0">
                <a:latin typeface="Times New Roman" pitchFamily="18" charset="0"/>
                <a:cs typeface="Times New Roman" pitchFamily="18" charset="0"/>
              </a:rPr>
              <a:t>SORULAR ÇOKTAN SEÇMELİ TEST ŞEKLİNDE OLACAK</a:t>
            </a:r>
          </a:p>
          <a:p>
            <a:pPr algn="ctr">
              <a:buNone/>
            </a:pPr>
            <a:endParaRPr lang="tr-TR" dirty="0" smtClean="0">
              <a:latin typeface="Times New Roman" pitchFamily="18" charset="0"/>
              <a:cs typeface="Times New Roman" pitchFamily="18" charset="0"/>
            </a:endParaRPr>
          </a:p>
          <a:p>
            <a:pPr algn="ctr">
              <a:buNone/>
            </a:pPr>
            <a:endParaRPr lang="tr-TR" dirty="0" smtClean="0">
              <a:latin typeface="Times New Roman" pitchFamily="18" charset="0"/>
              <a:cs typeface="Times New Roman" pitchFamily="18" charset="0"/>
            </a:endParaRPr>
          </a:p>
          <a:p>
            <a:pPr algn="ctr">
              <a:buNone/>
            </a:pPr>
            <a:r>
              <a:rPr lang="tr-TR" dirty="0" smtClean="0">
                <a:latin typeface="Times New Roman" pitchFamily="18" charset="0"/>
                <a:cs typeface="Times New Roman" pitchFamily="18" charset="0"/>
              </a:rPr>
              <a:t>3 YANLIŞ CEVAP 1 DOĞRUYU </a:t>
            </a:r>
          </a:p>
          <a:p>
            <a:pPr algn="ctr">
              <a:buNone/>
            </a:pPr>
            <a:r>
              <a:rPr lang="tr-TR" dirty="0" smtClean="0">
                <a:latin typeface="Times New Roman" pitchFamily="18" charset="0"/>
                <a:cs typeface="Times New Roman" pitchFamily="18" charset="0"/>
              </a:rPr>
              <a:t>GÖTÜRECEK</a:t>
            </a:r>
            <a:endParaRPr lang="tr-T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t>TESTLERİN KATSAYILARI</a:t>
            </a:r>
            <a:endParaRPr lang="tr-TR" b="1" dirty="0"/>
          </a:p>
        </p:txBody>
      </p:sp>
      <p:graphicFrame>
        <p:nvGraphicFramePr>
          <p:cNvPr id="4" name="3 İçerik Yer Tutucusu"/>
          <p:cNvGraphicFramePr>
            <a:graphicFrameLocks noGrp="1"/>
          </p:cNvGraphicFramePr>
          <p:nvPr>
            <p:ph idx="1"/>
          </p:nvPr>
        </p:nvGraphicFramePr>
        <p:xfrm>
          <a:off x="467544" y="2348880"/>
          <a:ext cx="8229600" cy="259588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gn="ctr"/>
                      <a:r>
                        <a:rPr lang="tr-TR" dirty="0" smtClean="0">
                          <a:latin typeface="Times New Roman" pitchFamily="18" charset="0"/>
                          <a:cs typeface="Times New Roman" pitchFamily="18" charset="0"/>
                        </a:rPr>
                        <a:t>DERSLER</a:t>
                      </a:r>
                      <a:endParaRPr lang="tr-TR" dirty="0">
                        <a:latin typeface="Times New Roman" pitchFamily="18" charset="0"/>
                        <a:cs typeface="Times New Roman" pitchFamily="18" charset="0"/>
                      </a:endParaRPr>
                    </a:p>
                  </a:txBody>
                  <a:tcPr/>
                </a:tc>
                <a:tc>
                  <a:txBody>
                    <a:bodyPr/>
                    <a:lstStyle/>
                    <a:p>
                      <a:pPr algn="ctr"/>
                      <a:r>
                        <a:rPr lang="tr-TR" dirty="0" smtClean="0">
                          <a:latin typeface="Times New Roman" pitchFamily="18" charset="0"/>
                          <a:cs typeface="Times New Roman" pitchFamily="18" charset="0"/>
                        </a:rPr>
                        <a:t>KATSAYILARI</a:t>
                      </a:r>
                      <a:endParaRPr lang="tr-TR" dirty="0">
                        <a:latin typeface="Times New Roman" pitchFamily="18" charset="0"/>
                        <a:cs typeface="Times New Roman" pitchFamily="18" charset="0"/>
                      </a:endParaRPr>
                    </a:p>
                  </a:txBody>
                  <a:tcPr/>
                </a:tc>
              </a:tr>
              <a:tr h="370840">
                <a:tc>
                  <a:txBody>
                    <a:bodyPr/>
                    <a:lstStyle/>
                    <a:p>
                      <a:pPr algn="ctr"/>
                      <a:r>
                        <a:rPr lang="tr-TR" dirty="0" smtClean="0">
                          <a:latin typeface="Times New Roman" pitchFamily="18" charset="0"/>
                          <a:cs typeface="Times New Roman" pitchFamily="18" charset="0"/>
                        </a:rPr>
                        <a:t>TÜRKÇE</a:t>
                      </a:r>
                      <a:endParaRPr lang="tr-TR" dirty="0">
                        <a:latin typeface="Times New Roman" pitchFamily="18" charset="0"/>
                        <a:cs typeface="Times New Roman" pitchFamily="18" charset="0"/>
                      </a:endParaRPr>
                    </a:p>
                  </a:txBody>
                  <a:tcPr/>
                </a:tc>
                <a:tc>
                  <a:txBody>
                    <a:bodyPr/>
                    <a:lstStyle/>
                    <a:p>
                      <a:pPr algn="ctr"/>
                      <a:r>
                        <a:rPr lang="tr-TR" dirty="0" smtClean="0">
                          <a:latin typeface="Times New Roman" pitchFamily="18" charset="0"/>
                          <a:cs typeface="Times New Roman" pitchFamily="18" charset="0"/>
                        </a:rPr>
                        <a:t>4</a:t>
                      </a:r>
                      <a:endParaRPr lang="tr-TR" dirty="0">
                        <a:latin typeface="Times New Roman" pitchFamily="18" charset="0"/>
                        <a:cs typeface="Times New Roman" pitchFamily="18" charset="0"/>
                      </a:endParaRPr>
                    </a:p>
                  </a:txBody>
                  <a:tcPr/>
                </a:tc>
              </a:tr>
              <a:tr h="370840">
                <a:tc>
                  <a:txBody>
                    <a:bodyPr/>
                    <a:lstStyle/>
                    <a:p>
                      <a:pPr algn="ctr"/>
                      <a:r>
                        <a:rPr lang="tr-TR" dirty="0" smtClean="0">
                          <a:latin typeface="Times New Roman" pitchFamily="18" charset="0"/>
                          <a:cs typeface="Times New Roman" pitchFamily="18" charset="0"/>
                        </a:rPr>
                        <a:t>MATEMATİK</a:t>
                      </a:r>
                      <a:endParaRPr lang="tr-TR" dirty="0">
                        <a:latin typeface="Times New Roman" pitchFamily="18" charset="0"/>
                        <a:cs typeface="Times New Roman" pitchFamily="18" charset="0"/>
                      </a:endParaRPr>
                    </a:p>
                  </a:txBody>
                  <a:tcPr/>
                </a:tc>
                <a:tc>
                  <a:txBody>
                    <a:bodyPr/>
                    <a:lstStyle/>
                    <a:p>
                      <a:pPr algn="ctr"/>
                      <a:r>
                        <a:rPr lang="tr-TR" dirty="0" smtClean="0">
                          <a:latin typeface="Times New Roman" pitchFamily="18" charset="0"/>
                          <a:cs typeface="Times New Roman" pitchFamily="18" charset="0"/>
                        </a:rPr>
                        <a:t>4</a:t>
                      </a:r>
                      <a:endParaRPr lang="tr-TR" dirty="0">
                        <a:latin typeface="Times New Roman" pitchFamily="18" charset="0"/>
                        <a:cs typeface="Times New Roman" pitchFamily="18" charset="0"/>
                      </a:endParaRPr>
                    </a:p>
                  </a:txBody>
                  <a:tcPr/>
                </a:tc>
              </a:tr>
              <a:tr h="370840">
                <a:tc>
                  <a:txBody>
                    <a:bodyPr/>
                    <a:lstStyle/>
                    <a:p>
                      <a:pPr algn="ctr"/>
                      <a:r>
                        <a:rPr lang="tr-TR" dirty="0" smtClean="0">
                          <a:latin typeface="Times New Roman" pitchFamily="18" charset="0"/>
                          <a:cs typeface="Times New Roman" pitchFamily="18" charset="0"/>
                        </a:rPr>
                        <a:t>FEN</a:t>
                      </a:r>
                      <a:r>
                        <a:rPr lang="tr-TR" baseline="0" dirty="0" smtClean="0">
                          <a:latin typeface="Times New Roman" pitchFamily="18" charset="0"/>
                          <a:cs typeface="Times New Roman" pitchFamily="18" charset="0"/>
                        </a:rPr>
                        <a:t> BİLGİSİ</a:t>
                      </a:r>
                      <a:endParaRPr lang="tr-TR" dirty="0">
                        <a:latin typeface="Times New Roman" pitchFamily="18" charset="0"/>
                        <a:cs typeface="Times New Roman" pitchFamily="18" charset="0"/>
                      </a:endParaRPr>
                    </a:p>
                  </a:txBody>
                  <a:tcPr/>
                </a:tc>
                <a:tc>
                  <a:txBody>
                    <a:bodyPr/>
                    <a:lstStyle/>
                    <a:p>
                      <a:pPr algn="ctr"/>
                      <a:r>
                        <a:rPr lang="tr-TR" dirty="0" smtClean="0">
                          <a:latin typeface="Times New Roman" pitchFamily="18" charset="0"/>
                          <a:cs typeface="Times New Roman" pitchFamily="18" charset="0"/>
                        </a:rPr>
                        <a:t>4</a:t>
                      </a:r>
                      <a:endParaRPr lang="tr-TR" dirty="0">
                        <a:latin typeface="Times New Roman" pitchFamily="18" charset="0"/>
                        <a:cs typeface="Times New Roman" pitchFamily="18" charset="0"/>
                      </a:endParaRPr>
                    </a:p>
                  </a:txBody>
                  <a:tcPr/>
                </a:tc>
              </a:tr>
              <a:tr h="370840">
                <a:tc>
                  <a:txBody>
                    <a:bodyPr/>
                    <a:lstStyle/>
                    <a:p>
                      <a:pPr algn="ctr"/>
                      <a:r>
                        <a:rPr lang="tr-TR" dirty="0" smtClean="0">
                          <a:latin typeface="Times New Roman" pitchFamily="18" charset="0"/>
                          <a:cs typeface="Times New Roman" pitchFamily="18" charset="0"/>
                        </a:rPr>
                        <a:t>İNKILAP TARİHİ</a:t>
                      </a:r>
                      <a:endParaRPr lang="tr-TR" dirty="0">
                        <a:latin typeface="Times New Roman" pitchFamily="18" charset="0"/>
                        <a:cs typeface="Times New Roman" pitchFamily="18" charset="0"/>
                      </a:endParaRPr>
                    </a:p>
                  </a:txBody>
                  <a:tcPr/>
                </a:tc>
                <a:tc>
                  <a:txBody>
                    <a:bodyPr/>
                    <a:lstStyle/>
                    <a:p>
                      <a:pPr algn="ctr"/>
                      <a:r>
                        <a:rPr lang="tr-TR" dirty="0" smtClean="0">
                          <a:latin typeface="Times New Roman" pitchFamily="18" charset="0"/>
                          <a:cs typeface="Times New Roman" pitchFamily="18" charset="0"/>
                        </a:rPr>
                        <a:t>1</a:t>
                      </a:r>
                      <a:endParaRPr lang="tr-TR" dirty="0">
                        <a:latin typeface="Times New Roman" pitchFamily="18" charset="0"/>
                        <a:cs typeface="Times New Roman" pitchFamily="18" charset="0"/>
                      </a:endParaRPr>
                    </a:p>
                  </a:txBody>
                  <a:tcPr/>
                </a:tc>
              </a:tr>
              <a:tr h="370840">
                <a:tc>
                  <a:txBody>
                    <a:bodyPr/>
                    <a:lstStyle/>
                    <a:p>
                      <a:pPr algn="ctr"/>
                      <a:r>
                        <a:rPr lang="tr-TR" dirty="0" smtClean="0">
                          <a:latin typeface="Times New Roman" pitchFamily="18" charset="0"/>
                          <a:cs typeface="Times New Roman" pitchFamily="18" charset="0"/>
                        </a:rPr>
                        <a:t>DİN KÜLTÜRÜ</a:t>
                      </a:r>
                      <a:endParaRPr lang="tr-TR" dirty="0">
                        <a:latin typeface="Times New Roman" pitchFamily="18" charset="0"/>
                        <a:cs typeface="Times New Roman" pitchFamily="18" charset="0"/>
                      </a:endParaRPr>
                    </a:p>
                  </a:txBody>
                  <a:tcPr/>
                </a:tc>
                <a:tc>
                  <a:txBody>
                    <a:bodyPr/>
                    <a:lstStyle/>
                    <a:p>
                      <a:pPr algn="ctr"/>
                      <a:r>
                        <a:rPr lang="tr-TR" dirty="0" smtClean="0">
                          <a:latin typeface="Times New Roman" pitchFamily="18" charset="0"/>
                          <a:cs typeface="Times New Roman" pitchFamily="18" charset="0"/>
                        </a:rPr>
                        <a:t>1</a:t>
                      </a:r>
                      <a:endParaRPr lang="tr-TR" dirty="0">
                        <a:latin typeface="Times New Roman" pitchFamily="18" charset="0"/>
                        <a:cs typeface="Times New Roman" pitchFamily="18" charset="0"/>
                      </a:endParaRPr>
                    </a:p>
                  </a:txBody>
                  <a:tcPr/>
                </a:tc>
              </a:tr>
              <a:tr h="370840">
                <a:tc>
                  <a:txBody>
                    <a:bodyPr/>
                    <a:lstStyle/>
                    <a:p>
                      <a:pPr algn="ctr"/>
                      <a:r>
                        <a:rPr lang="tr-TR" dirty="0" smtClean="0">
                          <a:latin typeface="Times New Roman" pitchFamily="18" charset="0"/>
                          <a:cs typeface="Times New Roman" pitchFamily="18" charset="0"/>
                        </a:rPr>
                        <a:t>YABANCI DİL</a:t>
                      </a:r>
                      <a:endParaRPr lang="tr-TR" dirty="0">
                        <a:latin typeface="Times New Roman" pitchFamily="18" charset="0"/>
                        <a:cs typeface="Times New Roman" pitchFamily="18" charset="0"/>
                      </a:endParaRPr>
                    </a:p>
                  </a:txBody>
                  <a:tcPr/>
                </a:tc>
                <a:tc>
                  <a:txBody>
                    <a:bodyPr/>
                    <a:lstStyle/>
                    <a:p>
                      <a:pPr algn="ctr"/>
                      <a:r>
                        <a:rPr lang="tr-TR" dirty="0" smtClean="0">
                          <a:latin typeface="Times New Roman" pitchFamily="18" charset="0"/>
                          <a:cs typeface="Times New Roman" pitchFamily="18" charset="0"/>
                        </a:rPr>
                        <a:t>1</a:t>
                      </a:r>
                      <a:endParaRPr lang="tr-TR" dirty="0">
                        <a:latin typeface="Times New Roman" pitchFamily="18" charset="0"/>
                        <a:cs typeface="Times New Roman" pitchFamily="18" charset="0"/>
                      </a:endParaRPr>
                    </a:p>
                  </a:txBody>
                  <a:tcPr/>
                </a:tc>
              </a:tr>
            </a:tbl>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565</TotalTime>
  <Words>1605</Words>
  <Application>Microsoft Office PowerPoint</Application>
  <PresentationFormat>Ekran Gösterisi (4:3)</PresentationFormat>
  <Paragraphs>475</Paragraphs>
  <Slides>38</Slides>
  <Notes>1</Notes>
  <HiddenSlides>0</HiddenSlides>
  <MMClips>0</MMClips>
  <ScaleCrop>false</ScaleCrop>
  <HeadingPairs>
    <vt:vector size="4" baseType="variant">
      <vt:variant>
        <vt:lpstr>Tema</vt:lpstr>
      </vt:variant>
      <vt:variant>
        <vt:i4>1</vt:i4>
      </vt:variant>
      <vt:variant>
        <vt:lpstr>Slayt Başlıkları</vt:lpstr>
      </vt:variant>
      <vt:variant>
        <vt:i4>38</vt:i4>
      </vt:variant>
    </vt:vector>
  </HeadingPairs>
  <TitlesOfParts>
    <vt:vector size="39" baseType="lpstr">
      <vt:lpstr>Akış</vt:lpstr>
      <vt:lpstr>Slayt 1</vt:lpstr>
      <vt:lpstr>LGS İLE İLGİLİ GENEL AÇIKLAMALAR</vt:lpstr>
      <vt:lpstr>KİMLER BAŞVURU YAPABİLİR?</vt:lpstr>
      <vt:lpstr>BAŞVURU NASIL YAPILACAK?</vt:lpstr>
      <vt:lpstr>SINAV TAKVİMİ</vt:lpstr>
      <vt:lpstr>1.OTURUM BİLGİLERİ</vt:lpstr>
      <vt:lpstr>2.OTURUM BİLGİLERİ</vt:lpstr>
      <vt:lpstr>SORULAR NASIL OLACAK?</vt:lpstr>
      <vt:lpstr>TESTLERİN KATSAYILARI</vt:lpstr>
      <vt:lpstr>SINAVIN UYGULANMASI</vt:lpstr>
      <vt:lpstr>Slayt 11</vt:lpstr>
      <vt:lpstr>SINAVIN DEĞERLENDİRİLMESİ</vt:lpstr>
      <vt:lpstr>Slayt 13</vt:lpstr>
      <vt:lpstr>LİSELERE YERLEŞTİRME NASIL YAPILACAK?</vt:lpstr>
      <vt:lpstr>Sınav ile Merkezde Alan Fen/Sosyal bilimler/Proje ve Anadolu liseleri : 870 Merkezde Sınıf Bazlı Meslek ve AİHL : 300 Merkez dışındaki ilçelerde : 390                                  Toplam  : 1560   Sınavsız alan okul toplam : 12.622                       Genel toplam: 14.182 </vt:lpstr>
      <vt:lpstr>YERLEŞTİRME</vt:lpstr>
      <vt:lpstr>SINAV ZORUNLUMU?</vt:lpstr>
      <vt:lpstr>SINAVLA ÖĞRENCİ ALAN LİSELERE TERCİH İŞLEMLERİ</vt:lpstr>
      <vt:lpstr>YEREL YERLEŞTİRME NASIL OLACAK?</vt:lpstr>
      <vt:lpstr>TERCİHLER NASIL YAPILACAK?</vt:lpstr>
      <vt:lpstr>YEREL YERLEŞTİRMEDE KRİTERLER</vt:lpstr>
      <vt:lpstr>YEREL YERLEŞTİRMEDE ÖNCELİK</vt:lpstr>
      <vt:lpstr>MERKEZİ YERLEŞTİRMEDE KRİTERLER</vt:lpstr>
      <vt:lpstr>BELİRLİ OKULLARDA YIĞILMA OLURSA?</vt:lpstr>
      <vt:lpstr>ÖZEL LİSELERE YERLEŞTİRME NASIL OLACAK?</vt:lpstr>
      <vt:lpstr>GÜZEL SANATLAR VE SPOR LİSELERİNE YERLEŞTİRME NASIL OLACAK?</vt:lpstr>
      <vt:lpstr>2019 MALATYA FEN LİSELERİNİN TABAN PUANLARI</vt:lpstr>
      <vt:lpstr>2019 MALATYADAKİ LİSELERİN TABAN PUANLARI</vt:lpstr>
      <vt:lpstr>Slayt 29</vt:lpstr>
      <vt:lpstr>2019 MALATYA MESLEK LİSELERİNİN TABAN PUANLARI</vt:lpstr>
      <vt:lpstr>2019 ADRESE DAYALI YERLEŞTİRME TABAN PUANLARI ANADOLU LİSELERİ</vt:lpstr>
      <vt:lpstr>2019 ADRESE DAYALI YERLEŞTİRME TABAN PUANLARI ANADOLU LİSELERİ</vt:lpstr>
      <vt:lpstr>ADRESE DAYALI YERLEŞTİRME TABAN PUANLARI SAĞLIK LİSELERİ</vt:lpstr>
      <vt:lpstr>2019 ADRESE DAYALI YERLEŞTİRME TABAN PUANLARI MESLEK LİSELERİ</vt:lpstr>
      <vt:lpstr>Slayt 35</vt:lpstr>
      <vt:lpstr>MERKEZİ SINAV İLE ÖĞRENCİ ALAN MESLEK VE TEKNİK ANADOLU LİSELERİNİN ALANLARI</vt:lpstr>
      <vt:lpstr>MAHALLİ YERLEŞTİRME İLE ÖĞRENCİ ALAN MESLEK VE TEKNİK ANADOLU LİSELERİNİN ALANLARI</vt:lpstr>
      <vt:lpstr>Slayt 38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YEŞİLYURT REHBERLİK ARAŞTIRMA MERKEZİ</dc:title>
  <dc:creator>pc1</dc:creator>
  <cp:lastModifiedBy>pc1</cp:lastModifiedBy>
  <cp:revision>28</cp:revision>
  <dcterms:created xsi:type="dcterms:W3CDTF">2019-10-08T07:25:18Z</dcterms:created>
  <dcterms:modified xsi:type="dcterms:W3CDTF">2019-10-28T07:16:06Z</dcterms:modified>
</cp:coreProperties>
</file>