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6"/>
  </p:notesMasterIdLst>
  <p:sldIdLst>
    <p:sldId id="284" r:id="rId2"/>
    <p:sldId id="258" r:id="rId3"/>
    <p:sldId id="259" r:id="rId4"/>
    <p:sldId id="260" r:id="rId5"/>
    <p:sldId id="307" r:id="rId6"/>
    <p:sldId id="298" r:id="rId7"/>
    <p:sldId id="261" r:id="rId8"/>
    <p:sldId id="262" r:id="rId9"/>
    <p:sldId id="263" r:id="rId10"/>
    <p:sldId id="264" r:id="rId11"/>
    <p:sldId id="270" r:id="rId12"/>
    <p:sldId id="271" r:id="rId13"/>
    <p:sldId id="272" r:id="rId14"/>
    <p:sldId id="273" r:id="rId15"/>
    <p:sldId id="265" r:id="rId16"/>
    <p:sldId id="269" r:id="rId17"/>
    <p:sldId id="267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301" r:id="rId28"/>
    <p:sldId id="285" r:id="rId29"/>
    <p:sldId id="286" r:id="rId30"/>
    <p:sldId id="300" r:id="rId31"/>
    <p:sldId id="287" r:id="rId32"/>
    <p:sldId id="288" r:id="rId33"/>
    <p:sldId id="302" r:id="rId34"/>
    <p:sldId id="290" r:id="rId35"/>
    <p:sldId id="291" r:id="rId36"/>
    <p:sldId id="303" r:id="rId37"/>
    <p:sldId id="293" r:id="rId38"/>
    <p:sldId id="294" r:id="rId39"/>
    <p:sldId id="304" r:id="rId40"/>
    <p:sldId id="295" r:id="rId41"/>
    <p:sldId id="296" r:id="rId42"/>
    <p:sldId id="305" r:id="rId43"/>
    <p:sldId id="306" r:id="rId44"/>
    <p:sldId id="297" r:id="rId4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4462DB-F7AA-40D9-8E3A-A8E3F2FCE86E}" type="doc">
      <dgm:prSet loTypeId="urn:microsoft.com/office/officeart/2005/8/layout/vList2" loCatId="list" qsTypeId="urn:microsoft.com/office/officeart/2005/8/quickstyle/simple2" qsCatId="simple" csTypeId="urn:microsoft.com/office/officeart/2005/8/colors/accent5_4" csCatId="accent5"/>
      <dgm:spPr/>
      <dgm:t>
        <a:bodyPr/>
        <a:lstStyle/>
        <a:p>
          <a:endParaRPr lang="tr-TR"/>
        </a:p>
      </dgm:t>
    </dgm:pt>
    <dgm:pt modelId="{9DFA338E-2ABD-4BF6-BD78-3C01695455A6}">
      <dgm:prSet/>
      <dgm:spPr/>
      <dgm:t>
        <a:bodyPr/>
        <a:lstStyle/>
        <a:p>
          <a:pPr algn="ctr" rtl="0"/>
          <a:r>
            <a:rPr lang="tr-TR" b="1" dirty="0" smtClean="0"/>
            <a:t>SEMİNERİMİZE KATILDIĞINIZ İÇİN TEŞEKKÜR EDERİZ</a:t>
          </a:r>
          <a:endParaRPr lang="tr-TR" b="1" dirty="0"/>
        </a:p>
      </dgm:t>
    </dgm:pt>
    <dgm:pt modelId="{186DE528-5333-4420-AECB-43A65E77D416}" type="parTrans" cxnId="{14D00F22-D518-4B73-B0C6-233F61837ABC}">
      <dgm:prSet/>
      <dgm:spPr/>
      <dgm:t>
        <a:bodyPr/>
        <a:lstStyle/>
        <a:p>
          <a:endParaRPr lang="tr-TR"/>
        </a:p>
      </dgm:t>
    </dgm:pt>
    <dgm:pt modelId="{022C1028-B828-44BB-B953-EB52A76F95AF}" type="sibTrans" cxnId="{14D00F22-D518-4B73-B0C6-233F61837ABC}">
      <dgm:prSet/>
      <dgm:spPr/>
      <dgm:t>
        <a:bodyPr/>
        <a:lstStyle/>
        <a:p>
          <a:endParaRPr lang="tr-TR"/>
        </a:p>
      </dgm:t>
    </dgm:pt>
    <dgm:pt modelId="{6F2DE019-FFF6-4661-8FA7-E7FA4A795272}" type="pres">
      <dgm:prSet presAssocID="{B94462DB-F7AA-40D9-8E3A-A8E3F2FCE8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B339A9C-7B14-4915-ACDB-0AA3EC8233A2}" type="pres">
      <dgm:prSet presAssocID="{9DFA338E-2ABD-4BF6-BD78-3C01695455A6}" presName="parentText" presStyleLbl="node1" presStyleIdx="0" presStyleCnt="1" custLinFactNeighborX="-926" custLinFactNeighborY="-3208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10E0944-D914-4FDD-9A02-AFFA1E5A75DA}" type="presOf" srcId="{B94462DB-F7AA-40D9-8E3A-A8E3F2FCE86E}" destId="{6F2DE019-FFF6-4661-8FA7-E7FA4A795272}" srcOrd="0" destOrd="0" presId="urn:microsoft.com/office/officeart/2005/8/layout/vList2"/>
    <dgm:cxn modelId="{14D00F22-D518-4B73-B0C6-233F61837ABC}" srcId="{B94462DB-F7AA-40D9-8E3A-A8E3F2FCE86E}" destId="{9DFA338E-2ABD-4BF6-BD78-3C01695455A6}" srcOrd="0" destOrd="0" parTransId="{186DE528-5333-4420-AECB-43A65E77D416}" sibTransId="{022C1028-B828-44BB-B953-EB52A76F95AF}"/>
    <dgm:cxn modelId="{25B92184-5BD2-4032-91C2-B8EDFDF82E6C}" type="presOf" srcId="{9DFA338E-2ABD-4BF6-BD78-3C01695455A6}" destId="{2B339A9C-7B14-4915-ACDB-0AA3EC8233A2}" srcOrd="0" destOrd="0" presId="urn:microsoft.com/office/officeart/2005/8/layout/vList2"/>
    <dgm:cxn modelId="{D1F86E3E-40CA-4AEA-8B3C-79D06A54F17B}" type="presParOf" srcId="{6F2DE019-FFF6-4661-8FA7-E7FA4A795272}" destId="{2B339A9C-7B14-4915-ACDB-0AA3EC8233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D42A50-81F8-4895-AE07-8D1B69178B0A}" type="doc">
      <dgm:prSet loTypeId="urn:microsoft.com/office/officeart/2005/8/layout/arrow6" loCatId="relationship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tr-TR"/>
        </a:p>
      </dgm:t>
    </dgm:pt>
    <dgm:pt modelId="{E3655084-2692-45EB-9BBD-2F6F3655D09D}">
      <dgm:prSet/>
      <dgm:spPr/>
      <dgm:t>
        <a:bodyPr/>
        <a:lstStyle/>
        <a:p>
          <a:pPr rtl="0"/>
          <a:r>
            <a:rPr lang="tr-TR" i="1" dirty="0" smtClean="0"/>
            <a:t>EMEL ÖKÇELİK </a:t>
          </a:r>
          <a:endParaRPr lang="tr-TR" dirty="0"/>
        </a:p>
      </dgm:t>
    </dgm:pt>
    <dgm:pt modelId="{4CED2BE7-1E0A-46AC-9DD7-2F0EFDB9D0E6}" type="parTrans" cxnId="{A74F113C-61ED-47AE-AE48-A77F20EAE9C4}">
      <dgm:prSet/>
      <dgm:spPr/>
      <dgm:t>
        <a:bodyPr/>
        <a:lstStyle/>
        <a:p>
          <a:endParaRPr lang="tr-TR"/>
        </a:p>
      </dgm:t>
    </dgm:pt>
    <dgm:pt modelId="{09369120-628E-43E7-9402-6111E291A701}" type="sibTrans" cxnId="{A74F113C-61ED-47AE-AE48-A77F20EAE9C4}">
      <dgm:prSet/>
      <dgm:spPr/>
      <dgm:t>
        <a:bodyPr/>
        <a:lstStyle/>
        <a:p>
          <a:endParaRPr lang="tr-TR"/>
        </a:p>
      </dgm:t>
    </dgm:pt>
    <dgm:pt modelId="{AAFB8008-10B5-4BB6-9D94-2253F4898576}">
      <dgm:prSet/>
      <dgm:spPr/>
      <dgm:t>
        <a:bodyPr/>
        <a:lstStyle/>
        <a:p>
          <a:pPr rtl="0"/>
          <a:r>
            <a:rPr lang="tr-TR" i="1" dirty="0" smtClean="0"/>
            <a:t>PSİKOLOJİK DANIŞMAN </a:t>
          </a:r>
          <a:endParaRPr lang="tr-TR" i="1" dirty="0"/>
        </a:p>
      </dgm:t>
    </dgm:pt>
    <dgm:pt modelId="{49CF43A5-2621-4F07-A402-2CE75BD54F33}" type="parTrans" cxnId="{0072980A-A414-493E-9CD4-977BBC58394A}">
      <dgm:prSet/>
      <dgm:spPr/>
      <dgm:t>
        <a:bodyPr/>
        <a:lstStyle/>
        <a:p>
          <a:endParaRPr lang="tr-TR"/>
        </a:p>
      </dgm:t>
    </dgm:pt>
    <dgm:pt modelId="{D8801844-CFE3-4C0B-892C-2DF0344DEE22}" type="sibTrans" cxnId="{0072980A-A414-493E-9CD4-977BBC58394A}">
      <dgm:prSet/>
      <dgm:spPr/>
      <dgm:t>
        <a:bodyPr/>
        <a:lstStyle/>
        <a:p>
          <a:endParaRPr lang="tr-TR"/>
        </a:p>
      </dgm:t>
    </dgm:pt>
    <dgm:pt modelId="{82A0E820-734B-4C63-AA8D-CF8EBF36637F}" type="pres">
      <dgm:prSet presAssocID="{38D42A50-81F8-4895-AE07-8D1B69178B0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3B71630-2D56-4D75-A73F-7EB65FAC9DE5}" type="pres">
      <dgm:prSet presAssocID="{38D42A50-81F8-4895-AE07-8D1B69178B0A}" presName="ribbon" presStyleLbl="node1" presStyleIdx="0" presStyleCnt="1"/>
      <dgm:spPr/>
    </dgm:pt>
    <dgm:pt modelId="{4681DC63-1423-4681-9979-60990DA2548F}" type="pres">
      <dgm:prSet presAssocID="{38D42A50-81F8-4895-AE07-8D1B69178B0A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B1BA1F-65BB-4AA0-8563-FA0D17F2007D}" type="pres">
      <dgm:prSet presAssocID="{38D42A50-81F8-4895-AE07-8D1B69178B0A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9E63CCE-AC61-4FC1-96BC-526E2BFD57EC}" type="presOf" srcId="{AAFB8008-10B5-4BB6-9D94-2253F4898576}" destId="{BDB1BA1F-65BB-4AA0-8563-FA0D17F2007D}" srcOrd="0" destOrd="0" presId="urn:microsoft.com/office/officeart/2005/8/layout/arrow6"/>
    <dgm:cxn modelId="{D03C8ABB-227C-4443-B006-C1BCDDAC0372}" type="presOf" srcId="{E3655084-2692-45EB-9BBD-2F6F3655D09D}" destId="{4681DC63-1423-4681-9979-60990DA2548F}" srcOrd="0" destOrd="0" presId="urn:microsoft.com/office/officeart/2005/8/layout/arrow6"/>
    <dgm:cxn modelId="{D42A1747-BC16-4932-B201-8E32CBCAB266}" type="presOf" srcId="{38D42A50-81F8-4895-AE07-8D1B69178B0A}" destId="{82A0E820-734B-4C63-AA8D-CF8EBF36637F}" srcOrd="0" destOrd="0" presId="urn:microsoft.com/office/officeart/2005/8/layout/arrow6"/>
    <dgm:cxn modelId="{A74F113C-61ED-47AE-AE48-A77F20EAE9C4}" srcId="{38D42A50-81F8-4895-AE07-8D1B69178B0A}" destId="{E3655084-2692-45EB-9BBD-2F6F3655D09D}" srcOrd="0" destOrd="0" parTransId="{4CED2BE7-1E0A-46AC-9DD7-2F0EFDB9D0E6}" sibTransId="{09369120-628E-43E7-9402-6111E291A701}"/>
    <dgm:cxn modelId="{0072980A-A414-493E-9CD4-977BBC58394A}" srcId="{38D42A50-81F8-4895-AE07-8D1B69178B0A}" destId="{AAFB8008-10B5-4BB6-9D94-2253F4898576}" srcOrd="1" destOrd="0" parTransId="{49CF43A5-2621-4F07-A402-2CE75BD54F33}" sibTransId="{D8801844-CFE3-4C0B-892C-2DF0344DEE22}"/>
    <dgm:cxn modelId="{C51B5B93-EE55-4178-9F90-9CFD3AFB16F9}" type="presParOf" srcId="{82A0E820-734B-4C63-AA8D-CF8EBF36637F}" destId="{73B71630-2D56-4D75-A73F-7EB65FAC9DE5}" srcOrd="0" destOrd="0" presId="urn:microsoft.com/office/officeart/2005/8/layout/arrow6"/>
    <dgm:cxn modelId="{0C0DEF62-5D60-40CD-BC07-2422969ECA6C}" type="presParOf" srcId="{82A0E820-734B-4C63-AA8D-CF8EBF36637F}" destId="{4681DC63-1423-4681-9979-60990DA2548F}" srcOrd="1" destOrd="0" presId="urn:microsoft.com/office/officeart/2005/8/layout/arrow6"/>
    <dgm:cxn modelId="{7D3882FB-09C3-4875-9591-91269363C96E}" type="presParOf" srcId="{82A0E820-734B-4C63-AA8D-CF8EBF36637F}" destId="{BDB1BA1F-65BB-4AA0-8563-FA0D17F2007D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39A9C-7B14-4915-ACDB-0AA3EC8233A2}">
      <dsp:nvSpPr>
        <dsp:cNvPr id="0" name=""/>
        <dsp:cNvSpPr/>
      </dsp:nvSpPr>
      <dsp:spPr>
        <a:xfrm>
          <a:off x="0" y="0"/>
          <a:ext cx="7772400" cy="1750320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dirty="0" smtClean="0"/>
            <a:t>SEMİNERİMİZE KATILDIĞINIZ İÇİN TEŞEKKÜR EDERİZ</a:t>
          </a:r>
          <a:endParaRPr lang="tr-TR" sz="4400" b="1" kern="1200" dirty="0"/>
        </a:p>
      </dsp:txBody>
      <dsp:txXfrm>
        <a:off x="0" y="0"/>
        <a:ext cx="7772400" cy="1750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71630-2D56-4D75-A73F-7EB65FAC9DE5}">
      <dsp:nvSpPr>
        <dsp:cNvPr id="0" name=""/>
        <dsp:cNvSpPr/>
      </dsp:nvSpPr>
      <dsp:spPr>
        <a:xfrm>
          <a:off x="482206" y="0"/>
          <a:ext cx="6608015" cy="2643206"/>
        </a:xfrm>
        <a:prstGeom prst="leftRightRibb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681DC63-1423-4681-9979-60990DA2548F}">
      <dsp:nvSpPr>
        <dsp:cNvPr id="0" name=""/>
        <dsp:cNvSpPr/>
      </dsp:nvSpPr>
      <dsp:spPr>
        <a:xfrm>
          <a:off x="1275168" y="462561"/>
          <a:ext cx="2180644" cy="1295170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28016" rIns="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i="1" kern="1200" dirty="0" smtClean="0"/>
            <a:t>EMEL ÖKÇELİK </a:t>
          </a:r>
          <a:endParaRPr lang="tr-TR" sz="3600" kern="1200" dirty="0"/>
        </a:p>
      </dsp:txBody>
      <dsp:txXfrm>
        <a:off x="1275168" y="462561"/>
        <a:ext cx="2180644" cy="1295170"/>
      </dsp:txXfrm>
    </dsp:sp>
    <dsp:sp modelId="{BDB1BA1F-65BB-4AA0-8563-FA0D17F2007D}">
      <dsp:nvSpPr>
        <dsp:cNvPr id="0" name=""/>
        <dsp:cNvSpPr/>
      </dsp:nvSpPr>
      <dsp:spPr>
        <a:xfrm>
          <a:off x="3786214" y="885474"/>
          <a:ext cx="2577125" cy="1295170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28016" rIns="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i="1" kern="1200" dirty="0" smtClean="0"/>
            <a:t>PSİKOLOJİK DANIŞMAN </a:t>
          </a:r>
          <a:endParaRPr lang="tr-TR" sz="3600" i="1" kern="1200" dirty="0"/>
        </a:p>
      </dsp:txBody>
      <dsp:txXfrm>
        <a:off x="3786214" y="885474"/>
        <a:ext cx="2577125" cy="1295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4F179-1932-47D5-9C3F-D403E27AD736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E198D-0B52-4FC9-8094-EC5DF07AE32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E66EED-EFC6-4040-B25A-A83346CA1FC5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E7E1F56-E31E-4DED-A01A-B68B50637E88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33BDD10-289D-4AFF-8429-6D90C8EA77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1F56-E31E-4DED-A01A-B68B50637E88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DD10-289D-4AFF-8429-6D90C8EA77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1F56-E31E-4DED-A01A-B68B50637E88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DD10-289D-4AFF-8429-6D90C8EA77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E7E1F56-E31E-4DED-A01A-B68B50637E88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DD10-289D-4AFF-8429-6D90C8EA77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E7E1F56-E31E-4DED-A01A-B68B50637E88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33BDD10-289D-4AFF-8429-6D90C8EA772B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7E1F56-E31E-4DED-A01A-B68B50637E88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3BDD10-289D-4AFF-8429-6D90C8EA77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E7E1F56-E31E-4DED-A01A-B68B50637E88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33BDD10-289D-4AFF-8429-6D90C8EA77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1F56-E31E-4DED-A01A-B68B50637E88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DD10-289D-4AFF-8429-6D90C8EA77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7E1F56-E31E-4DED-A01A-B68B50637E88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3BDD10-289D-4AFF-8429-6D90C8EA77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E7E1F56-E31E-4DED-A01A-B68B50637E88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33BDD10-289D-4AFF-8429-6D90C8EA77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E7E1F56-E31E-4DED-A01A-B68B50637E88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33BDD10-289D-4AFF-8429-6D90C8EA77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E7E1F56-E31E-4DED-A01A-B68B50637E88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33BDD10-289D-4AFF-8429-6D90C8EA772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-okul.meb.gov.tr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1 Metin kutusu"/>
          <p:cNvSpPr txBox="1">
            <a:spLocks noChangeArrowheads="1"/>
          </p:cNvSpPr>
          <p:nvPr/>
        </p:nvSpPr>
        <p:spPr bwMode="auto">
          <a:xfrm>
            <a:off x="1763688" y="692696"/>
            <a:ext cx="5688632" cy="138499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kumimoji="1" lang="tr-TR" sz="2800" b="1" dirty="0">
                <a:solidFill>
                  <a:schemeClr val="bg1"/>
                </a:solidFill>
              </a:rPr>
              <a:t>T.C</a:t>
            </a:r>
          </a:p>
          <a:p>
            <a:pPr algn="ctr"/>
            <a:r>
              <a:rPr kumimoji="1" lang="tr-TR" sz="2800" b="1" dirty="0">
                <a:solidFill>
                  <a:schemeClr val="bg1"/>
                </a:solidFill>
              </a:rPr>
              <a:t>Milli Eğitim Bakanlığı</a:t>
            </a:r>
          </a:p>
          <a:p>
            <a:pPr algn="ctr"/>
            <a:r>
              <a:rPr kumimoji="1" lang="tr-TR" sz="2800" b="1" dirty="0">
                <a:solidFill>
                  <a:schemeClr val="bg1"/>
                </a:solidFill>
              </a:rPr>
              <a:t>Rehberlik ve Araştırma Merkezi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2708920"/>
            <a:ext cx="7358062" cy="38884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tr-TR" sz="2400" b="1" u="sng" dirty="0">
              <a:solidFill>
                <a:srgbClr val="9900FF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tr-TR" sz="3000" b="1" dirty="0">
                <a:solidFill>
                  <a:schemeClr val="bg1"/>
                </a:solidFill>
              </a:rPr>
              <a:t>Ortaöğretime (LGS) Geçiş </a:t>
            </a:r>
            <a:endParaRPr lang="tr-TR" sz="3000" b="1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tr-TR" sz="3000" b="1" dirty="0" smtClean="0">
                <a:solidFill>
                  <a:schemeClr val="bg1"/>
                </a:solidFill>
              </a:rPr>
              <a:t>ve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tr-TR" sz="3000" b="1" dirty="0" smtClean="0">
                <a:solidFill>
                  <a:schemeClr val="bg1"/>
                </a:solidFill>
              </a:rPr>
              <a:t>Yerleştirme </a:t>
            </a:r>
            <a:r>
              <a:rPr lang="tr-TR" sz="3000" b="1" dirty="0" smtClean="0">
                <a:solidFill>
                  <a:schemeClr val="bg1"/>
                </a:solidFill>
              </a:rPr>
              <a:t>Sistemi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tr-TR" sz="3000" b="1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tr-TR" sz="3000" b="1" dirty="0" smtClean="0">
                <a:solidFill>
                  <a:schemeClr val="bg1"/>
                </a:solidFill>
              </a:rPr>
              <a:t>Emel ÖKÇELİK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tr-TR" sz="3000" b="1" dirty="0" smtClean="0">
                <a:solidFill>
                  <a:schemeClr val="bg1"/>
                </a:solidFill>
              </a:rPr>
              <a:t>Ps</a:t>
            </a:r>
            <a:r>
              <a:rPr lang="tr-TR" sz="3000" b="1" dirty="0" smtClean="0">
                <a:solidFill>
                  <a:schemeClr val="bg1"/>
                </a:solidFill>
              </a:rPr>
              <a:t>ikolojik Danışman</a:t>
            </a:r>
            <a:endParaRPr lang="tr-TR" sz="3000" b="1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tr-TR" sz="2000" b="1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tr-TR" sz="3000" b="1" dirty="0" smtClean="0">
                <a:solidFill>
                  <a:schemeClr val="bg1"/>
                </a:solidFill>
              </a:rPr>
              <a:t>2020-2021</a:t>
            </a:r>
            <a:endParaRPr lang="tr-TR" sz="3000" b="1" dirty="0">
              <a:solidFill>
                <a:schemeClr val="bg1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857999"/>
            <a:ext cx="3352800" cy="171400"/>
          </a:xfrm>
        </p:spPr>
        <p:txBody>
          <a:bodyPr/>
          <a:lstStyle/>
          <a:p>
            <a:pPr>
              <a:defRPr/>
            </a:pPr>
            <a:endParaRPr lang="tr-TR" dirty="0"/>
          </a:p>
        </p:txBody>
      </p:sp>
      <p:pic>
        <p:nvPicPr>
          <p:cNvPr id="7" name="Picture 9" descr="C:\Users\ASUS\Desktop\MEB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3" y="692696"/>
            <a:ext cx="1440161" cy="1368152"/>
          </a:xfrm>
          <a:prstGeom prst="rect">
            <a:avLst/>
          </a:prstGeom>
          <a:noFill/>
        </p:spPr>
      </p:pic>
      <p:pic>
        <p:nvPicPr>
          <p:cNvPr id="8" name="Picture 6" descr="D:\PDR BÖLÜM BAŞKANLIĞI\2015-2019\Malatya Yeşilyurt RAM Log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692696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u="sng" dirty="0" smtClean="0"/>
              <a:t>TESTLERİN KATSAYILARI</a:t>
            </a:r>
            <a:endParaRPr lang="tr-TR" b="1" u="sng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234888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DERSLER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KATSAYILARI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TÜRKÇE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MATEMATİK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FEN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BİLGİSİ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İNKILAP TARİHİ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DİN KÜLTÜRÜ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YABANCI DİL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pPr algn="ctr"/>
            <a:r>
              <a:rPr lang="tr-TR" b="1" u="sng" dirty="0" smtClean="0"/>
              <a:t>SINAVIN UYGULANMASI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Sınava girecek öğrencilerin;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Sınav günü yanlarında T.C Kimlik Numaralı kimlikleri,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Okullardan aldıkları Fotoğraflı ve Onaylı Sınav Giriş Belgesi ile birlikte İlk oturum için sabah saat: 09:00’da sınav salonlarının olduğu okullarda olması gerekiyor.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2500313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Öğrencilerin yanlarında en az 2 adet yumuşak uçlu kurşun kalem, kalemtıraş ve optik okuyucuya zarar vermeyecek yumuşak silgi bulundurmaları gerekmektedir.</a:t>
            </a:r>
            <a:endParaRPr lang="tr-TR" sz="2800" dirty="0" smtClean="0"/>
          </a:p>
          <a:p>
            <a:endParaRPr lang="tr-TR" sz="28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sz="2800" dirty="0" smtClean="0"/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Fotoğraflı ve onaylı giriş belgesi ile T.C. Kimlik Numarası olmayan kimlikler ile sınava gelen hiç aday sınava </a:t>
            </a:r>
            <a:r>
              <a:rPr lang="tr-TR" sz="2800" b="1" u="sng" dirty="0" smtClean="0">
                <a:latin typeface="Times New Roman" pitchFamily="18" charset="0"/>
                <a:cs typeface="Times New Roman" pitchFamily="18" charset="0"/>
              </a:rPr>
              <a:t>ALINMAYACAKTIR.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Sınava geç kalan  öğrenciler;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Sınav başladıktan sonra ilk 15 dakika içinde sınava gelen öğrenciler sınav salonlarına alınarak sınava başlamaları      sağlanır.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15 dakika geç gelen hiçbir adaya ek süre verilmez ve kalan süre içerisinde soruları cevaplaması istenir. Sınav başladıktan 15 dakika sonra gelen hiçbir aday sınav salonuna alınmaz.</a:t>
            </a:r>
          </a:p>
          <a:p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u="sng" dirty="0" smtClean="0"/>
              <a:t>SINAVIN DEĞERLENDİRİLMESİ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Sınavın Değerlendirilmesinde ‘’3 YANLIŞ’ ‘’1 DOĞRUYU’’ götürmektedir.</a:t>
            </a:r>
          </a:p>
          <a:p>
            <a:pPr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Kılavuzda belirtilen formüller ile her testin ağırlıklı standart puanı oluşturulacaktır. Her test için oluşturulan ağırlıklı testler toplanarak toplam ağırlıklı standart puan hesaplanacaktır. Daha sonra dönüşüm İle Merkezi Yerleştirme Puanı hesaplanacaktır.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Merkezi Yerleştirme Puanı 100 ile 500 Puan arasındadır.</a:t>
            </a:r>
          </a:p>
          <a:p>
            <a:endParaRPr lang="tr-TR" sz="28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Merkezi Yerleştirme Puanlarına Okul Başarı Puanları </a:t>
            </a:r>
            <a:r>
              <a:rPr lang="tr-T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DAHİL EDİLMEYECEKTİR.</a:t>
            </a:r>
          </a:p>
          <a:p>
            <a:endParaRPr lang="tr-TR" sz="2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Sınavda sorulan sorulardan hatalı olduğu tespit edilen sorular değerlendirme sonuçlarına dahil edilmeyecek olup, ne puan getirisi ne de puan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götürüsü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olacaktır.</a:t>
            </a:r>
            <a:endParaRPr lang="tr-TR" sz="2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tr-TR" sz="3600" b="1" u="sng" dirty="0" smtClean="0"/>
              <a:t>LİSELERE YERLEŞTİRME NASIL YAPILACAK?</a:t>
            </a:r>
            <a:endParaRPr lang="tr-TR" sz="3600" b="1" u="sng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937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MERKEZİ SINAVLA YERLEŞTİRME</a:t>
                      </a:r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ADRESE DAYALI YERLEŞTİRME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16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FEN LİSELERİ</a:t>
                      </a:r>
                    </a:p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ANADOLU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LİSELERİ</a:t>
                      </a:r>
                    </a:p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SOSYAL BİLİMLER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LİSESİ</a:t>
                      </a:r>
                    </a:p>
                    <a:p>
                      <a:pPr algn="ctr"/>
                      <a:endParaRPr lang="tr-TR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PROJE OKULLARI</a:t>
                      </a:r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SINIF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BAZLI MESLEK LİSELERİ</a:t>
                      </a:r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ANADOLU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LİSELERİ</a:t>
                      </a:r>
                    </a:p>
                    <a:p>
                      <a:pPr algn="ctr"/>
                      <a:endParaRPr lang="tr-TR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MESLEK LİSELERİ</a:t>
                      </a:r>
                    </a:p>
                    <a:p>
                      <a:pPr algn="ctr"/>
                      <a:endParaRPr lang="tr-TR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SAĞLIK LİSELERİ</a:t>
                      </a:r>
                    </a:p>
                    <a:p>
                      <a:pPr algn="ctr"/>
                      <a:endParaRPr lang="tr-TR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ANADOLU İMAM HATİP LİSELERİ</a:t>
                      </a:r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Başlık"/>
          <p:cNvSpPr txBox="1">
            <a:spLocks/>
          </p:cNvSpPr>
          <p:nvPr/>
        </p:nvSpPr>
        <p:spPr>
          <a:xfrm>
            <a:off x="611560" y="548680"/>
            <a:ext cx="8229600" cy="1080120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2020 KONTENJANLAR (MALATYA)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600" b="1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MERKEZİ YERLEŞTİRME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971600" y="2060848"/>
          <a:ext cx="7272808" cy="3556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1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1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35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OKUL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KONTENJAN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6833">
                <a:tc>
                  <a:txBody>
                    <a:bodyPr/>
                    <a:lstStyle/>
                    <a:p>
                      <a:pPr algn="ctr"/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Fen/Sosyal bilimler ve Anadolu liseleri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1.242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433">
                <a:tc>
                  <a:txBody>
                    <a:bodyPr/>
                    <a:lstStyle/>
                    <a:p>
                      <a:pPr algn="ctr"/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Sınıf  Bazlı Meslek ve AİHL 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640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433">
                <a:tc>
                  <a:txBody>
                    <a:bodyPr/>
                    <a:lstStyle/>
                    <a:p>
                      <a:pPr algn="r"/>
                      <a:endParaRPr lang="tr-TR" b="1" dirty="0" smtClean="0"/>
                    </a:p>
                    <a:p>
                      <a:pPr algn="r"/>
                      <a:r>
                        <a:rPr lang="tr-TR" b="1" dirty="0" smtClean="0"/>
                        <a:t> TOPLAM</a:t>
                      </a:r>
                    </a:p>
                    <a:p>
                      <a:pPr algn="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1.882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tr-TR" b="1" u="sng" dirty="0" smtClean="0"/>
              <a:t>YERLEŞTİRME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sz="2800" smtClean="0">
                <a:latin typeface="Times New Roman" pitchFamily="18" charset="0"/>
                <a:cs typeface="Times New Roman" pitchFamily="18" charset="0"/>
              </a:rPr>
              <a:t>	Merkezi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Yerleştirmede,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Puan </a:t>
            </a:r>
            <a:r>
              <a:rPr lang="tr-TR" sz="2800" b="1" u="sng" dirty="0" smtClean="0">
                <a:latin typeface="Times New Roman" pitchFamily="18" charset="0"/>
                <a:cs typeface="Times New Roman" pitchFamily="18" charset="0"/>
              </a:rPr>
              <a:t>ÜSTÜNLÜĞÜ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esas alınarak yerleştirme yapılır. 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Puanların eşit olduğu durumlarda ise;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Okul Başarı Puanına (OBP), </a:t>
            </a:r>
          </a:p>
          <a:p>
            <a:endParaRPr lang="tr-TR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EŞİTLİK OLDUĞU TAKDİRDE, 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Sırası ile 8.sınıf, 7 . sınıf, 6. sınıf Yıl Sonu Başarı Puanına (YBP), </a:t>
            </a:r>
          </a:p>
          <a:p>
            <a:endParaRPr lang="tr-TR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EŞİTLİĞİN DEVAMI HALİNDE,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Özürsüz devamsızlık, 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Tercih önceliği, 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Öğrencinin yaşına bakılır. Yaşı ufak olan önceliklidir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u="sng" dirty="0" smtClean="0"/>
              <a:t>SINAVLA ÖĞRENCİ ALAN LİSELERE TERCİH İŞLEMLERİ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pPr algn="just"/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Sınavla öğrenci alan okullardan en fazla 5 okul tercih edilecek</a:t>
            </a:r>
          </a:p>
          <a:p>
            <a:pPr algn="just">
              <a:buNone/>
            </a:pPr>
            <a:endParaRPr lang="tr-TR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 algn="just"/>
            <a:r>
              <a:rPr lang="tr-TR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Herhangi bir 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okula yerleşememesi durumunda sınavsız öğrenci alan okullardan birine tercihlerine göre yerleştirilecek.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u="sng" dirty="0" smtClean="0"/>
              <a:t>YEREL YERLEŞTİRME NASIL OLACAK?</a:t>
            </a:r>
            <a:endParaRPr lang="tr-TR" sz="4000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Okulların türü, </a:t>
            </a:r>
          </a:p>
          <a:p>
            <a:pPr algn="ctr">
              <a:buNone/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okulların kontenjanı,</a:t>
            </a:r>
          </a:p>
          <a:p>
            <a:pPr algn="ctr">
              <a:buNone/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 okulların bulundukları yere göre</a:t>
            </a:r>
          </a:p>
          <a:p>
            <a:pPr algn="ctr">
              <a:buNone/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 ortaöğretim kayıt alanları oluşturulacak.</a:t>
            </a:r>
            <a:endParaRPr lang="en-US" sz="4000" i="1" dirty="0" smtClean="0"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u="sng" dirty="0" smtClean="0">
                <a:latin typeface="Times New Roman" pitchFamily="18" charset="0"/>
                <a:cs typeface="Times New Roman" pitchFamily="18" charset="0"/>
              </a:rPr>
              <a:t>LGS İLE İLGİLİ GENEL AÇIKLAMALAR</a:t>
            </a:r>
            <a:endParaRPr lang="tr-TR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u="sng" dirty="0" smtClean="0">
                <a:latin typeface="Times New Roman" pitchFamily="18" charset="0"/>
                <a:cs typeface="Times New Roman" pitchFamily="18" charset="0"/>
              </a:rPr>
              <a:t>Liselere Geçiş Sınavı;</a:t>
            </a:r>
            <a:br>
              <a:rPr lang="tr-TR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- 8’inci sınıf öğretim programları esas alınarak yapılacaktır. 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- Sınav, iki oturum hâlinde uygulanacak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- Çoktan seçmeli 90 soru sorulacak 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- Sınav aynı gün yapılacaktır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08112"/>
          </a:xfrm>
        </p:spPr>
        <p:txBody>
          <a:bodyPr/>
          <a:lstStyle/>
          <a:p>
            <a:pPr algn="ctr"/>
            <a:r>
              <a:rPr lang="tr-TR" b="1" u="sng" dirty="0" smtClean="0"/>
              <a:t>TERCİHLER NASIL YAPILACAK?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36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Tercihlerde öğrencinin karşısına;</a:t>
            </a:r>
          </a:p>
          <a:p>
            <a:endParaRPr lang="tr-TR" sz="3600" dirty="0" smtClean="0"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>
              <a:buNone/>
            </a:pPr>
            <a:r>
              <a:rPr lang="tr-TR" sz="36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1- Yerel Yerleştirme</a:t>
            </a:r>
          </a:p>
          <a:p>
            <a:pPr>
              <a:buNone/>
            </a:pPr>
            <a:r>
              <a:rPr lang="tr-TR" sz="36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2- Merkezi Yerleştirme,</a:t>
            </a:r>
          </a:p>
          <a:p>
            <a:pPr>
              <a:buNone/>
            </a:pPr>
            <a:r>
              <a:rPr lang="tr-TR" sz="36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3- Pansiyonlu Okullara Yerleştirme </a:t>
            </a:r>
          </a:p>
          <a:p>
            <a:endParaRPr lang="tr-TR" sz="2800" dirty="0" smtClean="0"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8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    ekranı olmak üzere 3 tercih ekranı çıkacak. Yerel yerleştirme tercihi yapmak zorunlu olup, yerel yerleştirme yapmayan öğrencilere diğer tercih ekranları açılmayacak. İlk olarak merkezi yerleştirmeye bakılacak.</a:t>
            </a:r>
            <a:endParaRPr lang="en-US" sz="2800" dirty="0" smtClean="0"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u="sng" dirty="0" smtClean="0"/>
              <a:t>YEREL YERLEŞTİRMEDE KRİTERLER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1-  Öğrencinin İkamet Adresi,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2-  Ortaöğretim Başarı Puanı,</a:t>
            </a:r>
          </a:p>
          <a:p>
            <a:endParaRPr lang="tr-TR" sz="2400" dirty="0" smtClean="0"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3-  8. Sınıf Özürsüz Devamsızlık,</a:t>
            </a:r>
          </a:p>
          <a:p>
            <a:endParaRPr lang="tr-TR" sz="2400" dirty="0" smtClean="0"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4-  Yıl Sonu Başarı Puanı Üstünlüğü </a:t>
            </a:r>
            <a:r>
              <a:rPr lang="tr-TR" sz="20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(Sırasıyla 8,7 ve 6. sınıf)</a:t>
            </a:r>
          </a:p>
          <a:p>
            <a:endParaRPr lang="tr-TR" sz="2000" dirty="0" smtClean="0"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                  Sırasıyla bu kriterlere göre yapılacak.</a:t>
            </a:r>
            <a:endParaRPr lang="tr-TR" sz="2400" dirty="0" smtClean="0"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u="sng" dirty="0" smtClean="0"/>
              <a:t>YEREL YERLEŞTİRMEDE ÖNCELİK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Öğrenciler, ikamet adresine göre bulunduğu Kayıt Alanından okul tercih etmeleri durumunda, aynı okulu tercih eden Komşu Kayıt Alanındaki öğrencilerden; Komşu Kayıt Alanındaki öğrenciler de Diğer Kayıt Alanlarındaki öğrencilerden öncelikli yerleştirilecektir.</a:t>
            </a:r>
          </a:p>
          <a:p>
            <a:pPr marL="514350" indent="-514350" algn="just">
              <a:buAutoNum type="arabicPeriod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Wingdings 2"/>
              <a:buAutoNum type="arabicPeriod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Yerleştirmede, Okul Başarı Puanı yüksek olan öğrenciler öncelikli olarak yerleştirilecektir</a:t>
            </a:r>
          </a:p>
          <a:p>
            <a:pPr marL="514350" indent="-514350" algn="just">
              <a:buFont typeface="Wingdings 2"/>
              <a:buAutoNum type="arabicPeriod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Wingdings 2"/>
              <a:buAutoNum type="arabicPeriod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Yerleştirmede, 8’inci sınıfta okula özürsüz devamsızlık yapılan gün sayısı az olan öğrenciler öncelikli olarak yerleştirilecektir.</a:t>
            </a:r>
          </a:p>
          <a:p>
            <a:pPr marL="514350" indent="-514350">
              <a:buFont typeface="Wingdings 2"/>
              <a:buAutoNum type="arabicPeriod"/>
            </a:pPr>
            <a:endParaRPr lang="en-US" sz="2800" b="1" i="1" dirty="0" smtClean="0">
              <a:solidFill>
                <a:schemeClr val="accent5">
                  <a:lumMod val="75000"/>
                </a:schemeClr>
              </a:solidFill>
              <a:ea typeface="Roboto Condensed" panose="02000000000000000000" pitchFamily="2" charset="0"/>
            </a:endParaRPr>
          </a:p>
          <a:p>
            <a:pPr marL="514350" indent="-514350">
              <a:buAutoNum type="arabicPeriod"/>
            </a:pPr>
            <a:endParaRPr lang="tr-TR" sz="2800" b="1" i="1" dirty="0" smtClean="0">
              <a:solidFill>
                <a:schemeClr val="accent5">
                  <a:lumMod val="75000"/>
                </a:schemeClr>
              </a:solidFill>
              <a:ea typeface="Roboto Condensed" panose="02000000000000000000" pitchFamily="2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tr-TR" sz="3600" b="1" u="sng" dirty="0" smtClean="0"/>
              <a:t>MERKEZİ YERLEŞTİRMEDE KRİTERLER</a:t>
            </a:r>
            <a:endParaRPr lang="tr-TR" sz="3600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1- Sınav Puanı,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2- Ortaöğretim Başarı Puanı,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3- Yıl Sonu Başarı Puanı Üstünlüğü </a:t>
            </a:r>
            <a:r>
              <a:rPr lang="tr-TR" sz="18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(sırasıyla 8,7 ve 6. Sınıf)</a:t>
            </a:r>
            <a:endParaRPr lang="tr-TR" sz="2400" dirty="0" smtClean="0"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3- 8. Sınıf Özürsüz Devamsızlık,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4- Tercih önceliği,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5- Öğrencinin Yaşı (küçük olana)</a:t>
            </a:r>
          </a:p>
          <a:p>
            <a:pPr algn="just"/>
            <a:endParaRPr lang="tr-TR" sz="2400" dirty="0" smtClean="0"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18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		</a:t>
            </a:r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Öncelikle sınav puanına bakılacak eşitlik olması durumunda sırasıyla diğer kriterlere bakılacak.</a:t>
            </a:r>
          </a:p>
          <a:p>
            <a:pPr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b="1" u="sng" dirty="0" smtClean="0"/>
              <a:t/>
            </a:r>
            <a:br>
              <a:rPr lang="tr-TR" sz="4000" b="1" u="sng" dirty="0" smtClean="0"/>
            </a:br>
            <a:r>
              <a:rPr lang="tr-TR" sz="4000" b="1" u="sng" dirty="0" smtClean="0"/>
              <a:t>BELİRLİ OKULLARDA YIĞILMA OLURSA?</a:t>
            </a:r>
            <a:endParaRPr lang="tr-TR" sz="4000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1- Öğrencinin İkamet Adresi,</a:t>
            </a:r>
          </a:p>
          <a:p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2- Ortaöğretim Başarı Puanı,</a:t>
            </a:r>
          </a:p>
          <a:p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3- 8. Sınıf Özürsüz Devamsızlık,</a:t>
            </a:r>
          </a:p>
          <a:p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4- Yıl Sonu Başarı Puanı Üstünlüğü (Sırasıyla 8,7 ve 6. sınıf)</a:t>
            </a:r>
          </a:p>
          <a:p>
            <a:pPr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79296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u="sng" dirty="0" smtClean="0"/>
              <a:t>ÖZEL LİSELERE YERLEŞTİRME NASIL OLACAK?</a:t>
            </a:r>
            <a:endParaRPr lang="tr-TR" sz="3600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 algn="just"/>
            <a:r>
              <a:rPr lang="tr-TR" sz="28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Özel okullar isterlerse kendi sınavlarını yapabilecek.</a:t>
            </a:r>
          </a:p>
          <a:p>
            <a:pPr algn="just"/>
            <a:endParaRPr lang="tr-TR" sz="2800" dirty="0" smtClean="0"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İsteyen özel okullar merkezi sınava göre öğrenci alabilecek.</a:t>
            </a:r>
            <a:endParaRPr lang="en-US" sz="2800" dirty="0" smtClean="0"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u="sng" dirty="0" smtClean="0"/>
              <a:t>GÜZEL SANATLAR VE SPOR LİSELERİNE YERLEŞTİRME NASIL OLACAK?</a:t>
            </a:r>
            <a:endParaRPr lang="tr-TR" sz="3200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pPr algn="just"/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Güzel sanatlar ve spor liselerine başvuru ve yerleştirme işlemleri Haziran-Temmuz aylarında yapılacak.</a:t>
            </a:r>
          </a:p>
          <a:p>
            <a:pPr algn="just"/>
            <a:endParaRPr lang="tr-TR" sz="2400" dirty="0" smtClean="0"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Öğrencilerin Yetenek Sınavı </a:t>
            </a:r>
            <a:r>
              <a:rPr lang="tr-TR" sz="20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(%70) </a:t>
            </a:r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ve OBP </a:t>
            </a:r>
            <a:r>
              <a:rPr lang="tr-TR" sz="20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(Öğretim Başarı Puanı %30) </a:t>
            </a:r>
            <a:r>
              <a:rPr lang="tr-TR" sz="2400" dirty="0" smtClean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kriterlerine yerleştirme yapılacak.</a:t>
            </a:r>
            <a:endParaRPr lang="en-US" sz="2400" dirty="0" smtClean="0"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392488"/>
          </a:xfrm>
        </p:spPr>
        <p:txBody>
          <a:bodyPr>
            <a:noAutofit/>
          </a:bodyPr>
          <a:lstStyle/>
          <a:p>
            <a:pPr algn="ctr"/>
            <a:r>
              <a:rPr lang="tr-TR" sz="6000" dirty="0" smtClean="0"/>
              <a:t>MERKEZİ YERLEŞTİRME</a:t>
            </a:r>
            <a:br>
              <a:rPr lang="tr-TR" sz="6000" dirty="0" smtClean="0"/>
            </a:br>
            <a:r>
              <a:rPr lang="tr-TR" sz="6000" dirty="0" smtClean="0"/>
              <a:t> İLE ALAN OKULLARIN</a:t>
            </a:r>
            <a:br>
              <a:rPr lang="tr-TR" sz="6000" dirty="0" smtClean="0"/>
            </a:br>
            <a:r>
              <a:rPr lang="tr-TR" sz="6000" dirty="0" smtClean="0"/>
              <a:t> TABAN PUANLARI</a:t>
            </a:r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080120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>2020 MALATYADAKİ FEN LİSELERİNİN TABAN PUANLARI</a:t>
            </a:r>
            <a:endParaRPr lang="tr-TR" sz="36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1700808"/>
          <a:ext cx="8496944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Okul adı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Kontenjan 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Taban puan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En düşük yüzdelik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dilim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En yüksek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yüzdelik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dilim</a:t>
                      </a:r>
                    </a:p>
                    <a:p>
                      <a:pPr algn="ctr"/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Malatya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Fen  Lisesi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464,705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0,86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</a:p>
                    <a:p>
                      <a:pPr algn="ctr"/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Malatya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Fethi </a:t>
                      </a:r>
                      <a:r>
                        <a:rPr lang="tr-TR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Gemuhluoğlu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Fen Lisesi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449,085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1,82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 0,54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Akçadağ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Fatih Fen Lisesi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</a:p>
                    <a:p>
                      <a:pPr algn="ctr"/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416,321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2,37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Arapgir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Kerem Aydınlar Fen Lisesi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392,571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9,22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Darende Mehmet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Emin Ilıcak Fen Lisesi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384,951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10,78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3,38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 smtClean="0"/>
              <a:t>2020 MALATYADAKİ ANADOLU LİSELERİNİN TABAN PUANLARI</a:t>
            </a:r>
            <a:endParaRPr lang="tr-TR" sz="3600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539552" y="1988840"/>
          <a:ext cx="8352928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9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Okul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Adı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Kontenjan 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Taban puanı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En düşük yüzdelik dilim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En yüksek yüzdelik dilim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Malatya Anadolu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Lisesi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436,289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2,94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1,82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Malatya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Lisesi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409,202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6,34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2,95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tr-TR" sz="2400" b="1" u="sng" dirty="0" smtClean="0">
                <a:latin typeface="Times New Roman" pitchFamily="18" charset="0"/>
                <a:cs typeface="Times New Roman" pitchFamily="18" charset="0"/>
              </a:rPr>
              <a:t>KİMLER BAŞVURU YAPABİLİR?</a:t>
            </a:r>
            <a:endParaRPr lang="tr-TR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/>
          </a:bodyPr>
          <a:lstStyle/>
          <a:p>
            <a:pPr algn="just"/>
            <a:r>
              <a:rPr lang="tr-TR" sz="1600" b="1" i="1" dirty="0" smtClean="0">
                <a:latin typeface="Times New Roman" pitchFamily="18" charset="0"/>
                <a:cs typeface="Times New Roman" pitchFamily="18" charset="0"/>
              </a:rPr>
              <a:t>Resmî ve Özel Ortaokullar, İmam Hatip Ortaokulları Öğrencilerinin Başvuru Şartları;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     2020–2021 Öğretim yılında örgün ortaokulların 8’inci sınıfında öğrenim görüyor olmak. </a:t>
            </a:r>
          </a:p>
          <a:p>
            <a:pPr algn="just"/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600" b="1" i="1" dirty="0" smtClean="0">
                <a:latin typeface="Times New Roman" pitchFamily="18" charset="0"/>
                <a:cs typeface="Times New Roman" pitchFamily="18" charset="0"/>
              </a:rPr>
              <a:t>Açık Öğretim Ortaokulu ve Geçici Eğitim Merkezi Öğrencilerinin Başvuru Şartları ;</a:t>
            </a:r>
          </a:p>
          <a:p>
            <a:pPr algn="just">
              <a:buNone/>
            </a:pPr>
            <a:r>
              <a:rPr lang="tr-TR" sz="16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Örgün ortaöğretim kurumuna kayıt olma şartını taşımak ve öğrenim gördüğü okulun 8‘inci sınıfında öğrenimine devam ediyor olmak. </a:t>
            </a:r>
          </a:p>
          <a:p>
            <a:pPr algn="just"/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600" b="1" i="1" dirty="0" smtClean="0">
                <a:latin typeface="Times New Roman" pitchFamily="18" charset="0"/>
                <a:cs typeface="Times New Roman" pitchFamily="18" charset="0"/>
              </a:rPr>
              <a:t>Yurt dışında e-Okul Sisteminde Kayıtlı Okullarda Öğrenim Gören Öğrencilerin Başvuru Şartları</a:t>
            </a:r>
          </a:p>
          <a:p>
            <a:pPr algn="just"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      2020–2021 Öğretim yılında yurt dışında Bakanlığımıza bağlı okulların 8’inci sınıfında öğrenim görüyor olmak. </a:t>
            </a:r>
          </a:p>
          <a:p>
            <a:pPr algn="just"/>
            <a:endParaRPr lang="tr-TR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600" b="1" i="1" dirty="0" smtClean="0">
                <a:latin typeface="Times New Roman" pitchFamily="18" charset="0"/>
                <a:cs typeface="Times New Roman" pitchFamily="18" charset="0"/>
              </a:rPr>
              <a:t>Yurt dışında e-Okul Sisteminde Kayıtlı Olmayan Okullarda Öğrenim Gören Öğrencilerin Başvuru Şartları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Türkiye Cumhuriyeti Büyükelçilik, Başkonsolosluk veya Konsoloslukları aracılığıyla, 5/3/2004 tarihli ve 25393 sayılı Resmî Gazete’de yayımlanan “Millî Eğitim Bakanlığı Denklik Yönetmeliği” esas alınarak öğrenim belgesi kontrol edilen öğrencilerden, Türkiye’deki 8’inci sınıf seviyesine denk sınıfta öğrenim görüyor olmak.</a:t>
            </a:r>
          </a:p>
          <a:p>
            <a:pPr algn="just">
              <a:buNone/>
            </a:pPr>
            <a:endParaRPr lang="tr-T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 smtClean="0"/>
              <a:t>2020 MALATYADAKİ SOSYAL BİLİMLER LİSELERİNİN TABAN PUANLARI</a:t>
            </a:r>
            <a:endParaRPr lang="tr-TR" sz="3600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539552" y="1988840"/>
          <a:ext cx="835292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Okul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Adı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Kontenjan 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Taban puanı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En  düşük yüzdelik dilim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En yüksek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yüzdelik dilim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Niyazi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Mısri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Sosyal Bilimler  Lisesi</a:t>
                      </a:r>
                    </a:p>
                    <a:p>
                      <a:pPr algn="ctr"/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436,289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2,94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1,82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Okul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Adı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Kontenjan 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Taban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puan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En düşük yüzdelik dilim 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En yüksek yüzdelik  dilim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Selahaddin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Eyyubi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Anadolu İmam Hatip Lisesi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409,316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6,32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1,97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Avni Kığılı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Kız Anadolu İmam Hatip Lisesi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372,232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13,69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0,89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Malatya Anadolu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İmam Hatip Lisesi 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322,635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28,43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7,98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Darende Osman Hulusi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Ateş Anadolu İmam Hatip Lisesi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331,818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25,3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5,42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 smtClean="0"/>
              <a:t>2020 MALATYADAKİ ANADOLU İMAM HATİP LİSELERİNİN TABAN PUANLARI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 smtClean="0"/>
              <a:t>2020 MALATYADAKİ MESLEK LİSELERİNİN TABAN PUANLARI</a:t>
            </a:r>
            <a:endParaRPr lang="tr-TR" sz="36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424936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Okul Adı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Kontenjan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Taban Puan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En düşük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Yüzdelik Dilim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En yüksek Yüzdelik Dilim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Şehit Kemal </a:t>
                      </a:r>
                      <a:r>
                        <a:rPr lang="tr-TR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Özalper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Mesleki ve Teknik Anadolu Lisesi</a:t>
                      </a:r>
                    </a:p>
                    <a:p>
                      <a:pPr algn="ctr"/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(Raylı Sistemler Teknolojisi)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310,135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33,1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14,95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Şehit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Göhkan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Ertan Mesleki ve Teknik Anadolu Lisesi</a:t>
                      </a:r>
                    </a:p>
                    <a:p>
                      <a:pPr algn="ctr"/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(Yenilenebilir Enerji Teknolojileri)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  <a:p>
                      <a:pPr algn="ctr"/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283,821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44,46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17,36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Yunus Emre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Mesleki ve Teknik Anadolu Lisesi</a:t>
                      </a:r>
                    </a:p>
                    <a:p>
                      <a:pPr algn="ctr"/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(Endüstriyel Otomasyon Teknolojileri)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280,749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45,96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24,66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Fırat 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Mesleki ve Teknik Anadolu Lisesi</a:t>
                      </a:r>
                    </a:p>
                    <a:p>
                      <a:pPr algn="ctr"/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(Hayvan Yetiştiriciliği ve Sağlığı)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266,919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53,23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22,8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112568"/>
          </a:xfrm>
        </p:spPr>
        <p:txBody>
          <a:bodyPr>
            <a:normAutofit/>
          </a:bodyPr>
          <a:lstStyle/>
          <a:p>
            <a:pPr algn="ctr"/>
            <a:r>
              <a:rPr lang="tr-TR" sz="6000" dirty="0" smtClean="0"/>
              <a:t>YEREL YERLEŞTİRME </a:t>
            </a:r>
            <a:br>
              <a:rPr lang="tr-TR" sz="6000" dirty="0" smtClean="0"/>
            </a:br>
            <a:r>
              <a:rPr lang="tr-TR" sz="6000" dirty="0" smtClean="0"/>
              <a:t>İLE ALAN OKULLARIN </a:t>
            </a:r>
            <a:br>
              <a:rPr lang="tr-TR" sz="6000" dirty="0" smtClean="0"/>
            </a:br>
            <a:r>
              <a:rPr lang="tr-TR" sz="6000" dirty="0" smtClean="0"/>
              <a:t>TABAN PUANLARI</a:t>
            </a:r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>2020 MALATYADAKİ ANADOLU LİSELERİNİN TABAN PUANLARI</a:t>
            </a:r>
            <a:endParaRPr lang="tr-TR" sz="3200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935159"/>
          <a:ext cx="8147248" cy="4404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3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7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OKUL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ADI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TABAN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OÖBP PUANI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BEYDAĞI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95,60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KERNEK ANADOLU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93,37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TURGUT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ÖZAL  ANADOLU LİSESİ 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74,04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KOLUKISA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87,21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TECDE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89,43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ORG.EŞREF BİTLİS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81,87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YUSUF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KENAN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90,23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>2020 MALATYADAKİ ANADOLU LİSELERİNİN TABAN PUANLARI</a:t>
            </a:r>
            <a:endParaRPr lang="tr-TR" sz="3200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39552" y="1772816"/>
          <a:ext cx="7931224" cy="4698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5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5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29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OKUL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ADI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TABAN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DİPLOMA NOTU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29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GAZİ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74,17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29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YAKINCA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68,86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29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AKMERCAN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85,73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29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MAHMUT ÇALIK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78,94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29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KONAK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57,39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81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İBRAHİM TANRIVERDİ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61,19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29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GÜNDÜZBEY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63,18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29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YEŞİLYURT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62,04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>2020 MALATYADAKİ ANADOLU LİSELERİNİN TABAN PUANLARI</a:t>
            </a:r>
            <a:endParaRPr lang="tr-TR" sz="3200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11560" y="2132856"/>
          <a:ext cx="7931224" cy="2934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5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5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29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OKUL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ADI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TABAN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DİPLOMA NOTU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29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İBNİ HALDUN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69,95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29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ŞEHİT SERDAR SELÇUK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52,96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29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MERAŞAL FEVZİ ÇAKMAK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75,85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29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ŞEHİT ZEKERİYA BİTMEZ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48,49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>2020 MALATYADAKİ SAĞLIK LİSELERİNİN </a:t>
            </a:r>
            <a:br>
              <a:rPr lang="tr-TR" sz="3200" b="1" dirty="0" smtClean="0"/>
            </a:br>
            <a:r>
              <a:rPr lang="tr-TR" sz="3200" b="1" dirty="0" smtClean="0"/>
              <a:t>TABAN PUANLARI</a:t>
            </a:r>
            <a:endParaRPr lang="tr-TR" sz="3200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2204864"/>
          <a:ext cx="8147248" cy="1715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3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7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OKUL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ADI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TABAN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DİPLOMA NOTU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ATATÜRK  SAĞLIK  MESLEK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75,17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GEVHER NESİBE SAĞLIK MESLEK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70,39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>2020 MALATYADAKİ İMAM HATİP LİSELERİNİN </a:t>
            </a:r>
            <a:br>
              <a:rPr lang="tr-TR" sz="3200" b="1" dirty="0" smtClean="0"/>
            </a:br>
            <a:r>
              <a:rPr lang="tr-TR" sz="3200" b="1" dirty="0" smtClean="0"/>
              <a:t>TABAN PUANLARI</a:t>
            </a:r>
            <a:endParaRPr lang="tr-TR" sz="3200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39552" y="2276872"/>
          <a:ext cx="8147248" cy="1817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3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7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OKUL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ADI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TABAN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DİPLOMA NOTU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SADREDDİN KONEVİ İMAM HATİP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80,44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MAHMUT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CELALEDDİN ÖKTEN İMAM HATİP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43,64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68952" cy="1117846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/>
              <a:t>2020 MALATYADAKİ MESLEK LİSELERİNİN TABAN PUANLARI</a:t>
            </a:r>
            <a:endParaRPr lang="tr-TR" sz="3600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755576" y="1769973"/>
          <a:ext cx="8147248" cy="4887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3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05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OKUL ADI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TABAN OÖBP 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HASAN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AKBUDAK İMKB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69,27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6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SÜMER MESLEKİ VE TEKNİK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61,94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6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YEŞİLYURT  MESLEKİ VE TEKNİK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31,96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6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ŞEHİT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GÖKHAN ERTAN </a:t>
                      </a: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MESLEKİ VE TEKNİK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58,22</a:t>
                      </a:r>
                    </a:p>
                    <a:p>
                      <a:pPr algn="ctr"/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FATMA ALİYE İMKB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41,16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6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ABDULKADİR ERİŞ MESLEKİ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VE TEKNİK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46,17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52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YAKINKENT SADİYE ÜNSALAN MESLEKİ VE TEKNİK ANADOLU LİSESİ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46,03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tr-TR" sz="2000" b="1" u="sng" dirty="0" smtClean="0">
                <a:latin typeface="Times New Roman" pitchFamily="18" charset="0"/>
                <a:cs typeface="Times New Roman" pitchFamily="18" charset="0"/>
              </a:rPr>
              <a:t>BAŞVURU NASIL YAPILACAK?</a:t>
            </a:r>
            <a:endParaRPr lang="tr-TR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924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sz="2800" dirty="0" smtClean="0"/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Okul idarelerince öğrencilerin fotoğraf ve bilgilerinin güncel olduğu kontrol edilecektir.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Okul bilgileri güncel olan adaylar  </a:t>
            </a:r>
            <a:r>
              <a:rPr lang="tr-T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https://e-okul.meb.gov.tr/</a:t>
            </a:r>
            <a:r>
              <a:rPr lang="tr-T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adresine girerek alt kısımda yer alan resimdeki tıklayınız yazan bölümü tıklayarak başvurularını yapabilirler.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 Okuldan başvuru yapan tüm adaylar daha sonra okul müdürlüklerinden başvurularını onaylattıracaklardır. Onaylama işlemi için öğrencinin velisinin de okula gitmesi zorunludur. Okul idaresi onaylama işlemi sonrası başvuru yapıldığına dair belgenin çıktısından 2 nüsha alarak veliye imzalatıp ve kendileri imzaladıktan sonra 1 nüsha veliye verilecektir.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Öğrenciler başvurunun yapılıp yapılmadığı elektronik sistemden takip edebileceklerdir.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dirty="0"/>
          </a:p>
        </p:txBody>
      </p:sp>
      <p:pic>
        <p:nvPicPr>
          <p:cNvPr id="4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733256"/>
            <a:ext cx="4334107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b="1" dirty="0" smtClean="0"/>
              <a:t>MERKEZİ SINAV İLE ÖĞRENCİ ALAN MESLEK VE TEKNİK ANADOLU LİSELERİNİN ALANLARI</a:t>
            </a:r>
            <a:endParaRPr lang="tr-TR" sz="3600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323528" y="2060848"/>
            <a:ext cx="3888432" cy="187220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  <a:defRPr/>
            </a:pPr>
            <a:r>
              <a:rPr lang="tr-TR" sz="1800" b="1" u="sng" dirty="0"/>
              <a:t>Yunus Emre </a:t>
            </a:r>
            <a:r>
              <a:rPr lang="tr-TR" sz="1800" b="1" u="sng" dirty="0" smtClean="0"/>
              <a:t>M.T.A.L</a:t>
            </a:r>
          </a:p>
          <a:p>
            <a:pPr algn="ctr">
              <a:buNone/>
              <a:defRPr/>
            </a:pPr>
            <a:endParaRPr lang="tr-TR" sz="1800" b="1" u="sng" dirty="0"/>
          </a:p>
          <a:p>
            <a:pPr algn="ctr">
              <a:buNone/>
              <a:defRPr/>
            </a:pPr>
            <a:r>
              <a:rPr lang="tr-TR" sz="1800" dirty="0" smtClean="0"/>
              <a:t>Endüstriyel </a:t>
            </a:r>
            <a:r>
              <a:rPr lang="tr-TR" sz="1800" dirty="0"/>
              <a:t>Otomasyon Teknolojileri/Sayısal</a:t>
            </a:r>
          </a:p>
        </p:txBody>
      </p:sp>
      <p:sp>
        <p:nvSpPr>
          <p:cNvPr id="5" name="4 Yuvarlatılmış Dikdörtgen"/>
          <p:cNvSpPr/>
          <p:nvPr/>
        </p:nvSpPr>
        <p:spPr>
          <a:xfrm>
            <a:off x="4714875" y="2060848"/>
            <a:ext cx="3857625" cy="187220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u="sng" dirty="0"/>
              <a:t>Fırat </a:t>
            </a:r>
            <a:r>
              <a:rPr lang="tr-TR" b="1" u="sng" dirty="0" smtClean="0"/>
              <a:t>M.T.A.L</a:t>
            </a:r>
          </a:p>
          <a:p>
            <a:pPr algn="ctr">
              <a:defRPr/>
            </a:pPr>
            <a:endParaRPr lang="tr-TR" b="1" u="sng" dirty="0"/>
          </a:p>
          <a:p>
            <a:pPr algn="ctr">
              <a:defRPr/>
            </a:pPr>
            <a:r>
              <a:rPr lang="tr-TR" dirty="0" smtClean="0"/>
              <a:t>Hayvan </a:t>
            </a:r>
            <a:r>
              <a:rPr lang="tr-TR" dirty="0" err="1"/>
              <a:t>Yetiştiriciği</a:t>
            </a:r>
            <a:r>
              <a:rPr lang="tr-TR" dirty="0"/>
              <a:t> ve Sağlığı/Sayısal</a:t>
            </a:r>
          </a:p>
        </p:txBody>
      </p:sp>
      <p:sp>
        <p:nvSpPr>
          <p:cNvPr id="6" name="5 Yuvarlatılmış Dikdörtgen"/>
          <p:cNvSpPr/>
          <p:nvPr/>
        </p:nvSpPr>
        <p:spPr>
          <a:xfrm>
            <a:off x="323528" y="4437112"/>
            <a:ext cx="4001641" cy="187220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u="sng" dirty="0"/>
              <a:t>Şehit Kemal </a:t>
            </a:r>
            <a:r>
              <a:rPr lang="tr-TR" b="1" u="sng" dirty="0" err="1"/>
              <a:t>Özalper</a:t>
            </a:r>
            <a:r>
              <a:rPr lang="tr-TR" b="1" u="sng" dirty="0"/>
              <a:t> </a:t>
            </a:r>
            <a:r>
              <a:rPr lang="tr-TR" b="1" u="sng" dirty="0" smtClean="0"/>
              <a:t>M.T.A.L</a:t>
            </a:r>
          </a:p>
          <a:p>
            <a:pPr algn="ctr">
              <a:defRPr/>
            </a:pPr>
            <a:endParaRPr lang="tr-TR" b="1" u="sng" dirty="0"/>
          </a:p>
          <a:p>
            <a:pPr algn="ctr">
              <a:defRPr/>
            </a:pPr>
            <a:r>
              <a:rPr lang="tr-TR" dirty="0" smtClean="0"/>
              <a:t>Bilişim </a:t>
            </a:r>
            <a:r>
              <a:rPr lang="tr-TR" dirty="0"/>
              <a:t>Teknolojileri/Sayısal</a:t>
            </a:r>
          </a:p>
        </p:txBody>
      </p:sp>
      <p:sp>
        <p:nvSpPr>
          <p:cNvPr id="7" name="6 Yuvarlatılmış Dikdörtgen"/>
          <p:cNvSpPr/>
          <p:nvPr/>
        </p:nvSpPr>
        <p:spPr>
          <a:xfrm>
            <a:off x="4716016" y="4365104"/>
            <a:ext cx="3857625" cy="187220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u="sng" dirty="0"/>
              <a:t>Şehit Gökhan Ertan </a:t>
            </a:r>
            <a:r>
              <a:rPr lang="tr-TR" b="1" u="sng" dirty="0" smtClean="0"/>
              <a:t>M.T.A.L</a:t>
            </a:r>
          </a:p>
          <a:p>
            <a:pPr algn="ctr">
              <a:defRPr/>
            </a:pPr>
            <a:endParaRPr lang="tr-TR" b="1" u="sng" dirty="0"/>
          </a:p>
          <a:p>
            <a:pPr algn="ctr">
              <a:defRPr/>
            </a:pPr>
            <a:r>
              <a:rPr lang="tr-TR" dirty="0" smtClean="0"/>
              <a:t>Yenilenebilir </a:t>
            </a:r>
            <a:r>
              <a:rPr lang="tr-TR" dirty="0"/>
              <a:t>Enerji Teknolojileri/Sayısal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>YEREL YERLEŞTİRME İLE ÖĞRENCİ ALAN MESLEK VE TEKNİK ANADOLU LİSELERİNİN ALANLARI</a:t>
            </a:r>
            <a:endParaRPr lang="tr-TR" sz="3200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4042792" cy="27363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buNone/>
              <a:defRPr/>
            </a:pPr>
            <a:r>
              <a:rPr lang="tr-TR" sz="1800" b="1" u="sng" dirty="0">
                <a:solidFill>
                  <a:srgbClr val="002060"/>
                </a:solidFill>
              </a:rPr>
              <a:t>Yunus Emre </a:t>
            </a:r>
            <a:r>
              <a:rPr lang="tr-TR" sz="1800" b="1" u="sng" dirty="0" smtClean="0">
                <a:solidFill>
                  <a:srgbClr val="002060"/>
                </a:solidFill>
              </a:rPr>
              <a:t>M.T.A.L</a:t>
            </a:r>
            <a:endParaRPr lang="tr-TR" sz="1800" b="1" u="sng" dirty="0">
              <a:solidFill>
                <a:srgbClr val="002060"/>
              </a:solidFill>
            </a:endParaRPr>
          </a:p>
          <a:p>
            <a:pPr algn="ctr">
              <a:buNone/>
              <a:defRPr/>
            </a:pPr>
            <a:r>
              <a:rPr lang="tr-TR" sz="1800" dirty="0" smtClean="0">
                <a:solidFill>
                  <a:srgbClr val="002060"/>
                </a:solidFill>
              </a:rPr>
              <a:t>Bilişim</a:t>
            </a:r>
            <a:r>
              <a:rPr lang="tr-TR" sz="1800" dirty="0">
                <a:solidFill>
                  <a:srgbClr val="002060"/>
                </a:solidFill>
              </a:rPr>
              <a:t> </a:t>
            </a:r>
            <a:r>
              <a:rPr lang="tr-TR" sz="1800" dirty="0" smtClean="0">
                <a:solidFill>
                  <a:srgbClr val="002060"/>
                </a:solidFill>
              </a:rPr>
              <a:t>teknolojileri</a:t>
            </a:r>
          </a:p>
          <a:p>
            <a:pPr algn="ctr">
              <a:buNone/>
              <a:defRPr/>
            </a:pPr>
            <a:r>
              <a:rPr lang="tr-TR" sz="1800" dirty="0" smtClean="0">
                <a:solidFill>
                  <a:srgbClr val="002060"/>
                </a:solidFill>
              </a:rPr>
              <a:t> İnşaat teknolojileri</a:t>
            </a:r>
          </a:p>
          <a:p>
            <a:pPr algn="ctr">
              <a:buNone/>
              <a:defRPr/>
            </a:pPr>
            <a:r>
              <a:rPr lang="tr-TR" sz="1800" dirty="0" smtClean="0">
                <a:solidFill>
                  <a:srgbClr val="002060"/>
                </a:solidFill>
              </a:rPr>
              <a:t> Matbaa teknolojileri</a:t>
            </a:r>
          </a:p>
          <a:p>
            <a:pPr algn="ctr">
              <a:buNone/>
              <a:defRPr/>
            </a:pPr>
            <a:r>
              <a:rPr lang="tr-TR" sz="1800" dirty="0" smtClean="0">
                <a:solidFill>
                  <a:srgbClr val="002060"/>
                </a:solidFill>
              </a:rPr>
              <a:t>Elektrik-Elektronik teknolojileri</a:t>
            </a:r>
          </a:p>
          <a:p>
            <a:pPr algn="ctr">
              <a:buNone/>
              <a:defRPr/>
            </a:pPr>
            <a:r>
              <a:rPr lang="tr-TR" sz="1800" dirty="0" smtClean="0">
                <a:solidFill>
                  <a:srgbClr val="002060"/>
                </a:solidFill>
              </a:rPr>
              <a:t>Mobilya </a:t>
            </a:r>
            <a:r>
              <a:rPr lang="tr-TR" sz="1800" dirty="0">
                <a:solidFill>
                  <a:srgbClr val="002060"/>
                </a:solidFill>
              </a:rPr>
              <a:t>– İç mekan </a:t>
            </a:r>
            <a:r>
              <a:rPr lang="tr-TR" sz="1800" dirty="0" smtClean="0">
                <a:solidFill>
                  <a:srgbClr val="002060"/>
                </a:solidFill>
              </a:rPr>
              <a:t>tasarım </a:t>
            </a:r>
            <a:r>
              <a:rPr lang="tr-TR" sz="1800" dirty="0">
                <a:solidFill>
                  <a:srgbClr val="002060"/>
                </a:solidFill>
              </a:rPr>
              <a:t>Metal </a:t>
            </a:r>
            <a:r>
              <a:rPr lang="tr-TR" sz="1800" dirty="0" smtClean="0">
                <a:solidFill>
                  <a:srgbClr val="002060"/>
                </a:solidFill>
              </a:rPr>
              <a:t>Teknolojileri</a:t>
            </a:r>
          </a:p>
          <a:p>
            <a:pPr algn="ctr">
              <a:buNone/>
              <a:defRPr/>
            </a:pPr>
            <a:r>
              <a:rPr lang="tr-TR" sz="1800" dirty="0" smtClean="0">
                <a:solidFill>
                  <a:srgbClr val="002060"/>
                </a:solidFill>
              </a:rPr>
              <a:t>Endüstriyel otomasyon teknolojileri</a:t>
            </a:r>
            <a:endParaRPr lang="tr-TR" sz="1800" dirty="0">
              <a:solidFill>
                <a:srgbClr val="002060"/>
              </a:solidFill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5076056" y="4869160"/>
            <a:ext cx="3857625" cy="177281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u="sng" dirty="0">
                <a:solidFill>
                  <a:srgbClr val="002060"/>
                </a:solidFill>
              </a:rPr>
              <a:t>Fırat M.T.A.L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Hayvan yetiştiriciliği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Gıda Teknolojileri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Tarım </a:t>
            </a:r>
            <a:r>
              <a:rPr lang="tr-TR" dirty="0" smtClean="0">
                <a:solidFill>
                  <a:srgbClr val="002060"/>
                </a:solidFill>
              </a:rPr>
              <a:t>Teknolojileri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Yiyecek ve içecek alanı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6" name="5 Yuvarlatılmış Dikdörtgen"/>
          <p:cNvSpPr/>
          <p:nvPr/>
        </p:nvSpPr>
        <p:spPr>
          <a:xfrm>
            <a:off x="5004048" y="1700808"/>
            <a:ext cx="3888432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="1" u="sng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tr-TR" b="1" u="sng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tr-TR" b="1" u="sng" dirty="0" smtClean="0">
                <a:solidFill>
                  <a:srgbClr val="002060"/>
                </a:solidFill>
              </a:rPr>
              <a:t>Şehit </a:t>
            </a:r>
            <a:r>
              <a:rPr lang="tr-TR" b="1" u="sng" dirty="0">
                <a:solidFill>
                  <a:srgbClr val="002060"/>
                </a:solidFill>
              </a:rPr>
              <a:t>Kemal </a:t>
            </a:r>
            <a:r>
              <a:rPr lang="tr-TR" b="1" u="sng" dirty="0" err="1">
                <a:solidFill>
                  <a:srgbClr val="002060"/>
                </a:solidFill>
              </a:rPr>
              <a:t>Özalper</a:t>
            </a:r>
            <a:r>
              <a:rPr lang="tr-TR" b="1" u="sng" dirty="0">
                <a:solidFill>
                  <a:srgbClr val="002060"/>
                </a:solidFill>
              </a:rPr>
              <a:t> M.T.A.L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Bilişim teknolojileri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Makine teknolojileri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Elektrik – Elektronik teknolojileri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Metal teknolojileri</a:t>
            </a:r>
          </a:p>
          <a:p>
            <a:pPr algn="ctr">
              <a:defRPr/>
            </a:pPr>
            <a:r>
              <a:rPr lang="tr-TR" dirty="0" err="1" smtClean="0">
                <a:solidFill>
                  <a:srgbClr val="002060"/>
                </a:solidFill>
              </a:rPr>
              <a:t>Metalurji</a:t>
            </a:r>
            <a:r>
              <a:rPr lang="tr-TR" dirty="0" smtClean="0">
                <a:solidFill>
                  <a:srgbClr val="002060"/>
                </a:solidFill>
              </a:rPr>
              <a:t> teknolojileri 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Mobilya – İç mekan tasarım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Motorlu araçlar teknolojileri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Radyo televizyon 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Raylı sitemler teknolojileri</a:t>
            </a:r>
          </a:p>
          <a:p>
            <a:pPr algn="ctr">
              <a:defRPr/>
            </a:pPr>
            <a:endParaRPr lang="tr-TR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 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7" name="6 Yuvarlatılmış Dikdörtgen"/>
          <p:cNvSpPr/>
          <p:nvPr/>
        </p:nvSpPr>
        <p:spPr>
          <a:xfrm>
            <a:off x="467544" y="4797152"/>
            <a:ext cx="4073649" cy="194421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u="sng" dirty="0">
                <a:solidFill>
                  <a:srgbClr val="002060"/>
                </a:solidFill>
              </a:rPr>
              <a:t>Hasan </a:t>
            </a:r>
            <a:r>
              <a:rPr lang="tr-TR" b="1" u="sng" dirty="0" err="1">
                <a:solidFill>
                  <a:srgbClr val="002060"/>
                </a:solidFill>
              </a:rPr>
              <a:t>Akbudak</a:t>
            </a:r>
            <a:r>
              <a:rPr lang="tr-TR" b="1" u="sng" dirty="0">
                <a:solidFill>
                  <a:srgbClr val="002060"/>
                </a:solidFill>
              </a:rPr>
              <a:t> M.T.A.L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Bilişim Teknolojileri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Elektrik – Elektronik Teknolojileri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Tesisat teknolojisi ve iklimlendirme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Kimya teknolojisi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Harita tapu kadastro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Yiyecek ve içecek hizmetleri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>YEREL YERLEŞTİRME İLE ÖĞRENCİ ALAN MESLEK VE TEKNİK ANADOLU LİSELERİNİN ALANLARI</a:t>
            </a:r>
            <a:endParaRPr lang="tr-TR" sz="3200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4042792" cy="17281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buNone/>
              <a:defRPr/>
            </a:pPr>
            <a:r>
              <a:rPr lang="tr-TR" sz="1800" b="1" u="sng" dirty="0" smtClean="0">
                <a:solidFill>
                  <a:srgbClr val="002060"/>
                </a:solidFill>
              </a:rPr>
              <a:t>Sümer  M.T.A.L</a:t>
            </a:r>
          </a:p>
          <a:p>
            <a:pPr algn="ctr">
              <a:buNone/>
              <a:defRPr/>
            </a:pPr>
            <a:r>
              <a:rPr lang="tr-TR" sz="1800" dirty="0" smtClean="0">
                <a:solidFill>
                  <a:srgbClr val="002060"/>
                </a:solidFill>
              </a:rPr>
              <a:t>Muhasebe ve Finansman</a:t>
            </a:r>
          </a:p>
          <a:p>
            <a:pPr algn="ctr">
              <a:buNone/>
              <a:defRPr/>
            </a:pPr>
            <a:r>
              <a:rPr lang="tr-TR" sz="1800" dirty="0" smtClean="0">
                <a:solidFill>
                  <a:srgbClr val="002060"/>
                </a:solidFill>
              </a:rPr>
              <a:t>Halkla ilişkiler ve organizasyon</a:t>
            </a:r>
          </a:p>
          <a:p>
            <a:pPr algn="ctr">
              <a:buNone/>
              <a:defRPr/>
            </a:pPr>
            <a:r>
              <a:rPr lang="tr-TR" sz="1800" dirty="0" smtClean="0">
                <a:solidFill>
                  <a:srgbClr val="002060"/>
                </a:solidFill>
              </a:rPr>
              <a:t>Ulaştırma hizmetleri alanı</a:t>
            </a:r>
          </a:p>
          <a:p>
            <a:pPr algn="ctr">
              <a:buNone/>
              <a:defRPr/>
            </a:pPr>
            <a:r>
              <a:rPr lang="tr-TR" sz="1800" dirty="0" smtClean="0">
                <a:solidFill>
                  <a:srgbClr val="002060"/>
                </a:solidFill>
              </a:rPr>
              <a:t>Büro yönetimi</a:t>
            </a:r>
          </a:p>
        </p:txBody>
      </p:sp>
      <p:sp>
        <p:nvSpPr>
          <p:cNvPr id="5" name="4 Yuvarlatılmış Dikdörtgen"/>
          <p:cNvSpPr/>
          <p:nvPr/>
        </p:nvSpPr>
        <p:spPr>
          <a:xfrm>
            <a:off x="4788024" y="1844824"/>
            <a:ext cx="3857625" cy="17162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u="sng" dirty="0" smtClean="0">
                <a:solidFill>
                  <a:srgbClr val="002060"/>
                </a:solidFill>
              </a:rPr>
              <a:t>Şehit Gökhan Ertan M.T.A.L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Grafik ve Fotoğraf, 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Elektrik – Elektronik 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 Yenilenebilir Enerji Teknolojileri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7" name="6 Yuvarlatılmış Dikdörtgen"/>
          <p:cNvSpPr/>
          <p:nvPr/>
        </p:nvSpPr>
        <p:spPr>
          <a:xfrm>
            <a:off x="683568" y="4437112"/>
            <a:ext cx="3857625" cy="15841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None/>
              <a:defRPr/>
            </a:pPr>
            <a:endParaRPr lang="tr-TR" b="1" u="sng" dirty="0" smtClean="0">
              <a:solidFill>
                <a:srgbClr val="002060"/>
              </a:solidFill>
            </a:endParaRPr>
          </a:p>
          <a:p>
            <a:pPr algn="ctr">
              <a:buNone/>
              <a:defRPr/>
            </a:pPr>
            <a:endParaRPr lang="tr-TR" b="1" u="sng" dirty="0" smtClean="0">
              <a:solidFill>
                <a:srgbClr val="002060"/>
              </a:solidFill>
            </a:endParaRPr>
          </a:p>
          <a:p>
            <a:pPr algn="ctr">
              <a:buNone/>
              <a:defRPr/>
            </a:pPr>
            <a:endParaRPr lang="tr-TR" b="1" u="sng" dirty="0" smtClean="0">
              <a:solidFill>
                <a:srgbClr val="002060"/>
              </a:solidFill>
            </a:endParaRPr>
          </a:p>
          <a:p>
            <a:pPr algn="ctr">
              <a:buNone/>
              <a:defRPr/>
            </a:pPr>
            <a:endParaRPr lang="tr-TR" b="1" u="sng" dirty="0" smtClean="0">
              <a:solidFill>
                <a:srgbClr val="002060"/>
              </a:solidFill>
            </a:endParaRPr>
          </a:p>
          <a:p>
            <a:pPr algn="ctr">
              <a:buNone/>
              <a:defRPr/>
            </a:pPr>
            <a:endParaRPr lang="tr-TR" b="1" u="sng" dirty="0" smtClean="0">
              <a:solidFill>
                <a:srgbClr val="002060"/>
              </a:solidFill>
            </a:endParaRPr>
          </a:p>
          <a:p>
            <a:pPr algn="ctr">
              <a:buNone/>
              <a:defRPr/>
            </a:pPr>
            <a:r>
              <a:rPr lang="tr-TR" b="1" u="sng" dirty="0" smtClean="0">
                <a:solidFill>
                  <a:srgbClr val="002060"/>
                </a:solidFill>
              </a:rPr>
              <a:t>Yeşilyurt  M.T.A.L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Bilişim teknolojileri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Elektrik-Elektronik teknolojileri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Muhasebe ve finansman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Tekstil teknolojileri</a:t>
            </a:r>
          </a:p>
          <a:p>
            <a:pPr algn="ctr">
              <a:defRPr/>
            </a:pPr>
            <a:endParaRPr lang="tr-TR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tr-TR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tr-TR" dirty="0" smtClean="0">
              <a:solidFill>
                <a:srgbClr val="002060"/>
              </a:solidFill>
            </a:endParaRPr>
          </a:p>
          <a:p>
            <a:pPr algn="ctr">
              <a:buNone/>
              <a:defRPr/>
            </a:pPr>
            <a:endParaRPr lang="tr-TR" b="1" u="sng" dirty="0" smtClean="0">
              <a:solidFill>
                <a:srgbClr val="002060"/>
              </a:solidFill>
            </a:endParaRPr>
          </a:p>
          <a:p>
            <a:pPr algn="ctr">
              <a:buNone/>
              <a:defRPr/>
            </a:pPr>
            <a:endParaRPr lang="tr-TR" b="1" u="sng" dirty="0" smtClean="0">
              <a:solidFill>
                <a:srgbClr val="002060"/>
              </a:solidFill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4932040" y="4149080"/>
            <a:ext cx="3857625" cy="23762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u="sng" dirty="0" smtClean="0">
                <a:solidFill>
                  <a:srgbClr val="002060"/>
                </a:solidFill>
              </a:rPr>
              <a:t>Fatma aliye M.T.A.L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el sanatları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Bilişim teknolojileri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Çocuk gelişimi ve eğitimi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Grafik ve fotoğrafçılık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Güzellik ve saç bakım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Sanat ve tasarım</a:t>
            </a:r>
          </a:p>
          <a:p>
            <a:pPr algn="ctr"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>YEREL YERLEŞTİRME İLE ÖĞRENCİ ALAN MESLEK VE TEKNİK ANADOLU LİSELERİNİN ALANLARI</a:t>
            </a:r>
            <a:endParaRPr lang="tr-TR" sz="3200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539552" y="2420888"/>
            <a:ext cx="4042792" cy="17281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buNone/>
              <a:defRPr/>
            </a:pPr>
            <a:r>
              <a:rPr lang="tr-TR" sz="1800" b="1" u="sng" dirty="0" err="1" smtClean="0">
                <a:solidFill>
                  <a:srgbClr val="002060"/>
                </a:solidFill>
              </a:rPr>
              <a:t>Abdulkadir</a:t>
            </a:r>
            <a:r>
              <a:rPr lang="tr-TR" sz="1800" b="1" u="sng" dirty="0" smtClean="0">
                <a:solidFill>
                  <a:srgbClr val="002060"/>
                </a:solidFill>
              </a:rPr>
              <a:t> Eriş M.T.A.L</a:t>
            </a:r>
          </a:p>
          <a:p>
            <a:pPr algn="ctr">
              <a:buNone/>
              <a:defRPr/>
            </a:pPr>
            <a:r>
              <a:rPr lang="tr-TR" sz="1800" dirty="0" smtClean="0">
                <a:solidFill>
                  <a:srgbClr val="002060"/>
                </a:solidFill>
              </a:rPr>
              <a:t>Adalet</a:t>
            </a:r>
          </a:p>
          <a:p>
            <a:pPr algn="ctr">
              <a:buNone/>
              <a:defRPr/>
            </a:pPr>
            <a:r>
              <a:rPr lang="tr-TR" sz="1800" dirty="0" smtClean="0">
                <a:solidFill>
                  <a:srgbClr val="002060"/>
                </a:solidFill>
              </a:rPr>
              <a:t>Bilişim teknolojileri</a:t>
            </a:r>
          </a:p>
          <a:p>
            <a:pPr algn="ctr">
              <a:buNone/>
              <a:defRPr/>
            </a:pPr>
            <a:r>
              <a:rPr lang="tr-TR" sz="1800" dirty="0" smtClean="0">
                <a:solidFill>
                  <a:srgbClr val="002060"/>
                </a:solidFill>
              </a:rPr>
              <a:t>Çocuk gelişimi ve eğitimi</a:t>
            </a:r>
          </a:p>
        </p:txBody>
      </p:sp>
      <p:sp>
        <p:nvSpPr>
          <p:cNvPr id="5" name="4 Yuvarlatılmış Dikdörtgen"/>
          <p:cNvSpPr/>
          <p:nvPr/>
        </p:nvSpPr>
        <p:spPr>
          <a:xfrm>
            <a:off x="4860032" y="2420888"/>
            <a:ext cx="3857625" cy="17162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u="sng" dirty="0" err="1" smtClean="0">
                <a:solidFill>
                  <a:srgbClr val="002060"/>
                </a:solidFill>
              </a:rPr>
              <a:t>Yakınkent</a:t>
            </a:r>
            <a:r>
              <a:rPr lang="tr-TR" b="1" u="sng" dirty="0" smtClean="0">
                <a:solidFill>
                  <a:srgbClr val="002060"/>
                </a:solidFill>
              </a:rPr>
              <a:t> </a:t>
            </a:r>
            <a:r>
              <a:rPr lang="tr-TR" b="1" u="sng" dirty="0" err="1" smtClean="0">
                <a:solidFill>
                  <a:srgbClr val="002060"/>
                </a:solidFill>
              </a:rPr>
              <a:t>sadiye</a:t>
            </a:r>
            <a:r>
              <a:rPr lang="tr-TR" b="1" u="sng" dirty="0" smtClean="0">
                <a:solidFill>
                  <a:srgbClr val="002060"/>
                </a:solidFill>
              </a:rPr>
              <a:t> </a:t>
            </a:r>
            <a:r>
              <a:rPr lang="tr-TR" b="1" u="sng" dirty="0" err="1" smtClean="0">
                <a:solidFill>
                  <a:srgbClr val="002060"/>
                </a:solidFill>
              </a:rPr>
              <a:t>ünsalan</a:t>
            </a:r>
            <a:r>
              <a:rPr lang="tr-TR" b="1" u="sng" dirty="0" smtClean="0">
                <a:solidFill>
                  <a:srgbClr val="002060"/>
                </a:solidFill>
              </a:rPr>
              <a:t> M.T.A.L</a:t>
            </a:r>
          </a:p>
          <a:p>
            <a:pPr algn="ctr">
              <a:buNone/>
              <a:defRPr/>
            </a:pPr>
            <a:r>
              <a:rPr lang="tr-TR" dirty="0" smtClean="0">
                <a:solidFill>
                  <a:srgbClr val="002060"/>
                </a:solidFill>
              </a:rPr>
              <a:t>Bilişim teknolojileri</a:t>
            </a:r>
          </a:p>
          <a:p>
            <a:pPr algn="ctr">
              <a:buNone/>
              <a:defRPr/>
            </a:pPr>
            <a:r>
              <a:rPr lang="tr-TR" dirty="0" smtClean="0">
                <a:solidFill>
                  <a:srgbClr val="002060"/>
                </a:solidFill>
              </a:rPr>
              <a:t>Çocuk gelişimi ve eğitimi</a:t>
            </a:r>
          </a:p>
          <a:p>
            <a:pPr algn="ctr">
              <a:defRPr/>
            </a:pPr>
            <a:r>
              <a:rPr lang="tr-TR" dirty="0" smtClean="0">
                <a:solidFill>
                  <a:srgbClr val="002060"/>
                </a:solidFill>
              </a:rPr>
              <a:t> Hasta ve yaşlı bakımı</a:t>
            </a: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683568" y="980728"/>
          <a:ext cx="777240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yagram"/>
          <p:cNvGraphicFramePr/>
          <p:nvPr/>
        </p:nvGraphicFramePr>
        <p:xfrm>
          <a:off x="857224" y="3429000"/>
          <a:ext cx="7572428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 smtClean="0"/>
              <a:t>SINAV ZORUNLUMU?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SINAVA İSTEYEN ÖĞRENCİLER GİRECEK, </a:t>
            </a:r>
          </a:p>
          <a:p>
            <a:pPr algn="ctr">
              <a:buNone/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ZORUNLU OLMAYACAKTIR</a:t>
            </a:r>
          </a:p>
          <a:p>
            <a:pPr>
              <a:buNone/>
            </a:pP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SINAV TAKVİMİ</a:t>
            </a:r>
            <a:br>
              <a:rPr lang="tr-TR" b="1" dirty="0" smtClean="0"/>
            </a:br>
            <a:r>
              <a:rPr lang="tr-TR" b="1" dirty="0" smtClean="0"/>
              <a:t>(</a:t>
            </a:r>
            <a:r>
              <a:rPr lang="tr-TR" sz="3600" b="1" dirty="0" smtClean="0"/>
              <a:t>açıklanınca sunuma eklenecektir)</a:t>
            </a:r>
            <a:endParaRPr lang="tr-TR" sz="3600" b="1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683568" y="1556792"/>
          <a:ext cx="7920880" cy="4320480"/>
        </p:xfrm>
        <a:graphic>
          <a:graphicData uri="http://schemas.openxmlformats.org/drawingml/2006/table">
            <a:tbl>
              <a:tblPr/>
              <a:tblGrid>
                <a:gridCol w="4992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Calibri"/>
                          <a:ea typeface="Calibri"/>
                          <a:cs typeface="Times New Roman"/>
                        </a:rPr>
                        <a:t>LGS SINAV BAŞVURU TARİHİ</a:t>
                      </a:r>
                    </a:p>
                  </a:txBody>
                  <a:tcPr marL="68077" marR="68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7" marR="68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Calibri"/>
                          <a:ea typeface="Calibri"/>
                          <a:cs typeface="Times New Roman"/>
                        </a:rPr>
                        <a:t>SINAV GİRİŞ BELGELERİNİN YAYIM TARİHİ</a:t>
                      </a:r>
                    </a:p>
                  </a:txBody>
                  <a:tcPr marL="68077" marR="68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7" marR="68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Calibri"/>
                          <a:ea typeface="Calibri"/>
                          <a:cs typeface="Times New Roman"/>
                        </a:rPr>
                        <a:t>LGS SINAV TARİHİ</a:t>
                      </a:r>
                    </a:p>
                  </a:txBody>
                  <a:tcPr marL="68077" marR="68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935" indent="-4959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7" marR="68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Calibri"/>
                          <a:ea typeface="Calibri"/>
                          <a:cs typeface="Times New Roman"/>
                        </a:rPr>
                        <a:t>SINAV SONUÇLARININ İLANI</a:t>
                      </a:r>
                    </a:p>
                  </a:txBody>
                  <a:tcPr marL="68077" marR="68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7" marR="68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/>
              <a:t>1.OTURUM BİLGİLERİ</a:t>
            </a:r>
            <a:endParaRPr lang="tr-TR" b="1" dirty="0"/>
          </a:p>
        </p:txBody>
      </p:sp>
      <p:graphicFrame>
        <p:nvGraphicFramePr>
          <p:cNvPr id="24" name="2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DERSLER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SORU SAYILARI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TÜRKÇE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 soru</a:t>
                      </a:r>
                      <a:endParaRPr lang="tr-T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DİN KÜLTÜRÜ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 soru</a:t>
                      </a:r>
                      <a:endParaRPr lang="tr-T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TC İNKILAP TARİHİ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 soru</a:t>
                      </a:r>
                      <a:endParaRPr lang="tr-T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YABANCI DİL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 soru</a:t>
                      </a:r>
                      <a:endParaRPr lang="tr-T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" name="1 Başlık"/>
          <p:cNvSpPr txBox="1">
            <a:spLocks/>
          </p:cNvSpPr>
          <p:nvPr/>
        </p:nvSpPr>
        <p:spPr>
          <a:xfrm>
            <a:off x="539552" y="4365104"/>
            <a:ext cx="8229600" cy="172819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6" name="25 Tablo"/>
          <p:cNvGraphicFramePr>
            <a:graphicFrameLocks noGrp="1"/>
          </p:cNvGraphicFramePr>
          <p:nvPr/>
        </p:nvGraphicFramePr>
        <p:xfrm>
          <a:off x="467544" y="4509120"/>
          <a:ext cx="82089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SÜRE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75 </a:t>
                      </a:r>
                      <a:r>
                        <a:rPr lang="tr-TR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dk</a:t>
                      </a: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SORU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50 soru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BAŞLAMA SAATİ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09:30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2.OTURUM BİLGİLERİ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DERSLER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SORU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SAYILARI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MATEMATİK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 soru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FEN BİLGİSİ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soru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395536" y="386104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467544" y="4149080"/>
          <a:ext cx="82089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SÜRE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80 </a:t>
                      </a:r>
                      <a:r>
                        <a:rPr lang="tr-TR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dk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SORU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40 </a:t>
                      </a:r>
                      <a:r>
                        <a:rPr lang="tr-TR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dk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BAŞLAMA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SAATİ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11:30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u="sng" dirty="0" smtClean="0"/>
              <a:t>SORULAR NASIL OLACAK?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SORULAR ÇOKTAN SEÇMELİ TEST ŞEKLİNDE OLACAK</a:t>
            </a:r>
          </a:p>
          <a:p>
            <a:pPr algn="ctr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3 YANLIŞ CEVAP 1 DOĞRUYU </a:t>
            </a:r>
          </a:p>
          <a:p>
            <a:pPr algn="ctr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GÖTÜRECEK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906</TotalTime>
  <Words>1758</Words>
  <Application>Microsoft Office PowerPoint</Application>
  <PresentationFormat>Ekran Gösterisi (4:3)</PresentationFormat>
  <Paragraphs>546</Paragraphs>
  <Slides>44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51" baseType="lpstr">
      <vt:lpstr>Calibri</vt:lpstr>
      <vt:lpstr>Century Gothic</vt:lpstr>
      <vt:lpstr>Roboto Condensed</vt:lpstr>
      <vt:lpstr>Times New Roman</vt:lpstr>
      <vt:lpstr>Verdana</vt:lpstr>
      <vt:lpstr>Wingdings 2</vt:lpstr>
      <vt:lpstr>Canlı</vt:lpstr>
      <vt:lpstr>PowerPoint Sunusu</vt:lpstr>
      <vt:lpstr>LGS İLE İLGİLİ GENEL AÇIKLAMALAR</vt:lpstr>
      <vt:lpstr>KİMLER BAŞVURU YAPABİLİR?</vt:lpstr>
      <vt:lpstr>BAŞVURU NASIL YAPILACAK?</vt:lpstr>
      <vt:lpstr>SINAV ZORUNLUMU?</vt:lpstr>
      <vt:lpstr>SINAV TAKVİMİ (açıklanınca sunuma eklenecektir)</vt:lpstr>
      <vt:lpstr>1.OTURUM BİLGİLERİ</vt:lpstr>
      <vt:lpstr>2.OTURUM BİLGİLERİ</vt:lpstr>
      <vt:lpstr>SORULAR NASIL OLACAK?</vt:lpstr>
      <vt:lpstr>TESTLERİN KATSAYILARI</vt:lpstr>
      <vt:lpstr>SINAVIN UYGULANMASI</vt:lpstr>
      <vt:lpstr>PowerPoint Sunusu</vt:lpstr>
      <vt:lpstr>SINAVIN DEĞERLENDİRİLMESİ</vt:lpstr>
      <vt:lpstr>PowerPoint Sunusu</vt:lpstr>
      <vt:lpstr>LİSELERE YERLEŞTİRME NASIL YAPILACAK?</vt:lpstr>
      <vt:lpstr>PowerPoint Sunusu</vt:lpstr>
      <vt:lpstr>YERLEŞTİRME</vt:lpstr>
      <vt:lpstr>SINAVLA ÖĞRENCİ ALAN LİSELERE TERCİH İŞLEMLERİ</vt:lpstr>
      <vt:lpstr>YEREL YERLEŞTİRME NASIL OLACAK?</vt:lpstr>
      <vt:lpstr>TERCİHLER NASIL YAPILACAK?</vt:lpstr>
      <vt:lpstr>YEREL YERLEŞTİRMEDE KRİTERLER</vt:lpstr>
      <vt:lpstr>YEREL YERLEŞTİRMEDE ÖNCELİK</vt:lpstr>
      <vt:lpstr>MERKEZİ YERLEŞTİRMEDE KRİTERLER</vt:lpstr>
      <vt:lpstr> BELİRLİ OKULLARDA YIĞILMA OLURSA?</vt:lpstr>
      <vt:lpstr>ÖZEL LİSELERE YERLEŞTİRME NASIL OLACAK?</vt:lpstr>
      <vt:lpstr>GÜZEL SANATLAR VE SPOR LİSELERİNE YERLEŞTİRME NASIL OLACAK?</vt:lpstr>
      <vt:lpstr>MERKEZİ YERLEŞTİRME  İLE ALAN OKULLARIN  TABAN PUANLARI</vt:lpstr>
      <vt:lpstr>2020 MALATYADAKİ FEN LİSELERİNİN TABAN PUANLARI</vt:lpstr>
      <vt:lpstr>2020 MALATYADAKİ ANADOLU LİSELERİNİN TABAN PUANLARI</vt:lpstr>
      <vt:lpstr>2020 MALATYADAKİ SOSYAL BİLİMLER LİSELERİNİN TABAN PUANLARI</vt:lpstr>
      <vt:lpstr>2020 MALATYADAKİ ANADOLU İMAM HATİP LİSELERİNİN TABAN PUANLARI</vt:lpstr>
      <vt:lpstr>2020 MALATYADAKİ MESLEK LİSELERİNİN TABAN PUANLARI</vt:lpstr>
      <vt:lpstr>YEREL YERLEŞTİRME  İLE ALAN OKULLARIN  TABAN PUANLARI</vt:lpstr>
      <vt:lpstr>2020 MALATYADAKİ ANADOLU LİSELERİNİN TABAN PUANLARI</vt:lpstr>
      <vt:lpstr>2020 MALATYADAKİ ANADOLU LİSELERİNİN TABAN PUANLARI</vt:lpstr>
      <vt:lpstr>2020 MALATYADAKİ ANADOLU LİSELERİNİN TABAN PUANLARI</vt:lpstr>
      <vt:lpstr>2020 MALATYADAKİ SAĞLIK LİSELERİNİN  TABAN PUANLARI</vt:lpstr>
      <vt:lpstr>2020 MALATYADAKİ İMAM HATİP LİSELERİNİN  TABAN PUANLARI</vt:lpstr>
      <vt:lpstr>2020 MALATYADAKİ MESLEK LİSELERİNİN TABAN PUANLARI</vt:lpstr>
      <vt:lpstr>MERKEZİ SINAV İLE ÖĞRENCİ ALAN MESLEK VE TEKNİK ANADOLU LİSELERİNİN ALANLARI</vt:lpstr>
      <vt:lpstr>YEREL YERLEŞTİRME İLE ÖĞRENCİ ALAN MESLEK VE TEKNİK ANADOLU LİSELERİNİN ALANLARI</vt:lpstr>
      <vt:lpstr>YEREL YERLEŞTİRME İLE ÖĞRENCİ ALAN MESLEK VE TEKNİK ANADOLU LİSELERİNİN ALANLARI</vt:lpstr>
      <vt:lpstr>YEREL YERLEŞTİRME İLE ÖĞRENCİ ALAN MESLEK VE TEKNİK ANADOLU LİSELERİNİN ALANLARI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YEŞİLYURT REHBERLİK ARAŞTIRMA MERKEZİ</dc:title>
  <dc:creator>pc1</dc:creator>
  <cp:lastModifiedBy>User</cp:lastModifiedBy>
  <cp:revision>70</cp:revision>
  <dcterms:created xsi:type="dcterms:W3CDTF">2019-10-08T07:25:18Z</dcterms:created>
  <dcterms:modified xsi:type="dcterms:W3CDTF">2020-09-30T07:28:52Z</dcterms:modified>
</cp:coreProperties>
</file>