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81"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80" r:id="rId22"/>
    <p:sldId id="276" r:id="rId23"/>
    <p:sldId id="277" r:id="rId24"/>
    <p:sldId id="278" r:id="rId25"/>
    <p:sldId id="279" r:id="rId26"/>
    <p:sldId id="282"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4462DB-F7AA-40D9-8E3A-A8E3F2FCE86E}" type="doc">
      <dgm:prSet loTypeId="urn:microsoft.com/office/officeart/2005/8/layout/vList2" loCatId="list" qsTypeId="urn:microsoft.com/office/officeart/2005/8/quickstyle/simple2" qsCatId="simple" csTypeId="urn:microsoft.com/office/officeart/2005/8/colors/accent5_4" csCatId="accent5"/>
      <dgm:spPr/>
      <dgm:t>
        <a:bodyPr/>
        <a:lstStyle/>
        <a:p>
          <a:endParaRPr lang="tr-TR"/>
        </a:p>
      </dgm:t>
    </dgm:pt>
    <dgm:pt modelId="{9DFA338E-2ABD-4BF6-BD78-3C01695455A6}">
      <dgm:prSet/>
      <dgm:spPr/>
      <dgm:t>
        <a:bodyPr/>
        <a:lstStyle/>
        <a:p>
          <a:pPr algn="ctr" rtl="0"/>
          <a:r>
            <a:rPr lang="tr-TR" b="1" dirty="0" smtClean="0"/>
            <a:t>SEMİNERİMİZE KATILDIĞINIZ İÇİN TEŞEKKÜR EDERİZ</a:t>
          </a:r>
          <a:endParaRPr lang="tr-TR" b="1" dirty="0"/>
        </a:p>
      </dgm:t>
    </dgm:pt>
    <dgm:pt modelId="{186DE528-5333-4420-AECB-43A65E77D416}" type="parTrans" cxnId="{14D00F22-D518-4B73-B0C6-233F61837ABC}">
      <dgm:prSet/>
      <dgm:spPr/>
      <dgm:t>
        <a:bodyPr/>
        <a:lstStyle/>
        <a:p>
          <a:endParaRPr lang="tr-TR"/>
        </a:p>
      </dgm:t>
    </dgm:pt>
    <dgm:pt modelId="{022C1028-B828-44BB-B953-EB52A76F95AF}" type="sibTrans" cxnId="{14D00F22-D518-4B73-B0C6-233F61837ABC}">
      <dgm:prSet/>
      <dgm:spPr/>
      <dgm:t>
        <a:bodyPr/>
        <a:lstStyle/>
        <a:p>
          <a:endParaRPr lang="tr-TR"/>
        </a:p>
      </dgm:t>
    </dgm:pt>
    <dgm:pt modelId="{6F2DE019-FFF6-4661-8FA7-E7FA4A795272}" type="pres">
      <dgm:prSet presAssocID="{B94462DB-F7AA-40D9-8E3A-A8E3F2FCE86E}" presName="linear" presStyleCnt="0">
        <dgm:presLayoutVars>
          <dgm:animLvl val="lvl"/>
          <dgm:resizeHandles val="exact"/>
        </dgm:presLayoutVars>
      </dgm:prSet>
      <dgm:spPr/>
      <dgm:t>
        <a:bodyPr/>
        <a:lstStyle/>
        <a:p>
          <a:endParaRPr lang="tr-TR"/>
        </a:p>
      </dgm:t>
    </dgm:pt>
    <dgm:pt modelId="{2B339A9C-7B14-4915-ACDB-0AA3EC8233A2}" type="pres">
      <dgm:prSet presAssocID="{9DFA338E-2ABD-4BF6-BD78-3C01695455A6}" presName="parentText" presStyleLbl="node1" presStyleIdx="0" presStyleCnt="1" custLinFactNeighborX="-926" custLinFactNeighborY="-32082">
        <dgm:presLayoutVars>
          <dgm:chMax val="0"/>
          <dgm:bulletEnabled val="1"/>
        </dgm:presLayoutVars>
      </dgm:prSet>
      <dgm:spPr/>
      <dgm:t>
        <a:bodyPr/>
        <a:lstStyle/>
        <a:p>
          <a:endParaRPr lang="tr-TR"/>
        </a:p>
      </dgm:t>
    </dgm:pt>
  </dgm:ptLst>
  <dgm:cxnLst>
    <dgm:cxn modelId="{06E9768E-6771-451A-9441-4AA8A35B412A}" type="presOf" srcId="{9DFA338E-2ABD-4BF6-BD78-3C01695455A6}" destId="{2B339A9C-7B14-4915-ACDB-0AA3EC8233A2}" srcOrd="0" destOrd="0" presId="urn:microsoft.com/office/officeart/2005/8/layout/vList2"/>
    <dgm:cxn modelId="{8FC51663-1C74-4FA7-9E02-00863B497412}" type="presOf" srcId="{B94462DB-F7AA-40D9-8E3A-A8E3F2FCE86E}" destId="{6F2DE019-FFF6-4661-8FA7-E7FA4A795272}" srcOrd="0" destOrd="0" presId="urn:microsoft.com/office/officeart/2005/8/layout/vList2"/>
    <dgm:cxn modelId="{14D00F22-D518-4B73-B0C6-233F61837ABC}" srcId="{B94462DB-F7AA-40D9-8E3A-A8E3F2FCE86E}" destId="{9DFA338E-2ABD-4BF6-BD78-3C01695455A6}" srcOrd="0" destOrd="0" parTransId="{186DE528-5333-4420-AECB-43A65E77D416}" sibTransId="{022C1028-B828-44BB-B953-EB52A76F95AF}"/>
    <dgm:cxn modelId="{63003470-FFBA-48D0-B200-7FF0966701AC}" type="presParOf" srcId="{6F2DE019-FFF6-4661-8FA7-E7FA4A795272}" destId="{2B339A9C-7B14-4915-ACDB-0AA3EC8233A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D42A50-81F8-4895-AE07-8D1B69178B0A}" type="doc">
      <dgm:prSet loTypeId="urn:microsoft.com/office/officeart/2005/8/layout/arrow6" loCatId="relationship" qsTypeId="urn:microsoft.com/office/officeart/2005/8/quickstyle/simple2" qsCatId="simple" csTypeId="urn:microsoft.com/office/officeart/2005/8/colors/accent6_2" csCatId="accent6" phldr="1"/>
      <dgm:spPr/>
      <dgm:t>
        <a:bodyPr/>
        <a:lstStyle/>
        <a:p>
          <a:endParaRPr lang="tr-TR"/>
        </a:p>
      </dgm:t>
    </dgm:pt>
    <dgm:pt modelId="{E3655084-2692-45EB-9BBD-2F6F3655D09D}">
      <dgm:prSet/>
      <dgm:spPr/>
      <dgm:t>
        <a:bodyPr/>
        <a:lstStyle/>
        <a:p>
          <a:pPr rtl="0"/>
          <a:r>
            <a:rPr lang="tr-TR" i="1" smtClean="0"/>
            <a:t>METE SARIBAŞ </a:t>
          </a:r>
          <a:endParaRPr lang="tr-TR" dirty="0"/>
        </a:p>
      </dgm:t>
    </dgm:pt>
    <dgm:pt modelId="{4CED2BE7-1E0A-46AC-9DD7-2F0EFDB9D0E6}" type="parTrans" cxnId="{A74F113C-61ED-47AE-AE48-A77F20EAE9C4}">
      <dgm:prSet/>
      <dgm:spPr/>
      <dgm:t>
        <a:bodyPr/>
        <a:lstStyle/>
        <a:p>
          <a:endParaRPr lang="tr-TR"/>
        </a:p>
      </dgm:t>
    </dgm:pt>
    <dgm:pt modelId="{09369120-628E-43E7-9402-6111E291A701}" type="sibTrans" cxnId="{A74F113C-61ED-47AE-AE48-A77F20EAE9C4}">
      <dgm:prSet/>
      <dgm:spPr/>
      <dgm:t>
        <a:bodyPr/>
        <a:lstStyle/>
        <a:p>
          <a:endParaRPr lang="tr-TR"/>
        </a:p>
      </dgm:t>
    </dgm:pt>
    <dgm:pt modelId="{AAFB8008-10B5-4BB6-9D94-2253F4898576}">
      <dgm:prSet/>
      <dgm:spPr/>
      <dgm:t>
        <a:bodyPr/>
        <a:lstStyle/>
        <a:p>
          <a:pPr rtl="0"/>
          <a:r>
            <a:rPr lang="tr-TR" i="1" dirty="0" smtClean="0"/>
            <a:t>PSİKOLOJİK DANIŞMAN </a:t>
          </a:r>
          <a:endParaRPr lang="tr-TR" i="1" dirty="0"/>
        </a:p>
      </dgm:t>
    </dgm:pt>
    <dgm:pt modelId="{49CF43A5-2621-4F07-A402-2CE75BD54F33}" type="parTrans" cxnId="{0072980A-A414-493E-9CD4-977BBC58394A}">
      <dgm:prSet/>
      <dgm:spPr/>
      <dgm:t>
        <a:bodyPr/>
        <a:lstStyle/>
        <a:p>
          <a:endParaRPr lang="tr-TR"/>
        </a:p>
      </dgm:t>
    </dgm:pt>
    <dgm:pt modelId="{D8801844-CFE3-4C0B-892C-2DF0344DEE22}" type="sibTrans" cxnId="{0072980A-A414-493E-9CD4-977BBC58394A}">
      <dgm:prSet/>
      <dgm:spPr/>
      <dgm:t>
        <a:bodyPr/>
        <a:lstStyle/>
        <a:p>
          <a:endParaRPr lang="tr-TR"/>
        </a:p>
      </dgm:t>
    </dgm:pt>
    <dgm:pt modelId="{82A0E820-734B-4C63-AA8D-CF8EBF36637F}" type="pres">
      <dgm:prSet presAssocID="{38D42A50-81F8-4895-AE07-8D1B69178B0A}" presName="compositeShape" presStyleCnt="0">
        <dgm:presLayoutVars>
          <dgm:chMax val="2"/>
          <dgm:dir/>
          <dgm:resizeHandles val="exact"/>
        </dgm:presLayoutVars>
      </dgm:prSet>
      <dgm:spPr/>
      <dgm:t>
        <a:bodyPr/>
        <a:lstStyle/>
        <a:p>
          <a:endParaRPr lang="tr-TR"/>
        </a:p>
      </dgm:t>
    </dgm:pt>
    <dgm:pt modelId="{73B71630-2D56-4D75-A73F-7EB65FAC9DE5}" type="pres">
      <dgm:prSet presAssocID="{38D42A50-81F8-4895-AE07-8D1B69178B0A}" presName="ribbon" presStyleLbl="node1" presStyleIdx="0" presStyleCnt="1"/>
      <dgm:spPr/>
    </dgm:pt>
    <dgm:pt modelId="{4681DC63-1423-4681-9979-60990DA2548F}" type="pres">
      <dgm:prSet presAssocID="{38D42A50-81F8-4895-AE07-8D1B69178B0A}" presName="leftArrowText" presStyleLbl="node1" presStyleIdx="0" presStyleCnt="1">
        <dgm:presLayoutVars>
          <dgm:chMax val="0"/>
          <dgm:bulletEnabled val="1"/>
        </dgm:presLayoutVars>
      </dgm:prSet>
      <dgm:spPr/>
      <dgm:t>
        <a:bodyPr/>
        <a:lstStyle/>
        <a:p>
          <a:endParaRPr lang="tr-TR"/>
        </a:p>
      </dgm:t>
    </dgm:pt>
    <dgm:pt modelId="{BDB1BA1F-65BB-4AA0-8563-FA0D17F2007D}" type="pres">
      <dgm:prSet presAssocID="{38D42A50-81F8-4895-AE07-8D1B69178B0A}" presName="rightArrowText" presStyleLbl="node1" presStyleIdx="0" presStyleCnt="1">
        <dgm:presLayoutVars>
          <dgm:chMax val="0"/>
          <dgm:bulletEnabled val="1"/>
        </dgm:presLayoutVars>
      </dgm:prSet>
      <dgm:spPr/>
      <dgm:t>
        <a:bodyPr/>
        <a:lstStyle/>
        <a:p>
          <a:endParaRPr lang="tr-TR"/>
        </a:p>
      </dgm:t>
    </dgm:pt>
  </dgm:ptLst>
  <dgm:cxnLst>
    <dgm:cxn modelId="{FE3C2F59-F83D-472C-90D1-B99FCD238317}" type="presOf" srcId="{38D42A50-81F8-4895-AE07-8D1B69178B0A}" destId="{82A0E820-734B-4C63-AA8D-CF8EBF36637F}" srcOrd="0" destOrd="0" presId="urn:microsoft.com/office/officeart/2005/8/layout/arrow6"/>
    <dgm:cxn modelId="{75D89D48-4C97-4C46-8DE4-AC89ED18EC01}" type="presOf" srcId="{AAFB8008-10B5-4BB6-9D94-2253F4898576}" destId="{BDB1BA1F-65BB-4AA0-8563-FA0D17F2007D}" srcOrd="0" destOrd="0" presId="urn:microsoft.com/office/officeart/2005/8/layout/arrow6"/>
    <dgm:cxn modelId="{62FAFC7F-784C-45C6-8E7E-9E954406D910}" type="presOf" srcId="{E3655084-2692-45EB-9BBD-2F6F3655D09D}" destId="{4681DC63-1423-4681-9979-60990DA2548F}" srcOrd="0" destOrd="0" presId="urn:microsoft.com/office/officeart/2005/8/layout/arrow6"/>
    <dgm:cxn modelId="{A74F113C-61ED-47AE-AE48-A77F20EAE9C4}" srcId="{38D42A50-81F8-4895-AE07-8D1B69178B0A}" destId="{E3655084-2692-45EB-9BBD-2F6F3655D09D}" srcOrd="0" destOrd="0" parTransId="{4CED2BE7-1E0A-46AC-9DD7-2F0EFDB9D0E6}" sibTransId="{09369120-628E-43E7-9402-6111E291A701}"/>
    <dgm:cxn modelId="{0072980A-A414-493E-9CD4-977BBC58394A}" srcId="{38D42A50-81F8-4895-AE07-8D1B69178B0A}" destId="{AAFB8008-10B5-4BB6-9D94-2253F4898576}" srcOrd="1" destOrd="0" parTransId="{49CF43A5-2621-4F07-A402-2CE75BD54F33}" sibTransId="{D8801844-CFE3-4C0B-892C-2DF0344DEE22}"/>
    <dgm:cxn modelId="{7A96064D-4BCE-49C3-9365-FFE8A1ACFB45}" type="presParOf" srcId="{82A0E820-734B-4C63-AA8D-CF8EBF36637F}" destId="{73B71630-2D56-4D75-A73F-7EB65FAC9DE5}" srcOrd="0" destOrd="0" presId="urn:microsoft.com/office/officeart/2005/8/layout/arrow6"/>
    <dgm:cxn modelId="{4661EB4D-6932-421A-A694-A39476154E1F}" type="presParOf" srcId="{82A0E820-734B-4C63-AA8D-CF8EBF36637F}" destId="{4681DC63-1423-4681-9979-60990DA2548F}" srcOrd="1" destOrd="0" presId="urn:microsoft.com/office/officeart/2005/8/layout/arrow6"/>
    <dgm:cxn modelId="{3D4F46FE-D664-4CE5-8AB3-E5A88C944D76}" type="presParOf" srcId="{82A0E820-734B-4C63-AA8D-CF8EBF36637F}" destId="{BDB1BA1F-65BB-4AA0-8563-FA0D17F2007D}" srcOrd="2" destOrd="0" presId="urn:microsoft.com/office/officeart/2005/8/layout/arrow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339A9C-7B14-4915-ACDB-0AA3EC8233A2}">
      <dsp:nvSpPr>
        <dsp:cNvPr id="0" name=""/>
        <dsp:cNvSpPr/>
      </dsp:nvSpPr>
      <dsp:spPr>
        <a:xfrm>
          <a:off x="0" y="0"/>
          <a:ext cx="7772400" cy="1869660"/>
        </a:xfrm>
        <a:prstGeom prst="roundRect">
          <a:avLst/>
        </a:prstGeom>
        <a:solidFill>
          <a:schemeClr val="accent5">
            <a:shade val="5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rtl="0">
            <a:lnSpc>
              <a:spcPct val="90000"/>
            </a:lnSpc>
            <a:spcBef>
              <a:spcPct val="0"/>
            </a:spcBef>
            <a:spcAft>
              <a:spcPct val="35000"/>
            </a:spcAft>
          </a:pPr>
          <a:r>
            <a:rPr lang="tr-TR" sz="4700" b="1" kern="1200" dirty="0" smtClean="0"/>
            <a:t>SEMİNERİMİZE KATILDIĞINIZ İÇİN TEŞEKKÜR EDERİZ</a:t>
          </a:r>
          <a:endParaRPr lang="tr-TR" sz="4700" b="1" kern="1200" dirty="0"/>
        </a:p>
      </dsp:txBody>
      <dsp:txXfrm>
        <a:off x="91269" y="91269"/>
        <a:ext cx="7589862" cy="16871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B71630-2D56-4D75-A73F-7EB65FAC9DE5}">
      <dsp:nvSpPr>
        <dsp:cNvPr id="0" name=""/>
        <dsp:cNvSpPr/>
      </dsp:nvSpPr>
      <dsp:spPr>
        <a:xfrm>
          <a:off x="482206" y="0"/>
          <a:ext cx="6608015" cy="2643206"/>
        </a:xfrm>
        <a:prstGeom prst="leftRightRibbon">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4681DC63-1423-4681-9979-60990DA2548F}">
      <dsp:nvSpPr>
        <dsp:cNvPr id="0" name=""/>
        <dsp:cNvSpPr/>
      </dsp:nvSpPr>
      <dsp:spPr>
        <a:xfrm>
          <a:off x="1275168" y="462561"/>
          <a:ext cx="2180644" cy="1295170"/>
        </a:xfrm>
        <a:prstGeom prst="rect">
          <a:avLst/>
        </a:prstGeom>
        <a:noFill/>
        <a:ln w="38100" cap="flat" cmpd="sng" algn="ctr">
          <a:noFill/>
          <a:prstDash val="solid"/>
        </a:ln>
        <a:effectLst>
          <a:outerShdw blurRad="40000" dist="20000" dir="5400000" rotWithShape="0">
            <a:srgbClr val="000000">
              <a:alpha val="38000"/>
            </a:srgbClr>
          </a:outerShdw>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128016" rIns="0" bIns="137160" numCol="1" spcCol="1270" anchor="ctr" anchorCtr="0">
          <a:noAutofit/>
        </a:bodyPr>
        <a:lstStyle/>
        <a:p>
          <a:pPr lvl="0" algn="ctr" defTabSz="1600200" rtl="0">
            <a:lnSpc>
              <a:spcPct val="90000"/>
            </a:lnSpc>
            <a:spcBef>
              <a:spcPct val="0"/>
            </a:spcBef>
            <a:spcAft>
              <a:spcPct val="35000"/>
            </a:spcAft>
          </a:pPr>
          <a:r>
            <a:rPr lang="tr-TR" sz="3600" i="1" kern="1200" smtClean="0"/>
            <a:t>METE SARIBAŞ </a:t>
          </a:r>
          <a:endParaRPr lang="tr-TR" sz="3600" kern="1200" dirty="0"/>
        </a:p>
      </dsp:txBody>
      <dsp:txXfrm>
        <a:off x="1275168" y="462561"/>
        <a:ext cx="2180644" cy="1295170"/>
      </dsp:txXfrm>
    </dsp:sp>
    <dsp:sp modelId="{BDB1BA1F-65BB-4AA0-8563-FA0D17F2007D}">
      <dsp:nvSpPr>
        <dsp:cNvPr id="0" name=""/>
        <dsp:cNvSpPr/>
      </dsp:nvSpPr>
      <dsp:spPr>
        <a:xfrm>
          <a:off x="3786214" y="885474"/>
          <a:ext cx="2577125" cy="1295170"/>
        </a:xfrm>
        <a:prstGeom prst="rect">
          <a:avLst/>
        </a:prstGeom>
        <a:noFill/>
        <a:ln w="38100" cap="flat" cmpd="sng" algn="ctr">
          <a:noFill/>
          <a:prstDash val="solid"/>
        </a:ln>
        <a:effectLst>
          <a:outerShdw blurRad="40000" dist="20000" dir="5400000" rotWithShape="0">
            <a:srgbClr val="000000">
              <a:alpha val="38000"/>
            </a:srgbClr>
          </a:outerShdw>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128016" rIns="0" bIns="137160" numCol="1" spcCol="1270" anchor="ctr" anchorCtr="0">
          <a:noAutofit/>
        </a:bodyPr>
        <a:lstStyle/>
        <a:p>
          <a:pPr lvl="0" algn="ctr" defTabSz="1600200" rtl="0">
            <a:lnSpc>
              <a:spcPct val="90000"/>
            </a:lnSpc>
            <a:spcBef>
              <a:spcPct val="0"/>
            </a:spcBef>
            <a:spcAft>
              <a:spcPct val="35000"/>
            </a:spcAft>
          </a:pPr>
          <a:r>
            <a:rPr lang="tr-TR" sz="3600" i="1" kern="1200" dirty="0" smtClean="0"/>
            <a:t>PSİKOLOJİK DANIŞMAN </a:t>
          </a:r>
          <a:endParaRPr lang="tr-TR" sz="3600" i="1" kern="1200" dirty="0"/>
        </a:p>
      </dsp:txBody>
      <dsp:txXfrm>
        <a:off x="3786214" y="885474"/>
        <a:ext cx="2577125" cy="129517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B7028D-C144-40D2-91FE-65D6821019A9}" type="datetimeFigureOut">
              <a:rPr lang="tr-TR" smtClean="0"/>
              <a:pPr/>
              <a:t>1.10.2020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2D3E8A-6FB6-4050-95CA-26DCB029C817}"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992D3E8A-6FB6-4050-95CA-26DCB029C817}" type="slidenum">
              <a:rPr lang="tr-TR" smtClean="0"/>
              <a:pPr/>
              <a:t>8</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3C6E17EE-8399-46D5-B203-CC7566D37F76}" type="datetimeFigureOut">
              <a:rPr lang="tr-TR" smtClean="0"/>
              <a:pPr/>
              <a:t>1.10.2020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B991577-E797-469F-AD4B-A7982DEB26AF}"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C6E17EE-8399-46D5-B203-CC7566D37F76}" type="datetimeFigureOut">
              <a:rPr lang="tr-TR" smtClean="0"/>
              <a:pPr/>
              <a:t>1.10.2020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B991577-E797-469F-AD4B-A7982DEB26A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C6E17EE-8399-46D5-B203-CC7566D37F76}" type="datetimeFigureOut">
              <a:rPr lang="tr-TR" smtClean="0"/>
              <a:pPr/>
              <a:t>1.10.2020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B991577-E797-469F-AD4B-A7982DEB26A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C6E17EE-8399-46D5-B203-CC7566D37F76}" type="datetimeFigureOut">
              <a:rPr lang="tr-TR" smtClean="0"/>
              <a:pPr/>
              <a:t>1.10.2020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B991577-E797-469F-AD4B-A7982DEB26A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3C6E17EE-8399-46D5-B203-CC7566D37F76}" type="datetimeFigureOut">
              <a:rPr lang="tr-TR" smtClean="0"/>
              <a:pPr/>
              <a:t>1.10.2020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B991577-E797-469F-AD4B-A7982DEB26AF}"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C6E17EE-8399-46D5-B203-CC7566D37F76}" type="datetimeFigureOut">
              <a:rPr lang="tr-TR" smtClean="0"/>
              <a:pPr/>
              <a:t>1.10.2020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B991577-E797-469F-AD4B-A7982DEB26A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3C6E17EE-8399-46D5-B203-CC7566D37F76}" type="datetimeFigureOut">
              <a:rPr lang="tr-TR" smtClean="0"/>
              <a:pPr/>
              <a:t>1.10.2020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B991577-E797-469F-AD4B-A7982DEB26A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C6E17EE-8399-46D5-B203-CC7566D37F76}" type="datetimeFigureOut">
              <a:rPr lang="tr-TR" smtClean="0"/>
              <a:pPr/>
              <a:t>1.10.2020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B991577-E797-469F-AD4B-A7982DEB26A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C6E17EE-8399-46D5-B203-CC7566D37F76}" type="datetimeFigureOut">
              <a:rPr lang="tr-TR" smtClean="0"/>
              <a:pPr/>
              <a:t>1.10.2020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B991577-E797-469F-AD4B-A7982DEB26A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C6E17EE-8399-46D5-B203-CC7566D37F76}" type="datetimeFigureOut">
              <a:rPr lang="tr-TR" smtClean="0"/>
              <a:pPr/>
              <a:t>1.10.2020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B991577-E797-469F-AD4B-A7982DEB26A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C6E17EE-8399-46D5-B203-CC7566D37F76}" type="datetimeFigureOut">
              <a:rPr lang="tr-TR" smtClean="0"/>
              <a:pPr/>
              <a:t>1.10.2020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B991577-E797-469F-AD4B-A7982DEB26AF}"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6E17EE-8399-46D5-B203-CC7566D37F76}" type="datetimeFigureOut">
              <a:rPr lang="tr-TR" smtClean="0"/>
              <a:pPr/>
              <a:t>1.10.2020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991577-E797-469F-AD4B-A7982DEB26A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5" Type="http://schemas.openxmlformats.org/officeDocument/2006/relationships/image" Target="../media/image25.jpeg"/><Relationship Id="rId4" Type="http://schemas.openxmlformats.org/officeDocument/2006/relationships/image" Target="../media/image24.jpeg"/></Relationships>
</file>

<file path=ppt/slides/_rels/slide11.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6.xml"/><Relationship Id="rId4" Type="http://schemas.openxmlformats.org/officeDocument/2006/relationships/image" Target="../media/image28.jpeg"/></Relationships>
</file>

<file path=ppt/slides/_rels/slide12.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7.xml"/><Relationship Id="rId4" Type="http://schemas.openxmlformats.org/officeDocument/2006/relationships/image" Target="../media/image33.jpeg"/></Relationships>
</file>

<file path=ppt/slides/_rels/slide14.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7.xml"/><Relationship Id="rId6" Type="http://schemas.openxmlformats.org/officeDocument/2006/relationships/image" Target="../media/image38.jpeg"/><Relationship Id="rId5" Type="http://schemas.openxmlformats.org/officeDocument/2006/relationships/image" Target="../media/image37.jpeg"/><Relationship Id="rId4" Type="http://schemas.openxmlformats.org/officeDocument/2006/relationships/image" Target="../media/image36.jpeg"/></Relationships>
</file>

<file path=ppt/slides/_rels/slide15.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image" Target="../media/image39.jpeg"/><Relationship Id="rId1" Type="http://schemas.openxmlformats.org/officeDocument/2006/relationships/slideLayout" Target="../slideLayouts/slideLayout7.xml"/><Relationship Id="rId4" Type="http://schemas.openxmlformats.org/officeDocument/2006/relationships/image" Target="../media/image41.jpeg"/></Relationships>
</file>

<file path=ppt/slides/_rels/slide16.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image" Target="../media/image42.jpeg"/><Relationship Id="rId1" Type="http://schemas.openxmlformats.org/officeDocument/2006/relationships/slideLayout" Target="../slideLayouts/slideLayout6.xml"/><Relationship Id="rId4" Type="http://schemas.openxmlformats.org/officeDocument/2006/relationships/image" Target="../media/image44.jpeg"/></Relationships>
</file>

<file path=ppt/slides/_rels/slide17.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image" Target="../media/image45.jpeg"/><Relationship Id="rId1" Type="http://schemas.openxmlformats.org/officeDocument/2006/relationships/slideLayout" Target="../slideLayouts/slideLayout6.xml"/><Relationship Id="rId5" Type="http://schemas.openxmlformats.org/officeDocument/2006/relationships/image" Target="../media/image48.jpeg"/><Relationship Id="rId4" Type="http://schemas.openxmlformats.org/officeDocument/2006/relationships/image" Target="../media/image47.jpeg"/></Relationships>
</file>

<file path=ppt/slides/_rels/slide18.xml.rels><?xml version="1.0" encoding="UTF-8" standalone="yes"?>
<Relationships xmlns="http://schemas.openxmlformats.org/package/2006/relationships"><Relationship Id="rId3" Type="http://schemas.openxmlformats.org/officeDocument/2006/relationships/image" Target="../media/image50.jpeg"/><Relationship Id="rId2" Type="http://schemas.openxmlformats.org/officeDocument/2006/relationships/image" Target="../media/image4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image" Target="../media/image5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54.jpeg"/><Relationship Id="rId2" Type="http://schemas.openxmlformats.org/officeDocument/2006/relationships/image" Target="../media/image53.jpe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54.jpeg"/><Relationship Id="rId2" Type="http://schemas.openxmlformats.org/officeDocument/2006/relationships/image" Target="../media/image53.jpe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image" Target="../media/image56.jpeg"/><Relationship Id="rId2" Type="http://schemas.openxmlformats.org/officeDocument/2006/relationships/image" Target="../media/image55.jpeg"/><Relationship Id="rId1" Type="http://schemas.openxmlformats.org/officeDocument/2006/relationships/slideLayout" Target="../slideLayouts/slideLayout6.xml"/><Relationship Id="rId6" Type="http://schemas.openxmlformats.org/officeDocument/2006/relationships/image" Target="../media/image59.jpeg"/><Relationship Id="rId5" Type="http://schemas.openxmlformats.org/officeDocument/2006/relationships/image" Target="../media/image58.jpeg"/><Relationship Id="rId4" Type="http://schemas.openxmlformats.org/officeDocument/2006/relationships/image" Target="../media/image57.jpeg"/></Relationships>
</file>

<file path=ppt/slides/_rels/slide23.xml.rels><?xml version="1.0" encoding="UTF-8" standalone="yes"?>
<Relationships xmlns="http://schemas.openxmlformats.org/package/2006/relationships"><Relationship Id="rId3" Type="http://schemas.openxmlformats.org/officeDocument/2006/relationships/image" Target="../media/image61.jpeg"/><Relationship Id="rId2" Type="http://schemas.openxmlformats.org/officeDocument/2006/relationships/image" Target="../media/image60.jpeg"/><Relationship Id="rId1" Type="http://schemas.openxmlformats.org/officeDocument/2006/relationships/slideLayout" Target="../slideLayouts/slideLayout3.xml"/><Relationship Id="rId4" Type="http://schemas.openxmlformats.org/officeDocument/2006/relationships/image" Target="../media/image62.jpeg"/></Relationships>
</file>

<file path=ppt/slides/_rels/slide24.xml.rels><?xml version="1.0" encoding="UTF-8" standalone="yes"?>
<Relationships xmlns="http://schemas.openxmlformats.org/package/2006/relationships"><Relationship Id="rId3" Type="http://schemas.openxmlformats.org/officeDocument/2006/relationships/image" Target="../media/image64.jpeg"/><Relationship Id="rId2" Type="http://schemas.openxmlformats.org/officeDocument/2006/relationships/image" Target="../media/image63.jpeg"/><Relationship Id="rId1" Type="http://schemas.openxmlformats.org/officeDocument/2006/relationships/slideLayout" Target="../slideLayouts/slideLayout6.xml"/><Relationship Id="rId5" Type="http://schemas.openxmlformats.org/officeDocument/2006/relationships/image" Target="../media/image66.jpeg"/><Relationship Id="rId4" Type="http://schemas.openxmlformats.org/officeDocument/2006/relationships/image" Target="../media/image65.jpeg"/></Relationships>
</file>

<file path=ppt/slides/_rels/slide25.xml.rels><?xml version="1.0" encoding="UTF-8" standalone="yes"?>
<Relationships xmlns="http://schemas.openxmlformats.org/package/2006/relationships"><Relationship Id="rId3" Type="http://schemas.openxmlformats.org/officeDocument/2006/relationships/image" Target="../media/image68.jpeg"/><Relationship Id="rId2" Type="http://schemas.openxmlformats.org/officeDocument/2006/relationships/image" Target="../media/image67.jpeg"/><Relationship Id="rId1" Type="http://schemas.openxmlformats.org/officeDocument/2006/relationships/slideLayout" Target="../slideLayouts/slideLayout6.xml"/><Relationship Id="rId5" Type="http://schemas.openxmlformats.org/officeDocument/2006/relationships/image" Target="../media/image70.jpeg"/><Relationship Id="rId4" Type="http://schemas.openxmlformats.org/officeDocument/2006/relationships/image" Target="../media/image69.jpeg"/></Relationships>
</file>

<file path=ppt/slides/_rels/slide2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9.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9.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9.xml"/><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7" Type="http://schemas.openxmlformats.org/officeDocument/2006/relationships/image" Target="../media/image20.jpe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1 Metin kutusu"/>
          <p:cNvSpPr txBox="1">
            <a:spLocks noGrp="1" noChangeArrowheads="1"/>
          </p:cNvSpPr>
          <p:nvPr>
            <p:ph type="title"/>
          </p:nvPr>
        </p:nvSpPr>
        <p:spPr bwMode="auto">
          <a:xfrm>
            <a:off x="1769424" y="651025"/>
            <a:ext cx="5593277" cy="1569660"/>
          </a:xfrm>
          <a:prstGeom prst="rect">
            <a:avLst/>
          </a:prstGeom>
          <a:solidFill>
            <a:srgbClr val="7030A0"/>
          </a:solidFill>
          <a:ln w="9525">
            <a:noFill/>
            <a:miter lim="800000"/>
            <a:headEnd/>
            <a:tailEnd/>
          </a:ln>
        </p:spPr>
        <p:txBody>
          <a:bodyPr wrap="square">
            <a:spAutoFit/>
          </a:bodyPr>
          <a:lstStyle/>
          <a:p>
            <a:pPr algn="ctr"/>
            <a:r>
              <a:rPr kumimoji="1" lang="tr-TR" altLang="tr-TR" sz="3200" dirty="0">
                <a:solidFill>
                  <a:schemeClr val="bg1"/>
                </a:solidFill>
                <a:latin typeface="Calibri" pitchFamily="34" charset="0"/>
              </a:rPr>
              <a:t>T.C</a:t>
            </a:r>
          </a:p>
          <a:p>
            <a:pPr algn="ctr"/>
            <a:r>
              <a:rPr kumimoji="1" lang="tr-TR" altLang="tr-TR" sz="3200" dirty="0">
                <a:solidFill>
                  <a:schemeClr val="bg1"/>
                </a:solidFill>
                <a:latin typeface="Calibri" pitchFamily="34" charset="0"/>
              </a:rPr>
              <a:t>Milli Eğitim Bakanlığı</a:t>
            </a:r>
          </a:p>
          <a:p>
            <a:pPr algn="ctr"/>
            <a:r>
              <a:rPr kumimoji="1" lang="tr-TR" altLang="tr-TR" sz="3200" dirty="0">
                <a:solidFill>
                  <a:schemeClr val="bg1"/>
                </a:solidFill>
                <a:latin typeface="Calibri" pitchFamily="34" charset="0"/>
              </a:rPr>
              <a:t>Rehberlik ve Araştırma Merkezi</a:t>
            </a:r>
          </a:p>
        </p:txBody>
      </p:sp>
      <p:sp>
        <p:nvSpPr>
          <p:cNvPr id="5" name="Rectangle 3"/>
          <p:cNvSpPr>
            <a:spLocks noChangeArrowheads="1"/>
          </p:cNvSpPr>
          <p:nvPr/>
        </p:nvSpPr>
        <p:spPr bwMode="auto">
          <a:xfrm>
            <a:off x="1769424" y="2624447"/>
            <a:ext cx="5593277" cy="3468850"/>
          </a:xfrm>
          <a:prstGeom prst="rect">
            <a:avLst/>
          </a:prstGeom>
          <a:solidFill>
            <a:schemeClr val="accent5">
              <a:lumMod val="20000"/>
              <a:lumOff val="80000"/>
            </a:schemeClr>
          </a:solidFill>
          <a:ln w="9525">
            <a:noFill/>
            <a:miter lim="800000"/>
            <a:headEnd/>
            <a:tailEnd/>
          </a:ln>
        </p:spPr>
        <p:txBody>
          <a:bodyPr/>
          <a:lstStyle/>
          <a:p>
            <a:pPr algn="ctr">
              <a:lnSpc>
                <a:spcPct val="80000"/>
              </a:lnSpc>
              <a:spcBef>
                <a:spcPct val="20000"/>
              </a:spcBef>
            </a:pPr>
            <a:endParaRPr lang="tr-TR" altLang="tr-TR" sz="2400" b="1" u="sng" dirty="0" smtClean="0">
              <a:solidFill>
                <a:srgbClr val="9900FF"/>
              </a:solidFill>
              <a:latin typeface="Calibri" pitchFamily="34" charset="0"/>
            </a:endParaRPr>
          </a:p>
          <a:p>
            <a:pPr algn="ctr">
              <a:lnSpc>
                <a:spcPct val="80000"/>
              </a:lnSpc>
              <a:spcBef>
                <a:spcPct val="20000"/>
              </a:spcBef>
            </a:pPr>
            <a:r>
              <a:rPr lang="tr-TR" altLang="tr-TR" sz="3200" b="1" u="sng" dirty="0" smtClean="0">
                <a:solidFill>
                  <a:srgbClr val="9900FF"/>
                </a:solidFill>
                <a:latin typeface="Calibri" pitchFamily="34" charset="0"/>
              </a:rPr>
              <a:t>SAĞLIKLI YAŞAM</a:t>
            </a:r>
            <a:endParaRPr lang="tr-TR" altLang="tr-TR" sz="3200" b="1" u="sng" dirty="0" smtClean="0">
              <a:solidFill>
                <a:srgbClr val="9900FF"/>
              </a:solidFill>
              <a:latin typeface="Calibri" pitchFamily="34" charset="0"/>
            </a:endParaRPr>
          </a:p>
          <a:p>
            <a:pPr algn="ctr">
              <a:lnSpc>
                <a:spcPct val="80000"/>
              </a:lnSpc>
              <a:spcBef>
                <a:spcPct val="20000"/>
              </a:spcBef>
            </a:pPr>
            <a:endParaRPr lang="tr-TR" altLang="tr-TR" sz="2400" b="1" u="sng" dirty="0" smtClean="0">
              <a:solidFill>
                <a:srgbClr val="9900FF"/>
              </a:solidFill>
              <a:latin typeface="Calibri" pitchFamily="34" charset="0"/>
            </a:endParaRPr>
          </a:p>
          <a:p>
            <a:pPr algn="ctr">
              <a:lnSpc>
                <a:spcPct val="80000"/>
              </a:lnSpc>
              <a:spcBef>
                <a:spcPct val="20000"/>
              </a:spcBef>
            </a:pPr>
            <a:endParaRPr lang="tr-TR" altLang="tr-TR" sz="2400" b="1" u="sng" dirty="0">
              <a:solidFill>
                <a:srgbClr val="9900FF"/>
              </a:solidFill>
              <a:latin typeface="Calibri" pitchFamily="34" charset="0"/>
            </a:endParaRPr>
          </a:p>
          <a:p>
            <a:pPr algn="ctr">
              <a:lnSpc>
                <a:spcPct val="80000"/>
              </a:lnSpc>
              <a:spcBef>
                <a:spcPct val="20000"/>
              </a:spcBef>
            </a:pPr>
            <a:r>
              <a:rPr lang="tr-TR" altLang="tr-TR" sz="2400" dirty="0" smtClean="0">
                <a:solidFill>
                  <a:srgbClr val="9900FF"/>
                </a:solidFill>
                <a:latin typeface="Calibri" pitchFamily="34" charset="0"/>
              </a:rPr>
              <a:t>METE SARIBAŞ</a:t>
            </a:r>
            <a:endParaRPr lang="tr-TR" altLang="tr-TR" sz="2400" dirty="0" smtClean="0">
              <a:solidFill>
                <a:srgbClr val="9900FF"/>
              </a:solidFill>
              <a:latin typeface="Calibri" pitchFamily="34" charset="0"/>
            </a:endParaRPr>
          </a:p>
          <a:p>
            <a:pPr algn="ctr">
              <a:lnSpc>
                <a:spcPct val="80000"/>
              </a:lnSpc>
              <a:spcBef>
                <a:spcPct val="20000"/>
              </a:spcBef>
            </a:pPr>
            <a:r>
              <a:rPr lang="tr-TR" altLang="tr-TR" sz="2400" dirty="0" smtClean="0">
                <a:solidFill>
                  <a:srgbClr val="9900FF"/>
                </a:solidFill>
                <a:latin typeface="Calibri" pitchFamily="34" charset="0"/>
              </a:rPr>
              <a:t>Psikolojik  </a:t>
            </a:r>
            <a:r>
              <a:rPr lang="tr-TR" altLang="tr-TR" sz="2400" dirty="0" smtClean="0">
                <a:solidFill>
                  <a:srgbClr val="9900FF"/>
                </a:solidFill>
                <a:latin typeface="Calibri" pitchFamily="34" charset="0"/>
              </a:rPr>
              <a:t>Danışman</a:t>
            </a:r>
          </a:p>
          <a:p>
            <a:pPr algn="ctr">
              <a:lnSpc>
                <a:spcPct val="80000"/>
              </a:lnSpc>
              <a:spcBef>
                <a:spcPct val="20000"/>
              </a:spcBef>
            </a:pPr>
            <a:endParaRPr lang="tr-TR" altLang="tr-TR" sz="2400" dirty="0">
              <a:solidFill>
                <a:srgbClr val="9900FF"/>
              </a:solidFill>
              <a:latin typeface="Calibri" pitchFamily="34" charset="0"/>
            </a:endParaRPr>
          </a:p>
          <a:p>
            <a:pPr>
              <a:lnSpc>
                <a:spcPct val="80000"/>
              </a:lnSpc>
              <a:spcBef>
                <a:spcPct val="20000"/>
              </a:spcBef>
            </a:pPr>
            <a:endParaRPr lang="tr-TR" altLang="tr-TR" sz="2400" dirty="0">
              <a:solidFill>
                <a:srgbClr val="9900FF"/>
              </a:solidFill>
              <a:latin typeface="Calibri" pitchFamily="34" charset="0"/>
            </a:endParaRPr>
          </a:p>
          <a:p>
            <a:pPr algn="ctr">
              <a:lnSpc>
                <a:spcPct val="80000"/>
              </a:lnSpc>
              <a:spcBef>
                <a:spcPct val="20000"/>
              </a:spcBef>
            </a:pPr>
            <a:r>
              <a:rPr lang="tr-TR" altLang="tr-TR" sz="2700" dirty="0" smtClean="0">
                <a:solidFill>
                  <a:srgbClr val="9900FF"/>
                </a:solidFill>
                <a:latin typeface="Calibri" pitchFamily="34" charset="0"/>
              </a:rPr>
              <a:t>2020-2021</a:t>
            </a:r>
            <a:endParaRPr lang="tr-TR" altLang="tr-TR" sz="2700" dirty="0">
              <a:solidFill>
                <a:srgbClr val="9900FF"/>
              </a:solidFill>
              <a:latin typeface="Calibri" pitchFamily="34" charset="0"/>
            </a:endParaRPr>
          </a:p>
        </p:txBody>
      </p:sp>
      <p:pic>
        <p:nvPicPr>
          <p:cNvPr id="6" name="Picture 9" descr="C:\Users\ASUS\Desktop\MEB Logo.png"/>
          <p:cNvPicPr>
            <a:picLocks noChangeAspect="1" noChangeArrowheads="1"/>
          </p:cNvPicPr>
          <p:nvPr/>
        </p:nvPicPr>
        <p:blipFill>
          <a:blip r:embed="rId2" cstate="print"/>
          <a:srcRect/>
          <a:stretch>
            <a:fillRect/>
          </a:stretch>
        </p:blipFill>
        <p:spPr bwMode="auto">
          <a:xfrm>
            <a:off x="107503" y="724395"/>
            <a:ext cx="1531292" cy="1472539"/>
          </a:xfrm>
          <a:prstGeom prst="rect">
            <a:avLst/>
          </a:prstGeom>
          <a:noFill/>
        </p:spPr>
      </p:pic>
      <p:pic>
        <p:nvPicPr>
          <p:cNvPr id="7" name="Picture 6" descr="D:\PDR BÖLÜM BAŞKANLIĞI\2015-2019\Malatya Yeşilyurt RAM Logo1.png"/>
          <p:cNvPicPr>
            <a:picLocks noChangeAspect="1" noChangeArrowheads="1"/>
          </p:cNvPicPr>
          <p:nvPr/>
        </p:nvPicPr>
        <p:blipFill>
          <a:blip r:embed="rId3" cstate="print"/>
          <a:srcRect/>
          <a:stretch>
            <a:fillRect/>
          </a:stretch>
        </p:blipFill>
        <p:spPr bwMode="auto">
          <a:xfrm>
            <a:off x="7505205" y="680821"/>
            <a:ext cx="1460666" cy="1516114"/>
          </a:xfrm>
          <a:prstGeom prst="rect">
            <a:avLst/>
          </a:prstGeom>
          <a:noFill/>
        </p:spPr>
      </p:pic>
    </p:spTree>
    <p:extLst>
      <p:ext uri="{BB962C8B-B14F-4D97-AF65-F5344CB8AC3E}">
        <p14:creationId xmlns:p14="http://schemas.microsoft.com/office/powerpoint/2010/main" val="1456249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39769"/>
          </a:xfrm>
          <a:solidFill>
            <a:srgbClr val="FF0000"/>
          </a:solidFill>
        </p:spPr>
        <p:txBody>
          <a:bodyPr>
            <a:normAutofit/>
          </a:bodyPr>
          <a:lstStyle/>
          <a:p>
            <a:r>
              <a:rPr lang="tr-TR" sz="2400" dirty="0" smtClean="0">
                <a:solidFill>
                  <a:schemeClr val="bg1"/>
                </a:solidFill>
                <a:latin typeface="Bell MT" pitchFamily="18" charset="0"/>
              </a:rPr>
              <a:t>GIDALARDAKİ ÜRETİM VE SON KULLANMA TARİHİ  SAĞLIĞIMIZ &amp; HAYATIMIZ</a:t>
            </a:r>
            <a:endParaRPr lang="tr-TR" sz="2400" dirty="0">
              <a:solidFill>
                <a:schemeClr val="bg1"/>
              </a:solidFill>
              <a:latin typeface="Bell MT" pitchFamily="18" charset="0"/>
            </a:endParaRPr>
          </a:p>
        </p:txBody>
      </p:sp>
      <p:pic>
        <p:nvPicPr>
          <p:cNvPr id="2050" name="Picture 2" descr="C:\Users\ASUS\Desktop\s.jpg"/>
          <p:cNvPicPr>
            <a:picLocks noChangeAspect="1" noChangeArrowheads="1"/>
          </p:cNvPicPr>
          <p:nvPr/>
        </p:nvPicPr>
        <p:blipFill>
          <a:blip r:embed="rId2"/>
          <a:srcRect/>
          <a:stretch>
            <a:fillRect/>
          </a:stretch>
        </p:blipFill>
        <p:spPr bwMode="auto">
          <a:xfrm>
            <a:off x="714348" y="1428736"/>
            <a:ext cx="2500330" cy="2143125"/>
          </a:xfrm>
          <a:prstGeom prst="rect">
            <a:avLst/>
          </a:prstGeom>
          <a:noFill/>
        </p:spPr>
      </p:pic>
      <p:pic>
        <p:nvPicPr>
          <p:cNvPr id="2051" name="Picture 3" descr="C:\Users\ASUS\Desktop\s..jpg"/>
          <p:cNvPicPr>
            <a:picLocks noChangeAspect="1" noChangeArrowheads="1"/>
          </p:cNvPicPr>
          <p:nvPr/>
        </p:nvPicPr>
        <p:blipFill>
          <a:blip r:embed="rId3"/>
          <a:srcRect/>
          <a:stretch>
            <a:fillRect/>
          </a:stretch>
        </p:blipFill>
        <p:spPr bwMode="auto">
          <a:xfrm>
            <a:off x="3500430" y="1571612"/>
            <a:ext cx="4929222" cy="1571636"/>
          </a:xfrm>
          <a:prstGeom prst="rect">
            <a:avLst/>
          </a:prstGeom>
          <a:noFill/>
        </p:spPr>
      </p:pic>
      <p:pic>
        <p:nvPicPr>
          <p:cNvPr id="2052" name="Picture 4" descr="C:\Users\ASUS\Desktop\s....jpg"/>
          <p:cNvPicPr>
            <a:picLocks noChangeAspect="1" noChangeArrowheads="1"/>
          </p:cNvPicPr>
          <p:nvPr/>
        </p:nvPicPr>
        <p:blipFill>
          <a:blip r:embed="rId4"/>
          <a:srcRect/>
          <a:stretch>
            <a:fillRect/>
          </a:stretch>
        </p:blipFill>
        <p:spPr bwMode="auto">
          <a:xfrm>
            <a:off x="642910" y="3786190"/>
            <a:ext cx="3571900" cy="2000264"/>
          </a:xfrm>
          <a:prstGeom prst="rect">
            <a:avLst/>
          </a:prstGeom>
          <a:noFill/>
        </p:spPr>
      </p:pic>
      <p:pic>
        <p:nvPicPr>
          <p:cNvPr id="2053" name="Picture 5" descr="C:\Users\ASUS\Desktop\.s"/>
          <p:cNvPicPr>
            <a:picLocks noChangeAspect="1" noChangeArrowheads="1"/>
          </p:cNvPicPr>
          <p:nvPr/>
        </p:nvPicPr>
        <p:blipFill>
          <a:blip r:embed="rId5"/>
          <a:srcRect/>
          <a:stretch>
            <a:fillRect/>
          </a:stretch>
        </p:blipFill>
        <p:spPr bwMode="auto">
          <a:xfrm>
            <a:off x="4857752" y="3786190"/>
            <a:ext cx="3571900" cy="2000264"/>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rgbClr val="FF0000"/>
          </a:solidFill>
        </p:spPr>
        <p:txBody>
          <a:bodyPr/>
          <a:lstStyle/>
          <a:p>
            <a:r>
              <a:rPr lang="tr-TR" dirty="0" smtClean="0">
                <a:solidFill>
                  <a:schemeClr val="bg1"/>
                </a:solidFill>
                <a:latin typeface="Bell MT" pitchFamily="18" charset="0"/>
              </a:rPr>
              <a:t>HİJYEN (TEMİZLİK)</a:t>
            </a:r>
            <a:endParaRPr lang="tr-TR" dirty="0">
              <a:solidFill>
                <a:schemeClr val="bg1"/>
              </a:solidFill>
              <a:latin typeface="Bell MT" pitchFamily="18" charset="0"/>
            </a:endParaRPr>
          </a:p>
        </p:txBody>
      </p:sp>
      <p:sp>
        <p:nvSpPr>
          <p:cNvPr id="3" name="2 Dikdörtgen"/>
          <p:cNvSpPr/>
          <p:nvPr/>
        </p:nvSpPr>
        <p:spPr>
          <a:xfrm>
            <a:off x="323528" y="1556792"/>
            <a:ext cx="8568952" cy="2123658"/>
          </a:xfrm>
          <a:prstGeom prst="rect">
            <a:avLst/>
          </a:prstGeom>
        </p:spPr>
        <p:txBody>
          <a:bodyPr wrap="square">
            <a:spAutoFit/>
          </a:bodyPr>
          <a:lstStyle/>
          <a:p>
            <a:pPr marL="342900" indent="-342900">
              <a:buFont typeface="Wingdings" panose="05000000000000000000" pitchFamily="2" charset="2"/>
              <a:buChar char="Ø"/>
            </a:pPr>
            <a:r>
              <a:rPr lang="tr-TR" sz="2200" dirty="0" smtClean="0">
                <a:latin typeface="+mj-lt"/>
              </a:rPr>
              <a:t>Sağlığı olumsuz etkileyecek ortamlardan korunmak için yapılan uygulamalar ve alınan tedbirlerin tamamına hijyen denir. </a:t>
            </a:r>
          </a:p>
          <a:p>
            <a:pPr marL="342900" indent="-342900">
              <a:buFont typeface="Wingdings" panose="05000000000000000000" pitchFamily="2" charset="2"/>
              <a:buChar char="Ø"/>
            </a:pPr>
            <a:r>
              <a:rPr lang="tr-TR" sz="2200" dirty="0" smtClean="0">
                <a:latin typeface="+mj-lt"/>
              </a:rPr>
              <a:t>Kişisel bakım,bireyi koruduğu gibi toplumu da sağlıklı yapar.</a:t>
            </a:r>
          </a:p>
          <a:p>
            <a:pPr marL="342900" indent="-342900">
              <a:buFont typeface="Wingdings" panose="05000000000000000000" pitchFamily="2" charset="2"/>
              <a:buChar char="Ø"/>
            </a:pPr>
            <a:r>
              <a:rPr lang="tr-TR" sz="2200" dirty="0" smtClean="0">
                <a:latin typeface="+mj-lt"/>
              </a:rPr>
              <a:t>Kişisel bakım temizlik ve hijyen, sağlıklı kalmak için en önemli koşuldur. </a:t>
            </a:r>
          </a:p>
          <a:p>
            <a:pPr marL="342900" indent="-342900">
              <a:buFont typeface="Wingdings" panose="05000000000000000000" pitchFamily="2" charset="2"/>
              <a:buChar char="Ø"/>
            </a:pPr>
            <a:r>
              <a:rPr lang="tr-TR" sz="2200" dirty="0" smtClean="0">
                <a:latin typeface="+mj-lt"/>
              </a:rPr>
              <a:t>Kişisel hijyen kişinin kendi sağlığını devam ettirmek ve bozmamak için uyguladığı kişisel bakım işlemleridir.</a:t>
            </a:r>
            <a:endParaRPr lang="tr-TR" sz="2200" dirty="0">
              <a:latin typeface="+mj-lt"/>
            </a:endParaRPr>
          </a:p>
        </p:txBody>
      </p:sp>
      <p:pic>
        <p:nvPicPr>
          <p:cNvPr id="5122" name="Picture 2" descr="C:\Users\ASUS\Desktop\t.jpg"/>
          <p:cNvPicPr>
            <a:picLocks noChangeAspect="1" noChangeArrowheads="1"/>
          </p:cNvPicPr>
          <p:nvPr/>
        </p:nvPicPr>
        <p:blipFill>
          <a:blip r:embed="rId2"/>
          <a:srcRect/>
          <a:stretch>
            <a:fillRect/>
          </a:stretch>
        </p:blipFill>
        <p:spPr bwMode="auto">
          <a:xfrm>
            <a:off x="152368" y="3933056"/>
            <a:ext cx="2705100" cy="1685925"/>
          </a:xfrm>
          <a:prstGeom prst="rect">
            <a:avLst/>
          </a:prstGeom>
          <a:noFill/>
        </p:spPr>
      </p:pic>
      <p:pic>
        <p:nvPicPr>
          <p:cNvPr id="5123" name="Picture 3" descr="C:\Users\ASUS\Desktop\.t..jpg"/>
          <p:cNvPicPr>
            <a:picLocks noChangeAspect="1" noChangeArrowheads="1"/>
          </p:cNvPicPr>
          <p:nvPr/>
        </p:nvPicPr>
        <p:blipFill>
          <a:blip r:embed="rId3"/>
          <a:srcRect/>
          <a:stretch>
            <a:fillRect/>
          </a:stretch>
        </p:blipFill>
        <p:spPr bwMode="auto">
          <a:xfrm>
            <a:off x="3071802" y="3958596"/>
            <a:ext cx="2857500" cy="1743076"/>
          </a:xfrm>
          <a:prstGeom prst="rect">
            <a:avLst/>
          </a:prstGeom>
          <a:noFill/>
        </p:spPr>
      </p:pic>
      <p:pic>
        <p:nvPicPr>
          <p:cNvPr id="5124" name="Picture 4" descr="C:\Users\ASUS\Desktop\..t..jpg"/>
          <p:cNvPicPr>
            <a:picLocks noChangeAspect="1" noChangeArrowheads="1"/>
          </p:cNvPicPr>
          <p:nvPr/>
        </p:nvPicPr>
        <p:blipFill>
          <a:blip r:embed="rId4"/>
          <a:srcRect/>
          <a:stretch>
            <a:fillRect/>
          </a:stretch>
        </p:blipFill>
        <p:spPr bwMode="auto">
          <a:xfrm>
            <a:off x="6143636" y="3973017"/>
            <a:ext cx="2619375" cy="174307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57157" y="714356"/>
            <a:ext cx="7791485" cy="3477875"/>
          </a:xfrm>
          <a:prstGeom prst="rect">
            <a:avLst/>
          </a:prstGeom>
        </p:spPr>
        <p:txBody>
          <a:bodyPr wrap="square">
            <a:spAutoFit/>
          </a:bodyPr>
          <a:lstStyle/>
          <a:p>
            <a:pPr marL="285750" indent="-285750">
              <a:buFont typeface="Wingdings" panose="05000000000000000000" pitchFamily="2" charset="2"/>
              <a:buChar char="Ø"/>
            </a:pPr>
            <a:r>
              <a:rPr lang="tr-TR" sz="2000" dirty="0" smtClean="0">
                <a:latin typeface="+mj-lt"/>
              </a:rPr>
              <a:t>Kişisel temizliğe özen göstermek sağlığa zarar verebilecek dış etkenlerden korunmaya yardım eder. </a:t>
            </a:r>
          </a:p>
          <a:p>
            <a:pPr marL="285750" indent="-285750">
              <a:buFont typeface="Wingdings" panose="05000000000000000000" pitchFamily="2" charset="2"/>
              <a:buChar char="Ø"/>
            </a:pPr>
            <a:r>
              <a:rPr lang="tr-TR" sz="2000" dirty="0" smtClean="0">
                <a:latin typeface="+mj-lt"/>
              </a:rPr>
              <a:t>Ellerin ve yüzün sabunla iyice yıkanması ve durulanması ve tuvalet sonrası temizliğe dikkat edilmesi sağlık açısından büyük önem taşır. </a:t>
            </a:r>
          </a:p>
          <a:p>
            <a:pPr marL="285750" indent="-285750">
              <a:buFont typeface="Wingdings" panose="05000000000000000000" pitchFamily="2" charset="2"/>
              <a:buChar char="Ø"/>
            </a:pPr>
            <a:r>
              <a:rPr lang="tr-TR" sz="2000" dirty="0" smtClean="0">
                <a:latin typeface="+mj-lt"/>
              </a:rPr>
              <a:t>Vücudun içine açılan ağız ve diş, kulak, burun gibi organların temizlik, sağlık ve bakımı konusunda olası sorunlar ihmal edilmemelidir.</a:t>
            </a:r>
          </a:p>
          <a:p>
            <a:pPr marL="285750" indent="-285750">
              <a:buFont typeface="Wingdings" panose="05000000000000000000" pitchFamily="2" charset="2"/>
              <a:buChar char="Ø"/>
            </a:pPr>
            <a:r>
              <a:rPr lang="tr-TR" sz="2000" dirty="0" smtClean="0">
                <a:latin typeface="+mj-lt"/>
              </a:rPr>
              <a:t>Rutin temizlik ve bakımı her zaman dikkatlice uygulayın</a:t>
            </a:r>
          </a:p>
          <a:p>
            <a:pPr marL="285750" indent="-285750">
              <a:buFont typeface="Wingdings" panose="05000000000000000000" pitchFamily="2" charset="2"/>
              <a:buChar char="Ø"/>
            </a:pPr>
            <a:r>
              <a:rPr lang="tr-TR" sz="2000" dirty="0" smtClean="0">
                <a:latin typeface="+mj-lt"/>
              </a:rPr>
              <a:t>Vücudun günlük bakımı ve kir, bakteri, pislik gibi etkenlerden arındırılması anlamına gelen yıkanma ve banyo alışkanlığında gevşeklik göstermeyin.</a:t>
            </a:r>
          </a:p>
          <a:p>
            <a:pPr marL="285750" indent="-285750">
              <a:buFont typeface="Wingdings" panose="05000000000000000000" pitchFamily="2" charset="2"/>
              <a:buChar char="Ø"/>
            </a:pPr>
            <a:r>
              <a:rPr lang="tr-TR" sz="2000" dirty="0" smtClean="0">
                <a:latin typeface="+mj-lt"/>
              </a:rPr>
              <a:t>Gerekli sıklıkta banyo yapın.</a:t>
            </a:r>
            <a:endParaRPr lang="tr-TR" sz="2000" dirty="0">
              <a:latin typeface="+mj-lt"/>
            </a:endParaRPr>
          </a:p>
        </p:txBody>
      </p:sp>
      <p:pic>
        <p:nvPicPr>
          <p:cNvPr id="6148" name="Picture 4" descr="C:\Users\ASUS\Desktop\kirli çocuk.jpg"/>
          <p:cNvPicPr>
            <a:picLocks noChangeAspect="1" noChangeArrowheads="1"/>
          </p:cNvPicPr>
          <p:nvPr/>
        </p:nvPicPr>
        <p:blipFill>
          <a:blip r:embed="rId2"/>
          <a:srcRect/>
          <a:stretch>
            <a:fillRect/>
          </a:stretch>
        </p:blipFill>
        <p:spPr bwMode="auto">
          <a:xfrm>
            <a:off x="357158" y="4192231"/>
            <a:ext cx="3500462" cy="2132374"/>
          </a:xfrm>
          <a:prstGeom prst="rect">
            <a:avLst/>
          </a:prstGeom>
          <a:noFill/>
        </p:spPr>
      </p:pic>
      <p:pic>
        <p:nvPicPr>
          <p:cNvPr id="6149" name="Picture 5" descr="C:\Users\ASUS\Desktop\kkk.jpg"/>
          <p:cNvPicPr>
            <a:picLocks noChangeAspect="1" noChangeArrowheads="1"/>
          </p:cNvPicPr>
          <p:nvPr/>
        </p:nvPicPr>
        <p:blipFill>
          <a:blip r:embed="rId3"/>
          <a:srcRect/>
          <a:stretch>
            <a:fillRect/>
          </a:stretch>
        </p:blipFill>
        <p:spPr bwMode="auto">
          <a:xfrm>
            <a:off x="4643437" y="4217771"/>
            <a:ext cx="3505205" cy="2165727"/>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57158" y="474345"/>
            <a:ext cx="8535322" cy="3416320"/>
          </a:xfrm>
          <a:prstGeom prst="rect">
            <a:avLst/>
          </a:prstGeom>
        </p:spPr>
        <p:txBody>
          <a:bodyPr wrap="square">
            <a:spAutoFit/>
          </a:bodyPr>
          <a:lstStyle/>
          <a:p>
            <a:pPr marL="285750" indent="-285750">
              <a:buFont typeface="Wingdings" panose="05000000000000000000" pitchFamily="2" charset="2"/>
              <a:buChar char="Ø"/>
            </a:pPr>
            <a:r>
              <a:rPr lang="tr-TR" dirty="0" smtClean="0">
                <a:latin typeface="+mj-lt"/>
              </a:rPr>
              <a:t>Lokanta vb. topluma açık alanlarda çatal, kaşık gibi araçları gözü kapalı kullanmayın. Kendi vücudunuzun bakım ve temizliğiyle yetinmeyin. Yaşadığınız çevrenin, tuvalet gibi ortak kullanım mekânlarının, buralarda kullandığınız eşyaların temizlik ve bakımıyla da ilgilenin! </a:t>
            </a:r>
          </a:p>
          <a:p>
            <a:pPr marL="285750" indent="-285750">
              <a:buFont typeface="Wingdings" panose="05000000000000000000" pitchFamily="2" charset="2"/>
              <a:buChar char="Ø"/>
            </a:pPr>
            <a:r>
              <a:rPr lang="tr-TR" dirty="0" smtClean="0">
                <a:latin typeface="+mj-lt"/>
              </a:rPr>
              <a:t>Beden, koltukaltı, ayak ve ayak tırnakları gibi dış etkenlere daha az açık olan bölgelerin temizlik ve bakımını da ihmal etmeyin! </a:t>
            </a:r>
          </a:p>
          <a:p>
            <a:pPr marL="285750" indent="-285750">
              <a:buFont typeface="Wingdings" panose="05000000000000000000" pitchFamily="2" charset="2"/>
              <a:buChar char="Ø"/>
            </a:pPr>
            <a:r>
              <a:rPr lang="tr-TR" dirty="0" smtClean="0">
                <a:latin typeface="+mj-lt"/>
              </a:rPr>
              <a:t>Bunların temizlik ve bakımıyla ilgili incelikleri öğrenin ve gerekli özeni gösterin.</a:t>
            </a:r>
          </a:p>
          <a:p>
            <a:pPr marL="285750" indent="-285750">
              <a:buFont typeface="Wingdings" panose="05000000000000000000" pitchFamily="2" charset="2"/>
              <a:buChar char="Ø"/>
            </a:pPr>
            <a:r>
              <a:rPr lang="tr-TR" dirty="0" smtClean="0">
                <a:latin typeface="+mj-lt"/>
              </a:rPr>
              <a:t>çevremiz de bedenimiz gibi temiz olsun sağlığımızı korumak için bedenimize özen gösterdiğimiz gibi, bedenimizin yaşadığı yerlere de özen göstermemiz gerekir.</a:t>
            </a:r>
          </a:p>
          <a:p>
            <a:pPr marL="285750" indent="-285750">
              <a:buFont typeface="Wingdings" panose="05000000000000000000" pitchFamily="2" charset="2"/>
              <a:buChar char="Ø"/>
            </a:pPr>
            <a:r>
              <a:rPr lang="tr-TR" dirty="0" smtClean="0">
                <a:latin typeface="+mj-lt"/>
              </a:rPr>
              <a:t>Kişisel hijyen ise kişinin kendi sağlığını devam ettirmek ve bozmamak için uyguladığı kişisel bakım işlemleridir. </a:t>
            </a:r>
          </a:p>
          <a:p>
            <a:pPr marL="285750" indent="-285750">
              <a:buFont typeface="Wingdings" panose="05000000000000000000" pitchFamily="2" charset="2"/>
              <a:buChar char="Ø"/>
            </a:pPr>
            <a:r>
              <a:rPr lang="tr-TR" dirty="0" smtClean="0">
                <a:latin typeface="+mj-lt"/>
              </a:rPr>
              <a:t>Kişisel bakım, temizlik ve hijyen, sağlıklı kalmak için en önemli koşuldur.</a:t>
            </a:r>
            <a:endParaRPr lang="tr-TR" dirty="0">
              <a:latin typeface="+mj-lt"/>
            </a:endParaRPr>
          </a:p>
        </p:txBody>
      </p:sp>
      <p:pic>
        <p:nvPicPr>
          <p:cNvPr id="7170" name="Picture 2" descr="C:\Users\ASUS\Desktop\kirli lokanta.jpg"/>
          <p:cNvPicPr>
            <a:picLocks noChangeAspect="1" noChangeArrowheads="1"/>
          </p:cNvPicPr>
          <p:nvPr/>
        </p:nvPicPr>
        <p:blipFill>
          <a:blip r:embed="rId2"/>
          <a:srcRect/>
          <a:stretch>
            <a:fillRect/>
          </a:stretch>
        </p:blipFill>
        <p:spPr bwMode="auto">
          <a:xfrm>
            <a:off x="488950" y="4030663"/>
            <a:ext cx="2628900" cy="2112981"/>
          </a:xfrm>
          <a:prstGeom prst="rect">
            <a:avLst/>
          </a:prstGeom>
          <a:noFill/>
        </p:spPr>
      </p:pic>
      <p:pic>
        <p:nvPicPr>
          <p:cNvPr id="7171" name="Picture 3" descr="C:\Users\ASUS\Desktop\çatal kaşık.jpg"/>
          <p:cNvPicPr>
            <a:picLocks noChangeAspect="1" noChangeArrowheads="1"/>
          </p:cNvPicPr>
          <p:nvPr/>
        </p:nvPicPr>
        <p:blipFill>
          <a:blip r:embed="rId3"/>
          <a:srcRect/>
          <a:stretch>
            <a:fillRect/>
          </a:stretch>
        </p:blipFill>
        <p:spPr bwMode="auto">
          <a:xfrm>
            <a:off x="6215074" y="4071942"/>
            <a:ext cx="2786082" cy="2000264"/>
          </a:xfrm>
          <a:prstGeom prst="rect">
            <a:avLst/>
          </a:prstGeom>
          <a:noFill/>
        </p:spPr>
      </p:pic>
      <p:pic>
        <p:nvPicPr>
          <p:cNvPr id="7173" name="Picture 5" descr="C:\Users\ASUS\Desktop\i..jpg"/>
          <p:cNvPicPr>
            <a:picLocks noChangeAspect="1" noChangeArrowheads="1"/>
          </p:cNvPicPr>
          <p:nvPr/>
        </p:nvPicPr>
        <p:blipFill>
          <a:blip r:embed="rId4"/>
          <a:srcRect/>
          <a:stretch>
            <a:fillRect/>
          </a:stretch>
        </p:blipFill>
        <p:spPr bwMode="auto">
          <a:xfrm>
            <a:off x="3357554" y="4000504"/>
            <a:ext cx="2500330" cy="214314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57224" y="260648"/>
            <a:ext cx="7500990" cy="3693319"/>
          </a:xfrm>
          <a:prstGeom prst="rect">
            <a:avLst/>
          </a:prstGeom>
        </p:spPr>
        <p:txBody>
          <a:bodyPr wrap="square">
            <a:spAutoFit/>
          </a:bodyPr>
          <a:lstStyle/>
          <a:p>
            <a:pPr marL="285750" indent="-285750">
              <a:buFont typeface="Arial" panose="020B0604020202020204" pitchFamily="34" charset="0"/>
              <a:buChar char="•"/>
            </a:pPr>
            <a:r>
              <a:rPr lang="tr-TR" dirty="0" smtClean="0">
                <a:latin typeface="+mj-lt"/>
              </a:rPr>
              <a:t>Yaşadığınız odayı ve çekmeceleri düzenli tutun.</a:t>
            </a:r>
          </a:p>
          <a:p>
            <a:pPr marL="285750" indent="-285750">
              <a:buFont typeface="Arial" panose="020B0604020202020204" pitchFamily="34" charset="0"/>
              <a:buChar char="•"/>
            </a:pPr>
            <a:r>
              <a:rPr lang="tr-TR" dirty="0" smtClean="0">
                <a:latin typeface="+mj-lt"/>
              </a:rPr>
              <a:t>Evinizin her alanının temiz olmasına özen gösterin.</a:t>
            </a:r>
          </a:p>
          <a:p>
            <a:pPr marL="285750" indent="-285750">
              <a:buFont typeface="Arial" panose="020B0604020202020204" pitchFamily="34" charset="0"/>
              <a:buChar char="•"/>
            </a:pPr>
            <a:r>
              <a:rPr lang="tr-TR" dirty="0" smtClean="0">
                <a:latin typeface="+mj-lt"/>
              </a:rPr>
              <a:t>Evde sigara içilmesine izin vermeyin.</a:t>
            </a:r>
          </a:p>
          <a:p>
            <a:pPr marL="285750" indent="-285750">
              <a:buFont typeface="Arial" panose="020B0604020202020204" pitchFamily="34" charset="0"/>
              <a:buChar char="•"/>
            </a:pPr>
            <a:r>
              <a:rPr lang="tr-TR" dirty="0" smtClean="0">
                <a:latin typeface="+mj-lt"/>
              </a:rPr>
              <a:t>Sınıfta tebeşir vb. tozlu, boyalı cisimlerle oynamayın! Çöpleri çok biriktirmeyin, zamanında atın.</a:t>
            </a:r>
          </a:p>
          <a:p>
            <a:pPr marL="285750" indent="-285750">
              <a:buFont typeface="Arial" panose="020B0604020202020204" pitchFamily="34" charset="0"/>
              <a:buChar char="•"/>
            </a:pPr>
            <a:r>
              <a:rPr lang="tr-TR" dirty="0" smtClean="0">
                <a:latin typeface="+mj-lt"/>
              </a:rPr>
              <a:t>Evde çiçek varsa çiçeği yattığınız odaya koymayın.</a:t>
            </a:r>
          </a:p>
          <a:p>
            <a:pPr marL="285750" indent="-285750">
              <a:buFont typeface="Arial" panose="020B0604020202020204" pitchFamily="34" charset="0"/>
              <a:buChar char="•"/>
            </a:pPr>
            <a:r>
              <a:rPr lang="tr-TR" dirty="0" smtClean="0">
                <a:latin typeface="+mj-lt"/>
              </a:rPr>
              <a:t>Çöp kutusunda çöp torbası kullanın.</a:t>
            </a:r>
          </a:p>
          <a:p>
            <a:pPr marL="285750" indent="-285750">
              <a:buFont typeface="Arial" panose="020B0604020202020204" pitchFamily="34" charset="0"/>
              <a:buChar char="•"/>
            </a:pPr>
            <a:r>
              <a:rPr lang="tr-TR" dirty="0" smtClean="0">
                <a:latin typeface="+mj-lt"/>
              </a:rPr>
              <a:t>Çevrede görünen çöpleri alıp çöp kutusuna atın.</a:t>
            </a:r>
          </a:p>
          <a:p>
            <a:pPr marL="285750" indent="-285750">
              <a:buFont typeface="Arial" panose="020B0604020202020204" pitchFamily="34" charset="0"/>
              <a:buChar char="•"/>
            </a:pPr>
            <a:r>
              <a:rPr lang="tr-TR" dirty="0" smtClean="0">
                <a:latin typeface="+mj-lt"/>
              </a:rPr>
              <a:t>Teneffüslerde sınıfınızı havalandırın! Okul tuvalet musluğundan su içmeyin! Çevrenize çöp atmayın.</a:t>
            </a:r>
          </a:p>
          <a:p>
            <a:pPr marL="285750" indent="-285750">
              <a:buFont typeface="Arial" panose="020B0604020202020204" pitchFamily="34" charset="0"/>
              <a:buChar char="•"/>
            </a:pPr>
            <a:r>
              <a:rPr lang="tr-TR" dirty="0" smtClean="0">
                <a:latin typeface="+mj-lt"/>
              </a:rPr>
              <a:t>Okul tuvaletleri kirli ise öğretmenlerinize bilgi verin. </a:t>
            </a:r>
          </a:p>
          <a:p>
            <a:pPr marL="285750" indent="-285750">
              <a:buFont typeface="Arial" panose="020B0604020202020204" pitchFamily="34" charset="0"/>
              <a:buChar char="•"/>
            </a:pPr>
            <a:r>
              <a:rPr lang="tr-TR" dirty="0" smtClean="0">
                <a:latin typeface="+mj-lt"/>
              </a:rPr>
              <a:t>Okulda sıranızı ve sıranızın altını temiz tutun. </a:t>
            </a:r>
          </a:p>
          <a:p>
            <a:pPr marL="285750" indent="-285750">
              <a:buFont typeface="Arial" panose="020B0604020202020204" pitchFamily="34" charset="0"/>
              <a:buChar char="•"/>
            </a:pPr>
            <a:r>
              <a:rPr lang="tr-TR" dirty="0" smtClean="0">
                <a:latin typeface="+mj-lt"/>
              </a:rPr>
              <a:t>Evinizi sık sık havalandırın.</a:t>
            </a:r>
            <a:endParaRPr lang="tr-TR" dirty="0">
              <a:latin typeface="+mj-lt"/>
            </a:endParaRPr>
          </a:p>
        </p:txBody>
      </p:sp>
      <p:pic>
        <p:nvPicPr>
          <p:cNvPr id="8195" name="Picture 3" descr="C:\Users\ASUS\Desktop\.ü...jpg"/>
          <p:cNvPicPr>
            <a:picLocks noChangeAspect="1" noChangeArrowheads="1"/>
          </p:cNvPicPr>
          <p:nvPr/>
        </p:nvPicPr>
        <p:blipFill>
          <a:blip r:embed="rId2"/>
          <a:srcRect/>
          <a:stretch>
            <a:fillRect/>
          </a:stretch>
        </p:blipFill>
        <p:spPr bwMode="auto">
          <a:xfrm>
            <a:off x="857224" y="3988069"/>
            <a:ext cx="2619376" cy="1214446"/>
          </a:xfrm>
          <a:prstGeom prst="rect">
            <a:avLst/>
          </a:prstGeom>
          <a:noFill/>
        </p:spPr>
      </p:pic>
      <p:pic>
        <p:nvPicPr>
          <p:cNvPr id="8196" name="Picture 4" descr="C:\Users\ASUS\Desktop\k.jpg"/>
          <p:cNvPicPr>
            <a:picLocks noChangeAspect="1" noChangeArrowheads="1"/>
          </p:cNvPicPr>
          <p:nvPr/>
        </p:nvPicPr>
        <p:blipFill>
          <a:blip r:embed="rId3"/>
          <a:srcRect/>
          <a:stretch>
            <a:fillRect/>
          </a:stretch>
        </p:blipFill>
        <p:spPr bwMode="auto">
          <a:xfrm>
            <a:off x="3592884" y="3929073"/>
            <a:ext cx="2457450" cy="2714637"/>
          </a:xfrm>
          <a:prstGeom prst="rect">
            <a:avLst/>
          </a:prstGeom>
          <a:noFill/>
        </p:spPr>
      </p:pic>
      <p:pic>
        <p:nvPicPr>
          <p:cNvPr id="8197" name="Picture 5" descr="C:\Users\ASUS\Desktop\t.t.jpg"/>
          <p:cNvPicPr>
            <a:picLocks noChangeAspect="1" noChangeArrowheads="1"/>
          </p:cNvPicPr>
          <p:nvPr/>
        </p:nvPicPr>
        <p:blipFill>
          <a:blip r:embed="rId4"/>
          <a:srcRect/>
          <a:stretch>
            <a:fillRect/>
          </a:stretch>
        </p:blipFill>
        <p:spPr bwMode="auto">
          <a:xfrm>
            <a:off x="6166618" y="3978656"/>
            <a:ext cx="2714644" cy="1285884"/>
          </a:xfrm>
          <a:prstGeom prst="rect">
            <a:avLst/>
          </a:prstGeom>
          <a:noFill/>
        </p:spPr>
      </p:pic>
      <p:pic>
        <p:nvPicPr>
          <p:cNvPr id="8198" name="Picture 6" descr="C:\Users\ASUS\Desktop\ç..jpg"/>
          <p:cNvPicPr>
            <a:picLocks noChangeAspect="1" noChangeArrowheads="1"/>
          </p:cNvPicPr>
          <p:nvPr/>
        </p:nvPicPr>
        <p:blipFill>
          <a:blip r:embed="rId5"/>
          <a:srcRect/>
          <a:stretch>
            <a:fillRect/>
          </a:stretch>
        </p:blipFill>
        <p:spPr bwMode="auto">
          <a:xfrm>
            <a:off x="6166619" y="5382116"/>
            <a:ext cx="2714644" cy="1214446"/>
          </a:xfrm>
          <a:prstGeom prst="rect">
            <a:avLst/>
          </a:prstGeom>
          <a:noFill/>
        </p:spPr>
      </p:pic>
      <p:pic>
        <p:nvPicPr>
          <p:cNvPr id="8200" name="Picture 8" descr="C:\Users\ASUS\Desktop\images.jpg"/>
          <p:cNvPicPr>
            <a:picLocks noChangeAspect="1" noChangeArrowheads="1"/>
          </p:cNvPicPr>
          <p:nvPr/>
        </p:nvPicPr>
        <p:blipFill>
          <a:blip r:embed="rId6"/>
          <a:srcRect/>
          <a:stretch>
            <a:fillRect/>
          </a:stretch>
        </p:blipFill>
        <p:spPr bwMode="auto">
          <a:xfrm>
            <a:off x="857224" y="5500678"/>
            <a:ext cx="2619375" cy="1143032"/>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descr="C:\Users\ASUS\Desktop\tt..jpg"/>
          <p:cNvPicPr>
            <a:picLocks noChangeAspect="1" noChangeArrowheads="1"/>
          </p:cNvPicPr>
          <p:nvPr/>
        </p:nvPicPr>
        <p:blipFill>
          <a:blip r:embed="rId2"/>
          <a:srcRect/>
          <a:stretch>
            <a:fillRect/>
          </a:stretch>
        </p:blipFill>
        <p:spPr bwMode="auto">
          <a:xfrm>
            <a:off x="4644008" y="571480"/>
            <a:ext cx="3220022" cy="1928826"/>
          </a:xfrm>
          <a:prstGeom prst="rect">
            <a:avLst/>
          </a:prstGeom>
          <a:noFill/>
        </p:spPr>
      </p:pic>
      <p:pic>
        <p:nvPicPr>
          <p:cNvPr id="9220" name="Picture 4" descr="C:\Users\ASUS\Desktop\k.k.k.jpg"/>
          <p:cNvPicPr>
            <a:picLocks noChangeAspect="1" noChangeArrowheads="1"/>
          </p:cNvPicPr>
          <p:nvPr/>
        </p:nvPicPr>
        <p:blipFill>
          <a:blip r:embed="rId3"/>
          <a:srcRect/>
          <a:stretch>
            <a:fillRect/>
          </a:stretch>
        </p:blipFill>
        <p:spPr bwMode="auto">
          <a:xfrm>
            <a:off x="642910" y="571480"/>
            <a:ext cx="3081339" cy="1928826"/>
          </a:xfrm>
          <a:prstGeom prst="rect">
            <a:avLst/>
          </a:prstGeom>
          <a:noFill/>
        </p:spPr>
      </p:pic>
      <p:pic>
        <p:nvPicPr>
          <p:cNvPr id="9221" name="Picture 5" descr="C:\Users\ASUS\Desktop\çöp karikatür.jpg"/>
          <p:cNvPicPr>
            <a:picLocks noChangeAspect="1" noChangeArrowheads="1"/>
          </p:cNvPicPr>
          <p:nvPr/>
        </p:nvPicPr>
        <p:blipFill>
          <a:blip r:embed="rId4"/>
          <a:srcRect/>
          <a:stretch>
            <a:fillRect/>
          </a:stretch>
        </p:blipFill>
        <p:spPr bwMode="auto">
          <a:xfrm>
            <a:off x="2143108" y="3214686"/>
            <a:ext cx="4786346" cy="300039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Bell MT" pitchFamily="18" charset="0"/>
              </a:rPr>
              <a:t>ÖĞRENİYORUZ….</a:t>
            </a:r>
            <a:endParaRPr lang="tr-TR" dirty="0">
              <a:latin typeface="Bell MT" pitchFamily="18" charset="0"/>
            </a:endParaRPr>
          </a:p>
        </p:txBody>
      </p:sp>
      <p:pic>
        <p:nvPicPr>
          <p:cNvPr id="10242" name="Picture 2" descr="C:\Users\ASUS\Desktop\corona.jpg"/>
          <p:cNvPicPr>
            <a:picLocks noChangeAspect="1" noChangeArrowheads="1"/>
          </p:cNvPicPr>
          <p:nvPr/>
        </p:nvPicPr>
        <p:blipFill>
          <a:blip r:embed="rId2"/>
          <a:srcRect/>
          <a:stretch>
            <a:fillRect/>
          </a:stretch>
        </p:blipFill>
        <p:spPr bwMode="auto">
          <a:xfrm>
            <a:off x="2285984" y="1643050"/>
            <a:ext cx="4286280" cy="2571768"/>
          </a:xfrm>
          <a:prstGeom prst="rect">
            <a:avLst/>
          </a:prstGeom>
          <a:noFill/>
        </p:spPr>
      </p:pic>
      <p:pic>
        <p:nvPicPr>
          <p:cNvPr id="10244" name="Picture 4" descr="C:\Users\ASUS\Desktop\a.jpg"/>
          <p:cNvPicPr>
            <a:picLocks noChangeAspect="1" noChangeArrowheads="1"/>
          </p:cNvPicPr>
          <p:nvPr/>
        </p:nvPicPr>
        <p:blipFill>
          <a:blip r:embed="rId3"/>
          <a:srcRect/>
          <a:stretch>
            <a:fillRect/>
          </a:stretch>
        </p:blipFill>
        <p:spPr bwMode="auto">
          <a:xfrm>
            <a:off x="857224" y="4643446"/>
            <a:ext cx="2857500" cy="1600200"/>
          </a:xfrm>
          <a:prstGeom prst="rect">
            <a:avLst/>
          </a:prstGeom>
          <a:noFill/>
        </p:spPr>
      </p:pic>
      <p:pic>
        <p:nvPicPr>
          <p:cNvPr id="10245" name="Picture 5" descr="C:\Users\ASUS\Desktop\a..jpg"/>
          <p:cNvPicPr>
            <a:picLocks noChangeAspect="1" noChangeArrowheads="1"/>
          </p:cNvPicPr>
          <p:nvPr/>
        </p:nvPicPr>
        <p:blipFill>
          <a:blip r:embed="rId4"/>
          <a:srcRect/>
          <a:stretch>
            <a:fillRect/>
          </a:stretch>
        </p:blipFill>
        <p:spPr bwMode="auto">
          <a:xfrm>
            <a:off x="4929190" y="4643446"/>
            <a:ext cx="2928938" cy="16002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Bell MT" pitchFamily="18" charset="0"/>
              </a:rPr>
              <a:t>SAĞLIK &amp; SPOR</a:t>
            </a:r>
            <a:endParaRPr lang="tr-TR" dirty="0">
              <a:latin typeface="Bell MT" pitchFamily="18" charset="0"/>
            </a:endParaRPr>
          </a:p>
        </p:txBody>
      </p:sp>
      <p:pic>
        <p:nvPicPr>
          <p:cNvPr id="1026" name="Picture 2" descr="C:\Users\ASUS\Desktop\SPOR1.jpg"/>
          <p:cNvPicPr>
            <a:picLocks noChangeAspect="1" noChangeArrowheads="1"/>
          </p:cNvPicPr>
          <p:nvPr/>
        </p:nvPicPr>
        <p:blipFill>
          <a:blip r:embed="rId2"/>
          <a:srcRect/>
          <a:stretch>
            <a:fillRect/>
          </a:stretch>
        </p:blipFill>
        <p:spPr bwMode="auto">
          <a:xfrm>
            <a:off x="1500166" y="1500174"/>
            <a:ext cx="5572164" cy="1785950"/>
          </a:xfrm>
          <a:prstGeom prst="rect">
            <a:avLst/>
          </a:prstGeom>
          <a:noFill/>
        </p:spPr>
      </p:pic>
      <p:pic>
        <p:nvPicPr>
          <p:cNvPr id="1028" name="Picture 4" descr="C:\Users\ASUS\Desktop\.SPOR..jpg"/>
          <p:cNvPicPr>
            <a:picLocks noChangeAspect="1" noChangeArrowheads="1"/>
          </p:cNvPicPr>
          <p:nvPr/>
        </p:nvPicPr>
        <p:blipFill>
          <a:blip r:embed="rId3"/>
          <a:srcRect/>
          <a:stretch>
            <a:fillRect/>
          </a:stretch>
        </p:blipFill>
        <p:spPr bwMode="auto">
          <a:xfrm>
            <a:off x="3071802" y="4214818"/>
            <a:ext cx="2943225" cy="1552575"/>
          </a:xfrm>
          <a:prstGeom prst="rect">
            <a:avLst/>
          </a:prstGeom>
          <a:noFill/>
        </p:spPr>
      </p:pic>
      <p:pic>
        <p:nvPicPr>
          <p:cNvPr id="1029" name="Picture 5" descr="C:\Users\ASUS\Desktop\SPR.jpg"/>
          <p:cNvPicPr>
            <a:picLocks noChangeAspect="1" noChangeArrowheads="1"/>
          </p:cNvPicPr>
          <p:nvPr/>
        </p:nvPicPr>
        <p:blipFill>
          <a:blip r:embed="rId4"/>
          <a:srcRect/>
          <a:stretch>
            <a:fillRect/>
          </a:stretch>
        </p:blipFill>
        <p:spPr bwMode="auto">
          <a:xfrm>
            <a:off x="142844" y="4214818"/>
            <a:ext cx="2643206" cy="1600200"/>
          </a:xfrm>
          <a:prstGeom prst="rect">
            <a:avLst/>
          </a:prstGeom>
          <a:noFill/>
        </p:spPr>
      </p:pic>
      <p:pic>
        <p:nvPicPr>
          <p:cNvPr id="1030" name="Picture 6" descr="C:\Users\ASUS\Desktop\SPR9.jpg"/>
          <p:cNvPicPr>
            <a:picLocks noChangeAspect="1" noChangeArrowheads="1"/>
          </p:cNvPicPr>
          <p:nvPr/>
        </p:nvPicPr>
        <p:blipFill>
          <a:blip r:embed="rId5"/>
          <a:srcRect/>
          <a:stretch>
            <a:fillRect/>
          </a:stretch>
        </p:blipFill>
        <p:spPr bwMode="auto">
          <a:xfrm>
            <a:off x="6215074" y="4214818"/>
            <a:ext cx="2762251" cy="1600199"/>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55576" y="404664"/>
            <a:ext cx="7890670" cy="3785652"/>
          </a:xfrm>
          <a:prstGeom prst="rect">
            <a:avLst/>
          </a:prstGeom>
        </p:spPr>
        <p:txBody>
          <a:bodyPr wrap="square">
            <a:spAutoFit/>
          </a:bodyPr>
          <a:lstStyle/>
          <a:p>
            <a:r>
              <a:rPr lang="tr-TR" sz="2000" dirty="0" smtClean="0">
                <a:latin typeface="+mj-lt"/>
              </a:rPr>
              <a:t>Beslenme ile aldığımız enerji, gün içinde harcanandan fazlaysa bu fazla enerji vücut tarafından yağa dönüştürülerek depolanır.</a:t>
            </a:r>
          </a:p>
          <a:p>
            <a:r>
              <a:rPr lang="tr-TR" sz="2000" dirty="0" smtClean="0">
                <a:latin typeface="+mj-lt"/>
              </a:rPr>
              <a:t>Bu yağ deposu da çeşitli hastalıklara davetiye çıkarır. </a:t>
            </a:r>
          </a:p>
          <a:p>
            <a:r>
              <a:rPr lang="tr-TR" sz="2000" dirty="0" smtClean="0">
                <a:latin typeface="+mj-lt"/>
              </a:rPr>
              <a:t>Oysa düzenli fiziksel aktivitenin ve egzersizin sağlıklı yaşamaya doğrudan ve dolaylı birçok katkısı vardır.</a:t>
            </a:r>
          </a:p>
          <a:p>
            <a:r>
              <a:rPr lang="tr-TR" sz="2000" dirty="0" smtClean="0">
                <a:latin typeface="+mj-lt"/>
              </a:rPr>
              <a:t>Dokularımızın daha iyi beslenmesini sağlar. </a:t>
            </a:r>
          </a:p>
          <a:p>
            <a:r>
              <a:rPr lang="tr-TR" sz="2000" dirty="0" smtClean="0">
                <a:latin typeface="+mj-lt"/>
              </a:rPr>
              <a:t>Kalp ve damar sağlığımızın iyileştirilmesine yardımcı olur. </a:t>
            </a:r>
          </a:p>
          <a:p>
            <a:r>
              <a:rPr lang="tr-TR" sz="2000" dirty="0" smtClean="0">
                <a:latin typeface="+mj-lt"/>
              </a:rPr>
              <a:t>Vücudumuzu güzelleştirir ve zinde olmamızı sağlar. </a:t>
            </a:r>
          </a:p>
          <a:p>
            <a:r>
              <a:rPr lang="tr-TR" sz="2000" dirty="0" smtClean="0">
                <a:latin typeface="+mj-lt"/>
              </a:rPr>
              <a:t>Doğru ve düzgün düşünme, iletişim kurma, akılda tutma, yorumlama ve karar verme gibi becerilerimizin gelişimine katkı sağlar. </a:t>
            </a:r>
          </a:p>
          <a:p>
            <a:r>
              <a:rPr lang="tr-TR" sz="2000" dirty="0" smtClean="0">
                <a:latin typeface="+mj-lt"/>
              </a:rPr>
              <a:t>Daha mutlu ve daha neşeli olmamıza, yaşama sevincimizin yükselmesine ve etrafa pozitif enerji yaymamıza katkıda bulunur</a:t>
            </a:r>
            <a:r>
              <a:rPr lang="tr-TR" dirty="0" smtClean="0">
                <a:latin typeface="Bell MT" pitchFamily="18" charset="0"/>
              </a:rPr>
              <a:t>.</a:t>
            </a:r>
            <a:endParaRPr lang="tr-TR" dirty="0">
              <a:latin typeface="Bell MT" pitchFamily="18" charset="0"/>
            </a:endParaRPr>
          </a:p>
        </p:txBody>
      </p:sp>
      <p:pic>
        <p:nvPicPr>
          <p:cNvPr id="1026" name="Picture 2" descr="C:\Users\ASUS\Desktop\spro1.jpg"/>
          <p:cNvPicPr>
            <a:picLocks noChangeAspect="1" noChangeArrowheads="1"/>
          </p:cNvPicPr>
          <p:nvPr/>
        </p:nvPicPr>
        <p:blipFill>
          <a:blip r:embed="rId2"/>
          <a:srcRect/>
          <a:stretch>
            <a:fillRect/>
          </a:stretch>
        </p:blipFill>
        <p:spPr bwMode="auto">
          <a:xfrm>
            <a:off x="899592" y="4147251"/>
            <a:ext cx="3672408" cy="2282145"/>
          </a:xfrm>
          <a:prstGeom prst="rect">
            <a:avLst/>
          </a:prstGeom>
          <a:noFill/>
        </p:spPr>
      </p:pic>
      <p:pic>
        <p:nvPicPr>
          <p:cNvPr id="1027" name="Picture 3" descr="C:\Users\ASUS\Desktop\spro.jpg"/>
          <p:cNvPicPr>
            <a:picLocks noChangeAspect="1" noChangeArrowheads="1"/>
          </p:cNvPicPr>
          <p:nvPr/>
        </p:nvPicPr>
        <p:blipFill>
          <a:blip r:embed="rId3"/>
          <a:srcRect/>
          <a:stretch>
            <a:fillRect/>
          </a:stretch>
        </p:blipFill>
        <p:spPr bwMode="auto">
          <a:xfrm>
            <a:off x="5076056" y="4147251"/>
            <a:ext cx="3456384" cy="2282145"/>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rgbClr val="FF0000"/>
          </a:solidFill>
        </p:spPr>
        <p:txBody>
          <a:bodyPr/>
          <a:lstStyle/>
          <a:p>
            <a:r>
              <a:rPr lang="tr-TR" dirty="0" smtClean="0">
                <a:solidFill>
                  <a:schemeClr val="bg1"/>
                </a:solidFill>
                <a:latin typeface="Bell MT" pitchFamily="18" charset="0"/>
              </a:rPr>
              <a:t>UYKU ENERJİNİZİ YENİLER</a:t>
            </a:r>
            <a:endParaRPr lang="tr-TR" dirty="0">
              <a:solidFill>
                <a:schemeClr val="bg1"/>
              </a:solidFill>
              <a:latin typeface="Bell MT" pitchFamily="18" charset="0"/>
            </a:endParaRPr>
          </a:p>
        </p:txBody>
      </p:sp>
      <p:pic>
        <p:nvPicPr>
          <p:cNvPr id="2050" name="Picture 2" descr="C:\Users\ASUS\Desktop\İÜ1.jpg"/>
          <p:cNvPicPr>
            <a:picLocks noChangeAspect="1" noChangeArrowheads="1"/>
          </p:cNvPicPr>
          <p:nvPr/>
        </p:nvPicPr>
        <p:blipFill>
          <a:blip r:embed="rId2"/>
          <a:srcRect/>
          <a:stretch>
            <a:fillRect/>
          </a:stretch>
        </p:blipFill>
        <p:spPr bwMode="auto">
          <a:xfrm>
            <a:off x="4644008" y="1926851"/>
            <a:ext cx="3762383" cy="2928958"/>
          </a:xfrm>
          <a:prstGeom prst="rect">
            <a:avLst/>
          </a:prstGeom>
          <a:noFill/>
        </p:spPr>
      </p:pic>
      <p:pic>
        <p:nvPicPr>
          <p:cNvPr id="2052" name="Picture 4" descr="C:\Users\ASUS\Desktop\İL.jpg"/>
          <p:cNvPicPr>
            <a:picLocks noChangeAspect="1" noChangeArrowheads="1"/>
          </p:cNvPicPr>
          <p:nvPr/>
        </p:nvPicPr>
        <p:blipFill>
          <a:blip r:embed="rId3"/>
          <a:srcRect/>
          <a:stretch>
            <a:fillRect/>
          </a:stretch>
        </p:blipFill>
        <p:spPr bwMode="auto">
          <a:xfrm>
            <a:off x="539552" y="1916832"/>
            <a:ext cx="3643338" cy="292895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Bell MT" pitchFamily="18" charset="0"/>
              </a:rPr>
              <a:t>SAĞLIKLI İNSAN</a:t>
            </a:r>
            <a:endParaRPr lang="tr-TR" b="1" dirty="0">
              <a:latin typeface="Bell MT" pitchFamily="18" charset="0"/>
            </a:endParaRPr>
          </a:p>
        </p:txBody>
      </p:sp>
      <p:pic>
        <p:nvPicPr>
          <p:cNvPr id="1026" name="Picture 2" descr="C:\Users\Win7\Documents\.1.jpg"/>
          <p:cNvPicPr>
            <a:picLocks noChangeAspect="1" noChangeArrowheads="1"/>
          </p:cNvPicPr>
          <p:nvPr/>
        </p:nvPicPr>
        <p:blipFill>
          <a:blip r:embed="rId2"/>
          <a:srcRect/>
          <a:stretch>
            <a:fillRect/>
          </a:stretch>
        </p:blipFill>
        <p:spPr bwMode="auto">
          <a:xfrm>
            <a:off x="428596" y="1428736"/>
            <a:ext cx="5286412" cy="5143536"/>
          </a:xfrm>
          <a:prstGeom prst="rect">
            <a:avLst/>
          </a:prstGeom>
          <a:noFill/>
        </p:spPr>
      </p:pic>
      <p:pic>
        <p:nvPicPr>
          <p:cNvPr id="1027" name="Picture 3" descr="C:\Users\Win7\Documents\...1.jpg"/>
          <p:cNvPicPr>
            <a:picLocks noChangeAspect="1" noChangeArrowheads="1"/>
          </p:cNvPicPr>
          <p:nvPr/>
        </p:nvPicPr>
        <p:blipFill>
          <a:blip r:embed="rId3"/>
          <a:srcRect/>
          <a:stretch>
            <a:fillRect/>
          </a:stretch>
        </p:blipFill>
        <p:spPr bwMode="auto">
          <a:xfrm>
            <a:off x="5715008" y="2571744"/>
            <a:ext cx="3214710" cy="2786082"/>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28604"/>
            <a:ext cx="5486400" cy="714380"/>
          </a:xfrm>
        </p:spPr>
        <p:txBody>
          <a:bodyPr>
            <a:normAutofit/>
          </a:bodyPr>
          <a:lstStyle/>
          <a:p>
            <a:r>
              <a:rPr lang="tr-TR" dirty="0" smtClean="0"/>
              <a:t/>
            </a:r>
            <a:br>
              <a:rPr lang="tr-TR" dirty="0" smtClean="0"/>
            </a:br>
            <a:endParaRPr lang="tr-TR" dirty="0"/>
          </a:p>
        </p:txBody>
      </p:sp>
      <p:sp>
        <p:nvSpPr>
          <p:cNvPr id="4" name="3 Metin Yer Tutucusu"/>
          <p:cNvSpPr>
            <a:spLocks noGrp="1"/>
          </p:cNvSpPr>
          <p:nvPr>
            <p:ph type="body" sz="half" idx="2"/>
          </p:nvPr>
        </p:nvSpPr>
        <p:spPr>
          <a:xfrm>
            <a:off x="467544" y="260648"/>
            <a:ext cx="8280920" cy="6048672"/>
          </a:xfrm>
        </p:spPr>
        <p:txBody>
          <a:bodyPr>
            <a:noAutofit/>
          </a:bodyPr>
          <a:lstStyle/>
          <a:p>
            <a:pPr marL="342900" indent="-342900">
              <a:buFont typeface="Wingdings" panose="05000000000000000000" pitchFamily="2" charset="2"/>
              <a:buChar char="ü"/>
            </a:pPr>
            <a:r>
              <a:rPr lang="tr-TR" sz="2200" dirty="0" smtClean="0">
                <a:latin typeface="+mj-lt"/>
              </a:rPr>
              <a:t>Sağlıklı bir hayat için uyku, yemek-içmek kadar önemli bir ihtiyaçtır.</a:t>
            </a:r>
          </a:p>
          <a:p>
            <a:pPr marL="342900" indent="-342900">
              <a:buFont typeface="Wingdings" panose="05000000000000000000" pitchFamily="2" charset="2"/>
              <a:buChar char="ü"/>
            </a:pPr>
            <a:r>
              <a:rPr lang="tr-TR" sz="2200" dirty="0" smtClean="0">
                <a:latin typeface="+mj-lt"/>
              </a:rPr>
              <a:t>Uyku sayesinde bedenimiz dinlenir, zihnimiz yenilenir. </a:t>
            </a:r>
          </a:p>
          <a:p>
            <a:pPr marL="342900" indent="-342900">
              <a:buFont typeface="Wingdings" panose="05000000000000000000" pitchFamily="2" charset="2"/>
              <a:buChar char="ü"/>
            </a:pPr>
            <a:r>
              <a:rPr lang="tr-TR" sz="2200" dirty="0" smtClean="0">
                <a:latin typeface="+mj-lt"/>
              </a:rPr>
              <a:t>Organlarımız yenilenip kendini tamir eder. </a:t>
            </a:r>
          </a:p>
          <a:p>
            <a:pPr marL="342900" indent="-342900">
              <a:buFont typeface="Wingdings" panose="05000000000000000000" pitchFamily="2" charset="2"/>
              <a:buChar char="ü"/>
            </a:pPr>
            <a:r>
              <a:rPr lang="tr-TR" sz="2200" dirty="0" smtClean="0">
                <a:latin typeface="+mj-lt"/>
              </a:rPr>
              <a:t>Çocuklar uyudukça büyürler; gençler, orta yaşlılar ve yaşlılar uykuyla sağlıklarını korurlar. </a:t>
            </a:r>
          </a:p>
          <a:p>
            <a:pPr marL="342900" indent="-342900">
              <a:buFont typeface="Wingdings" panose="05000000000000000000" pitchFamily="2" charset="2"/>
              <a:buChar char="ü"/>
            </a:pPr>
            <a:r>
              <a:rPr lang="tr-TR" sz="2200" dirty="0" smtClean="0">
                <a:latin typeface="+mj-lt"/>
              </a:rPr>
              <a:t>Çocuklar için uyku süresi 10-12 saattir. </a:t>
            </a:r>
          </a:p>
          <a:p>
            <a:pPr marL="342900" indent="-342900">
              <a:buFont typeface="Wingdings" panose="05000000000000000000" pitchFamily="2" charset="2"/>
              <a:buChar char="ü"/>
            </a:pPr>
            <a:r>
              <a:rPr lang="tr-TR" sz="2200" dirty="0" smtClean="0">
                <a:latin typeface="+mj-lt"/>
              </a:rPr>
              <a:t>Bu süre ergenlik dönemi ile birlikte günde 8-10 saate düşerek erişkin bir bireyin </a:t>
            </a:r>
            <a:r>
              <a:rPr lang="tr-TR" sz="2200" b="1" dirty="0" smtClean="0">
                <a:latin typeface="+mj-lt"/>
              </a:rPr>
              <a:t>uyku</a:t>
            </a:r>
            <a:r>
              <a:rPr lang="tr-TR" sz="2200" dirty="0" smtClean="0">
                <a:latin typeface="+mj-lt"/>
              </a:rPr>
              <a:t> süresine yaklaşıyor. </a:t>
            </a:r>
          </a:p>
          <a:p>
            <a:pPr marL="342900" indent="-342900">
              <a:buFont typeface="Wingdings" panose="05000000000000000000" pitchFamily="2" charset="2"/>
              <a:buChar char="ü"/>
            </a:pPr>
            <a:r>
              <a:rPr lang="tr-TR" sz="2200" b="1" dirty="0" smtClean="0">
                <a:latin typeface="+mj-lt"/>
              </a:rPr>
              <a:t>Yetişkinler</a:t>
            </a:r>
            <a:r>
              <a:rPr lang="tr-TR" sz="2200" dirty="0" smtClean="0">
                <a:latin typeface="+mj-lt"/>
              </a:rPr>
              <a:t> için günlük </a:t>
            </a:r>
            <a:r>
              <a:rPr lang="tr-TR" sz="2200" b="1" dirty="0" smtClean="0">
                <a:latin typeface="+mj-lt"/>
              </a:rPr>
              <a:t>uyku</a:t>
            </a:r>
            <a:r>
              <a:rPr lang="tr-TR" sz="2200" dirty="0" smtClean="0">
                <a:latin typeface="+mj-lt"/>
              </a:rPr>
              <a:t> süresinin ortalama 7-9 </a:t>
            </a:r>
            <a:r>
              <a:rPr lang="tr-TR" sz="2200" b="1" dirty="0" smtClean="0">
                <a:latin typeface="+mj-lt"/>
              </a:rPr>
              <a:t>saat</a:t>
            </a:r>
            <a:r>
              <a:rPr lang="tr-TR" sz="2200" dirty="0" smtClean="0">
                <a:latin typeface="+mj-lt"/>
              </a:rPr>
              <a:t> olması gerekiyor. </a:t>
            </a:r>
          </a:p>
        </p:txBody>
      </p:sp>
      <p:pic>
        <p:nvPicPr>
          <p:cNvPr id="3074" name="Picture 2" descr="C:\Users\ASUS\Desktop\pş.jpg"/>
          <p:cNvPicPr>
            <a:picLocks noChangeAspect="1" noChangeArrowheads="1"/>
          </p:cNvPicPr>
          <p:nvPr/>
        </p:nvPicPr>
        <p:blipFill>
          <a:blip r:embed="rId2"/>
          <a:srcRect/>
          <a:stretch>
            <a:fillRect/>
          </a:stretch>
        </p:blipFill>
        <p:spPr bwMode="auto">
          <a:xfrm>
            <a:off x="971600" y="4156642"/>
            <a:ext cx="3073544" cy="1941442"/>
          </a:xfrm>
          <a:prstGeom prst="rect">
            <a:avLst/>
          </a:prstGeom>
          <a:noFill/>
        </p:spPr>
      </p:pic>
      <p:pic>
        <p:nvPicPr>
          <p:cNvPr id="3075" name="Picture 3" descr="C:\Users\ASUS\Desktop\pşkl.jpg"/>
          <p:cNvPicPr>
            <a:picLocks noChangeAspect="1" noChangeArrowheads="1"/>
          </p:cNvPicPr>
          <p:nvPr/>
        </p:nvPicPr>
        <p:blipFill>
          <a:blip r:embed="rId3"/>
          <a:srcRect/>
          <a:stretch>
            <a:fillRect/>
          </a:stretch>
        </p:blipFill>
        <p:spPr bwMode="auto">
          <a:xfrm>
            <a:off x="5343764" y="4156642"/>
            <a:ext cx="2950992" cy="1941442"/>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28604"/>
            <a:ext cx="5486400" cy="714380"/>
          </a:xfrm>
        </p:spPr>
        <p:txBody>
          <a:bodyPr>
            <a:normAutofit/>
          </a:bodyPr>
          <a:lstStyle/>
          <a:p>
            <a:r>
              <a:rPr lang="tr-TR" dirty="0" smtClean="0"/>
              <a:t/>
            </a:r>
            <a:br>
              <a:rPr lang="tr-TR" dirty="0" smtClean="0"/>
            </a:br>
            <a:endParaRPr lang="tr-TR" dirty="0"/>
          </a:p>
        </p:txBody>
      </p:sp>
      <p:sp>
        <p:nvSpPr>
          <p:cNvPr id="4" name="3 Metin Yer Tutucusu"/>
          <p:cNvSpPr>
            <a:spLocks noGrp="1"/>
          </p:cNvSpPr>
          <p:nvPr>
            <p:ph type="body" sz="half" idx="2"/>
          </p:nvPr>
        </p:nvSpPr>
        <p:spPr>
          <a:xfrm>
            <a:off x="467544" y="260648"/>
            <a:ext cx="8280920" cy="6048672"/>
          </a:xfrm>
        </p:spPr>
        <p:txBody>
          <a:bodyPr>
            <a:noAutofit/>
          </a:bodyPr>
          <a:lstStyle/>
          <a:p>
            <a:pPr marL="342900" indent="-342900">
              <a:buFont typeface="Wingdings" panose="05000000000000000000" pitchFamily="2" charset="2"/>
              <a:buChar char="ü"/>
            </a:pPr>
            <a:r>
              <a:rPr lang="tr-TR" sz="2200" dirty="0" smtClean="0">
                <a:latin typeface="+mj-lt"/>
              </a:rPr>
              <a:t>65 yaş üzerinde ise gerekli </a:t>
            </a:r>
            <a:r>
              <a:rPr lang="tr-TR" sz="2200" b="1" dirty="0" smtClean="0">
                <a:latin typeface="+mj-lt"/>
              </a:rPr>
              <a:t>uyku</a:t>
            </a:r>
            <a:r>
              <a:rPr lang="tr-TR" sz="2200" dirty="0" smtClean="0">
                <a:latin typeface="+mj-lt"/>
              </a:rPr>
              <a:t> süresi günde 7-8 </a:t>
            </a:r>
            <a:r>
              <a:rPr lang="tr-TR" sz="2200" b="1" dirty="0" smtClean="0">
                <a:latin typeface="+mj-lt"/>
              </a:rPr>
              <a:t>saat</a:t>
            </a:r>
            <a:r>
              <a:rPr lang="tr-TR" sz="2200" dirty="0" smtClean="0">
                <a:latin typeface="+mj-lt"/>
              </a:rPr>
              <a:t> ve bu sürenin 5 saatten az olmaması ve 9 </a:t>
            </a:r>
            <a:r>
              <a:rPr lang="tr-TR" sz="2200" b="1" dirty="0" smtClean="0">
                <a:latin typeface="+mj-lt"/>
              </a:rPr>
              <a:t>saati</a:t>
            </a:r>
            <a:r>
              <a:rPr lang="tr-TR" sz="2200" dirty="0" smtClean="0">
                <a:latin typeface="+mj-lt"/>
              </a:rPr>
              <a:t> aşmaması tavsiye ediliyor.</a:t>
            </a:r>
          </a:p>
          <a:p>
            <a:pPr marL="342900" indent="-342900">
              <a:buFont typeface="Wingdings" panose="05000000000000000000" pitchFamily="2" charset="2"/>
              <a:buChar char="ü"/>
            </a:pPr>
            <a:r>
              <a:rPr lang="tr-TR" sz="2200" dirty="0" smtClean="0">
                <a:latin typeface="+mj-lt"/>
              </a:rPr>
              <a:t>Her gün aynı saatlerde yatağa girip aynı saatlerde kalkmak en güzelidir. </a:t>
            </a:r>
          </a:p>
          <a:p>
            <a:pPr marL="342900" indent="-342900">
              <a:buFont typeface="Wingdings" panose="05000000000000000000" pitchFamily="2" charset="2"/>
              <a:buChar char="ü"/>
            </a:pPr>
            <a:r>
              <a:rPr lang="tr-TR" sz="2200" dirty="0" smtClean="0">
                <a:latin typeface="+mj-lt"/>
              </a:rPr>
              <a:t>Erken yatıp erken kalkmak bedenin dinç olmasını sağlar.</a:t>
            </a:r>
          </a:p>
          <a:p>
            <a:pPr marL="342900" indent="-342900">
              <a:buFont typeface="Wingdings" panose="05000000000000000000" pitchFamily="2" charset="2"/>
              <a:buChar char="ü"/>
            </a:pPr>
            <a:r>
              <a:rPr lang="tr-TR" sz="2200" dirty="0" smtClean="0">
                <a:latin typeface="+mj-lt"/>
              </a:rPr>
              <a:t>Uykunun bize fayda vermesi için karanlıkta uyumak gerekir.</a:t>
            </a:r>
          </a:p>
          <a:p>
            <a:pPr marL="342900" indent="-342900">
              <a:buFont typeface="Wingdings" panose="05000000000000000000" pitchFamily="2" charset="2"/>
              <a:buChar char="ü"/>
            </a:pPr>
            <a:r>
              <a:rPr lang="tr-TR" sz="2200" dirty="0" smtClean="0">
                <a:latin typeface="+mj-lt"/>
              </a:rPr>
              <a:t>Kahve ve demli çay karanlık ortam üzücü duygu ve düşünceler gün içinde hareketli olmak bilgisayar başında geçirilen uzun saatler uyku kalitemizi olumsuz etkiler. </a:t>
            </a:r>
          </a:p>
          <a:p>
            <a:pPr marL="342900" indent="-342900">
              <a:buFont typeface="Wingdings" panose="05000000000000000000" pitchFamily="2" charset="2"/>
              <a:buChar char="ü"/>
            </a:pPr>
            <a:r>
              <a:rPr lang="tr-TR" sz="2200" dirty="0" smtClean="0">
                <a:latin typeface="+mj-lt"/>
              </a:rPr>
              <a:t>Uykudan önce ılık suyla duş almak ,yemek yememek, uygun bir yatak, ışık, ses ve gürültü, uygun bir yastık uykunun kalitesini artırır.</a:t>
            </a:r>
          </a:p>
        </p:txBody>
      </p:sp>
      <p:pic>
        <p:nvPicPr>
          <p:cNvPr id="3074" name="Picture 2" descr="C:\Users\ASUS\Desktop\pş.jpg"/>
          <p:cNvPicPr>
            <a:picLocks noChangeAspect="1" noChangeArrowheads="1"/>
          </p:cNvPicPr>
          <p:nvPr/>
        </p:nvPicPr>
        <p:blipFill>
          <a:blip r:embed="rId2"/>
          <a:srcRect/>
          <a:stretch>
            <a:fillRect/>
          </a:stretch>
        </p:blipFill>
        <p:spPr bwMode="auto">
          <a:xfrm>
            <a:off x="827584" y="4423373"/>
            <a:ext cx="3312368" cy="1804988"/>
          </a:xfrm>
          <a:prstGeom prst="rect">
            <a:avLst/>
          </a:prstGeom>
          <a:noFill/>
        </p:spPr>
      </p:pic>
      <p:pic>
        <p:nvPicPr>
          <p:cNvPr id="3075" name="Picture 3" descr="C:\Users\ASUS\Desktop\pşkl.jpg"/>
          <p:cNvPicPr>
            <a:picLocks noChangeAspect="1" noChangeArrowheads="1"/>
          </p:cNvPicPr>
          <p:nvPr/>
        </p:nvPicPr>
        <p:blipFill>
          <a:blip r:embed="rId3"/>
          <a:srcRect/>
          <a:stretch>
            <a:fillRect/>
          </a:stretch>
        </p:blipFill>
        <p:spPr bwMode="auto">
          <a:xfrm>
            <a:off x="5148064" y="4423373"/>
            <a:ext cx="3290708" cy="1785950"/>
          </a:xfrm>
          <a:prstGeom prst="rect">
            <a:avLst/>
          </a:prstGeom>
          <a:noFill/>
        </p:spPr>
      </p:pic>
    </p:spTree>
    <p:extLst>
      <p:ext uri="{BB962C8B-B14F-4D97-AF65-F5344CB8AC3E}">
        <p14:creationId xmlns:p14="http://schemas.microsoft.com/office/powerpoint/2010/main" val="29495469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2844" y="274638"/>
            <a:ext cx="8643998" cy="922114"/>
          </a:xfrm>
          <a:solidFill>
            <a:srgbClr val="FF0000"/>
          </a:solidFill>
        </p:spPr>
        <p:txBody>
          <a:bodyPr>
            <a:normAutofit fontScale="90000"/>
          </a:bodyPr>
          <a:lstStyle/>
          <a:p>
            <a:r>
              <a:rPr lang="tr-TR" dirty="0" smtClean="0">
                <a:solidFill>
                  <a:schemeClr val="bg1"/>
                </a:solidFill>
                <a:latin typeface="Bell MT" pitchFamily="18" charset="0"/>
              </a:rPr>
              <a:t>DİKKAT !! TEKNOLOJİ YANIMIZDA</a:t>
            </a:r>
            <a:endParaRPr lang="tr-TR" dirty="0">
              <a:solidFill>
                <a:schemeClr val="bg1"/>
              </a:solidFill>
              <a:latin typeface="Bell MT" pitchFamily="18" charset="0"/>
            </a:endParaRPr>
          </a:p>
        </p:txBody>
      </p:sp>
      <p:pic>
        <p:nvPicPr>
          <p:cNvPr id="4098" name="Picture 2" descr="C:\Users\ASUS\Desktop\Q.jpg"/>
          <p:cNvPicPr>
            <a:picLocks noChangeAspect="1" noChangeArrowheads="1"/>
          </p:cNvPicPr>
          <p:nvPr/>
        </p:nvPicPr>
        <p:blipFill>
          <a:blip r:embed="rId2"/>
          <a:srcRect/>
          <a:stretch>
            <a:fillRect/>
          </a:stretch>
        </p:blipFill>
        <p:spPr bwMode="auto">
          <a:xfrm>
            <a:off x="142844" y="1428736"/>
            <a:ext cx="2752725" cy="2014540"/>
          </a:xfrm>
          <a:prstGeom prst="rect">
            <a:avLst/>
          </a:prstGeom>
          <a:noFill/>
        </p:spPr>
      </p:pic>
      <p:pic>
        <p:nvPicPr>
          <p:cNvPr id="4099" name="Picture 3" descr="C:\Users\ASUS\Desktop\Q7.jpg"/>
          <p:cNvPicPr>
            <a:picLocks noChangeAspect="1" noChangeArrowheads="1"/>
          </p:cNvPicPr>
          <p:nvPr/>
        </p:nvPicPr>
        <p:blipFill>
          <a:blip r:embed="rId3"/>
          <a:srcRect/>
          <a:stretch>
            <a:fillRect/>
          </a:stretch>
        </p:blipFill>
        <p:spPr bwMode="auto">
          <a:xfrm>
            <a:off x="2786050" y="2428868"/>
            <a:ext cx="3077481" cy="2928958"/>
          </a:xfrm>
          <a:prstGeom prst="rect">
            <a:avLst/>
          </a:prstGeom>
          <a:noFill/>
        </p:spPr>
      </p:pic>
      <p:pic>
        <p:nvPicPr>
          <p:cNvPr id="4100" name="Picture 4" descr="C:\Users\ASUS\Desktop\Q8.jpg"/>
          <p:cNvPicPr>
            <a:picLocks noChangeAspect="1" noChangeArrowheads="1"/>
          </p:cNvPicPr>
          <p:nvPr/>
        </p:nvPicPr>
        <p:blipFill>
          <a:blip r:embed="rId4"/>
          <a:srcRect/>
          <a:stretch>
            <a:fillRect/>
          </a:stretch>
        </p:blipFill>
        <p:spPr bwMode="auto">
          <a:xfrm>
            <a:off x="5643570" y="4572008"/>
            <a:ext cx="2857520" cy="1857388"/>
          </a:xfrm>
          <a:prstGeom prst="rect">
            <a:avLst/>
          </a:prstGeom>
          <a:noFill/>
        </p:spPr>
      </p:pic>
      <p:pic>
        <p:nvPicPr>
          <p:cNvPr id="4101" name="Picture 5" descr="C:\Users\ASUS\Desktop\ROBOTY.jpg"/>
          <p:cNvPicPr>
            <a:picLocks noChangeAspect="1" noChangeArrowheads="1"/>
          </p:cNvPicPr>
          <p:nvPr/>
        </p:nvPicPr>
        <p:blipFill>
          <a:blip r:embed="rId5"/>
          <a:srcRect/>
          <a:stretch>
            <a:fillRect/>
          </a:stretch>
        </p:blipFill>
        <p:spPr bwMode="auto">
          <a:xfrm>
            <a:off x="5715008" y="1500174"/>
            <a:ext cx="2857500" cy="2000264"/>
          </a:xfrm>
          <a:prstGeom prst="rect">
            <a:avLst/>
          </a:prstGeom>
          <a:noFill/>
        </p:spPr>
      </p:pic>
      <p:pic>
        <p:nvPicPr>
          <p:cNvPr id="4102" name="Picture 6" descr="C:\Users\ASUS\Desktop\ROBOTH.jpg"/>
          <p:cNvPicPr>
            <a:picLocks noChangeAspect="1" noChangeArrowheads="1"/>
          </p:cNvPicPr>
          <p:nvPr/>
        </p:nvPicPr>
        <p:blipFill>
          <a:blip r:embed="rId6"/>
          <a:srcRect/>
          <a:stretch>
            <a:fillRect/>
          </a:stretch>
        </p:blipFill>
        <p:spPr bwMode="auto">
          <a:xfrm>
            <a:off x="0" y="4429132"/>
            <a:ext cx="2914650" cy="2000264"/>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357158" y="188640"/>
            <a:ext cx="8348702" cy="4104456"/>
          </a:xfrm>
        </p:spPr>
        <p:txBody>
          <a:bodyPr>
            <a:normAutofit fontScale="85000" lnSpcReduction="20000"/>
          </a:bodyPr>
          <a:lstStyle/>
          <a:p>
            <a:pPr marL="342900" indent="-342900">
              <a:buFont typeface="Wingdings" panose="05000000000000000000" pitchFamily="2" charset="2"/>
              <a:buChar char="Ø"/>
            </a:pPr>
            <a:r>
              <a:rPr lang="tr-TR" sz="2300" dirty="0" smtClean="0">
                <a:latin typeface="+mj-lt"/>
              </a:rPr>
              <a:t>Teknolojinin zararlarından korunun .</a:t>
            </a:r>
          </a:p>
          <a:p>
            <a:pPr marL="342900" indent="-342900">
              <a:buFont typeface="Wingdings" panose="05000000000000000000" pitchFamily="2" charset="2"/>
              <a:buChar char="Ø"/>
            </a:pPr>
            <a:r>
              <a:rPr lang="tr-TR" sz="2300" dirty="0" smtClean="0">
                <a:latin typeface="+mj-lt"/>
              </a:rPr>
              <a:t>Zararlı besinler, kirli beden ve çevre, hareketsizlik, uykusuzluk dışında sağlığımıza zarar veren bir diğer şey de teknolojik aletlerin aşırı kullanımıdır. </a:t>
            </a:r>
          </a:p>
          <a:p>
            <a:pPr marL="342900" indent="-342900">
              <a:buFont typeface="Wingdings" panose="05000000000000000000" pitchFamily="2" charset="2"/>
              <a:buChar char="Ø"/>
            </a:pPr>
            <a:r>
              <a:rPr lang="tr-TR" sz="2300" dirty="0" smtClean="0">
                <a:latin typeface="+mj-lt"/>
              </a:rPr>
              <a:t>Günlük tablet, telefon, bilgisayar ve televizyon başında geçireceğiniz toplam süre 1,5-2 saati geçmemelidir.</a:t>
            </a:r>
          </a:p>
          <a:p>
            <a:endParaRPr lang="tr-TR" sz="2300" b="1" dirty="0" smtClean="0">
              <a:latin typeface="+mj-lt"/>
            </a:endParaRPr>
          </a:p>
          <a:p>
            <a:pPr algn="ctr"/>
            <a:r>
              <a:rPr lang="tr-TR" sz="2300" b="1" dirty="0" smtClean="0">
                <a:latin typeface="+mj-lt"/>
              </a:rPr>
              <a:t>TV, TELEFON, TABLET, BİLGİSAYAR, OYUN KONSOLU</a:t>
            </a:r>
          </a:p>
          <a:p>
            <a:pPr algn="ctr"/>
            <a:r>
              <a:rPr lang="tr-TR" sz="2300" dirty="0" smtClean="0">
                <a:latin typeface="+mj-lt"/>
              </a:rPr>
              <a:t>Uyku düzenini bozar. </a:t>
            </a:r>
          </a:p>
          <a:p>
            <a:pPr algn="ctr"/>
            <a:r>
              <a:rPr lang="tr-TR" sz="2300" dirty="0" smtClean="0">
                <a:latin typeface="+mj-lt"/>
              </a:rPr>
              <a:t>Yüksek radyasyona ve kansere sebep olur. </a:t>
            </a:r>
          </a:p>
          <a:p>
            <a:pPr algn="ctr"/>
            <a:r>
              <a:rPr lang="tr-TR" sz="2300" dirty="0" smtClean="0">
                <a:latin typeface="+mj-lt"/>
              </a:rPr>
              <a:t>Beyne zarar verir, düşünme ve anlama kabiliyetini geriletir. </a:t>
            </a:r>
          </a:p>
          <a:p>
            <a:pPr algn="ctr"/>
            <a:r>
              <a:rPr lang="tr-TR" sz="2300" dirty="0" smtClean="0">
                <a:latin typeface="+mj-lt"/>
              </a:rPr>
              <a:t>Şişmanlamaya neden olur. </a:t>
            </a:r>
          </a:p>
          <a:p>
            <a:pPr algn="ctr"/>
            <a:r>
              <a:rPr lang="tr-TR" sz="2300" dirty="0" smtClean="0">
                <a:latin typeface="+mj-lt"/>
              </a:rPr>
              <a:t>Baş ağrısı ve uyku problemi yapar. </a:t>
            </a:r>
          </a:p>
          <a:p>
            <a:pPr algn="ctr"/>
            <a:r>
              <a:rPr lang="tr-TR" sz="2300" dirty="0" smtClean="0">
                <a:latin typeface="+mj-lt"/>
              </a:rPr>
              <a:t>İskelet ve kas sisteminde gelişim bozukluklarına sebep olur.</a:t>
            </a:r>
          </a:p>
          <a:p>
            <a:endParaRPr lang="tr-TR" dirty="0"/>
          </a:p>
        </p:txBody>
      </p:sp>
      <p:pic>
        <p:nvPicPr>
          <p:cNvPr id="5122" name="Picture 2" descr="C:\Users\ASUS\Desktop\MUTSUZ.jpg"/>
          <p:cNvPicPr>
            <a:picLocks noChangeAspect="1" noChangeArrowheads="1"/>
          </p:cNvPicPr>
          <p:nvPr/>
        </p:nvPicPr>
        <p:blipFill>
          <a:blip r:embed="rId2"/>
          <a:srcRect/>
          <a:stretch>
            <a:fillRect/>
          </a:stretch>
        </p:blipFill>
        <p:spPr bwMode="auto">
          <a:xfrm>
            <a:off x="357158" y="4149080"/>
            <a:ext cx="2786082" cy="2208878"/>
          </a:xfrm>
          <a:prstGeom prst="rect">
            <a:avLst/>
          </a:prstGeom>
          <a:noFill/>
        </p:spPr>
      </p:pic>
      <p:pic>
        <p:nvPicPr>
          <p:cNvPr id="5123" name="Picture 3" descr="C:\Users\ASUS\Desktop\PSİKOLO.jpg"/>
          <p:cNvPicPr>
            <a:picLocks noChangeAspect="1" noChangeArrowheads="1"/>
          </p:cNvPicPr>
          <p:nvPr/>
        </p:nvPicPr>
        <p:blipFill>
          <a:blip r:embed="rId3"/>
          <a:srcRect/>
          <a:stretch>
            <a:fillRect/>
          </a:stretch>
        </p:blipFill>
        <p:spPr bwMode="auto">
          <a:xfrm>
            <a:off x="6084168" y="4149080"/>
            <a:ext cx="2621692" cy="2210006"/>
          </a:xfrm>
          <a:prstGeom prst="rect">
            <a:avLst/>
          </a:prstGeom>
          <a:noFill/>
        </p:spPr>
      </p:pic>
      <p:pic>
        <p:nvPicPr>
          <p:cNvPr id="5124" name="Picture 4" descr="C:\Users\ASUS\Desktop\iğ.jpg"/>
          <p:cNvPicPr>
            <a:picLocks noChangeAspect="1" noChangeArrowheads="1"/>
          </p:cNvPicPr>
          <p:nvPr/>
        </p:nvPicPr>
        <p:blipFill>
          <a:blip r:embed="rId4"/>
          <a:srcRect/>
          <a:stretch>
            <a:fillRect/>
          </a:stretch>
        </p:blipFill>
        <p:spPr bwMode="auto">
          <a:xfrm>
            <a:off x="3214678" y="4149080"/>
            <a:ext cx="2690813" cy="2208878"/>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274638"/>
            <a:ext cx="8329642" cy="1143000"/>
          </a:xfrm>
          <a:solidFill>
            <a:schemeClr val="accent4">
              <a:lumMod val="20000"/>
              <a:lumOff val="80000"/>
            </a:schemeClr>
          </a:solidFill>
        </p:spPr>
        <p:txBody>
          <a:bodyPr>
            <a:noAutofit/>
          </a:bodyPr>
          <a:lstStyle/>
          <a:p>
            <a:r>
              <a:rPr lang="tr-TR" sz="4000" dirty="0" smtClean="0">
                <a:latin typeface="Bell MT" pitchFamily="18" charset="0"/>
              </a:rPr>
              <a:t>DENGESİZ HER ŞEY</a:t>
            </a:r>
            <a:br>
              <a:rPr lang="tr-TR" sz="4000" dirty="0" smtClean="0">
                <a:latin typeface="Bell MT" pitchFamily="18" charset="0"/>
              </a:rPr>
            </a:br>
            <a:r>
              <a:rPr lang="tr-TR" sz="4000" dirty="0" smtClean="0">
                <a:latin typeface="Bell MT" pitchFamily="18" charset="0"/>
              </a:rPr>
              <a:t>SAĞLIKSIZ HAYAT</a:t>
            </a:r>
            <a:endParaRPr lang="tr-TR" sz="4000" dirty="0">
              <a:latin typeface="Bell MT" pitchFamily="18" charset="0"/>
            </a:endParaRPr>
          </a:p>
        </p:txBody>
      </p:sp>
      <p:pic>
        <p:nvPicPr>
          <p:cNvPr id="6146" name="Picture 2" descr="C:\Users\ASUS\Desktop\ğğ.jpg"/>
          <p:cNvPicPr>
            <a:picLocks noChangeAspect="1" noChangeArrowheads="1"/>
          </p:cNvPicPr>
          <p:nvPr/>
        </p:nvPicPr>
        <p:blipFill>
          <a:blip r:embed="rId2"/>
          <a:srcRect/>
          <a:stretch>
            <a:fillRect/>
          </a:stretch>
        </p:blipFill>
        <p:spPr bwMode="auto">
          <a:xfrm>
            <a:off x="357158" y="1714488"/>
            <a:ext cx="3926810" cy="2000264"/>
          </a:xfrm>
          <a:prstGeom prst="rect">
            <a:avLst/>
          </a:prstGeom>
          <a:noFill/>
        </p:spPr>
      </p:pic>
      <p:pic>
        <p:nvPicPr>
          <p:cNvPr id="6147" name="Picture 3" descr="C:\Users\ASUS\Desktop\ğğğ3.jpg"/>
          <p:cNvPicPr>
            <a:picLocks noChangeAspect="1" noChangeArrowheads="1"/>
          </p:cNvPicPr>
          <p:nvPr/>
        </p:nvPicPr>
        <p:blipFill>
          <a:blip r:embed="rId3"/>
          <a:srcRect/>
          <a:stretch>
            <a:fillRect/>
          </a:stretch>
        </p:blipFill>
        <p:spPr bwMode="auto">
          <a:xfrm>
            <a:off x="4860032" y="1714488"/>
            <a:ext cx="3792697" cy="2000264"/>
          </a:xfrm>
          <a:prstGeom prst="rect">
            <a:avLst/>
          </a:prstGeom>
          <a:noFill/>
        </p:spPr>
      </p:pic>
      <p:pic>
        <p:nvPicPr>
          <p:cNvPr id="6149" name="Picture 5" descr="C:\Users\ASUS\Desktop\IK.jpg"/>
          <p:cNvPicPr>
            <a:picLocks noChangeAspect="1" noChangeArrowheads="1"/>
          </p:cNvPicPr>
          <p:nvPr/>
        </p:nvPicPr>
        <p:blipFill>
          <a:blip r:embed="rId4"/>
          <a:srcRect/>
          <a:stretch>
            <a:fillRect/>
          </a:stretch>
        </p:blipFill>
        <p:spPr bwMode="auto">
          <a:xfrm>
            <a:off x="357158" y="4179099"/>
            <a:ext cx="3926810" cy="2000264"/>
          </a:xfrm>
          <a:prstGeom prst="rect">
            <a:avLst/>
          </a:prstGeom>
          <a:noFill/>
        </p:spPr>
      </p:pic>
      <p:pic>
        <p:nvPicPr>
          <p:cNvPr id="6150" name="Picture 6" descr="C:\Users\ASUS\Desktop\IK5.jpg"/>
          <p:cNvPicPr>
            <a:picLocks noChangeAspect="1" noChangeArrowheads="1"/>
          </p:cNvPicPr>
          <p:nvPr/>
        </p:nvPicPr>
        <p:blipFill>
          <a:blip r:embed="rId5"/>
          <a:srcRect/>
          <a:stretch>
            <a:fillRect/>
          </a:stretch>
        </p:blipFill>
        <p:spPr bwMode="auto">
          <a:xfrm>
            <a:off x="4860032" y="4214818"/>
            <a:ext cx="3791806" cy="1928826"/>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329642" cy="1143000"/>
          </a:xfrm>
          <a:solidFill>
            <a:schemeClr val="accent6">
              <a:lumMod val="20000"/>
              <a:lumOff val="80000"/>
            </a:schemeClr>
          </a:solidFill>
        </p:spPr>
        <p:txBody>
          <a:bodyPr>
            <a:normAutofit fontScale="90000"/>
          </a:bodyPr>
          <a:lstStyle/>
          <a:p>
            <a:r>
              <a:rPr lang="tr-TR" dirty="0" smtClean="0">
                <a:latin typeface="Bell MT" pitchFamily="18" charset="0"/>
              </a:rPr>
              <a:t>SEVDİKLERİN İÇİN SAĞLIĞINA ÖZEN GÖSTER!!! LÜTFEN…</a:t>
            </a:r>
            <a:endParaRPr lang="tr-TR" dirty="0">
              <a:latin typeface="Bell MT" pitchFamily="18" charset="0"/>
            </a:endParaRPr>
          </a:p>
        </p:txBody>
      </p:sp>
      <p:pic>
        <p:nvPicPr>
          <p:cNvPr id="1026" name="Picture 2" descr="C:\Users\ASUS\Desktop\12.jpg"/>
          <p:cNvPicPr>
            <a:picLocks noChangeAspect="1" noChangeArrowheads="1"/>
          </p:cNvPicPr>
          <p:nvPr/>
        </p:nvPicPr>
        <p:blipFill>
          <a:blip r:embed="rId2"/>
          <a:srcRect/>
          <a:stretch>
            <a:fillRect/>
          </a:stretch>
        </p:blipFill>
        <p:spPr bwMode="auto">
          <a:xfrm>
            <a:off x="571472" y="1785926"/>
            <a:ext cx="2428892" cy="2628900"/>
          </a:xfrm>
          <a:prstGeom prst="rect">
            <a:avLst/>
          </a:prstGeom>
          <a:noFill/>
        </p:spPr>
      </p:pic>
      <p:pic>
        <p:nvPicPr>
          <p:cNvPr id="1027" name="Picture 3" descr="C:\Users\ASUS\Desktop\8.jpg"/>
          <p:cNvPicPr>
            <a:picLocks noChangeAspect="1" noChangeArrowheads="1"/>
          </p:cNvPicPr>
          <p:nvPr/>
        </p:nvPicPr>
        <p:blipFill>
          <a:blip r:embed="rId3"/>
          <a:srcRect/>
          <a:stretch>
            <a:fillRect/>
          </a:stretch>
        </p:blipFill>
        <p:spPr bwMode="auto">
          <a:xfrm>
            <a:off x="6286512" y="1785926"/>
            <a:ext cx="2500330" cy="2500330"/>
          </a:xfrm>
          <a:prstGeom prst="rect">
            <a:avLst/>
          </a:prstGeom>
          <a:noFill/>
        </p:spPr>
      </p:pic>
      <p:pic>
        <p:nvPicPr>
          <p:cNvPr id="1028" name="Picture 4" descr="C:\Users\ASUS\Desktop\1.jpg"/>
          <p:cNvPicPr>
            <a:picLocks noChangeAspect="1" noChangeArrowheads="1"/>
          </p:cNvPicPr>
          <p:nvPr/>
        </p:nvPicPr>
        <p:blipFill>
          <a:blip r:embed="rId4"/>
          <a:srcRect/>
          <a:stretch>
            <a:fillRect/>
          </a:stretch>
        </p:blipFill>
        <p:spPr bwMode="auto">
          <a:xfrm>
            <a:off x="3143240" y="4643446"/>
            <a:ext cx="2714625" cy="1685925"/>
          </a:xfrm>
          <a:prstGeom prst="rect">
            <a:avLst/>
          </a:prstGeom>
          <a:noFill/>
        </p:spPr>
      </p:pic>
      <p:pic>
        <p:nvPicPr>
          <p:cNvPr id="1029" name="Picture 5" descr="C:\Users\ASUS\Desktop\19.jpg"/>
          <p:cNvPicPr>
            <a:picLocks noChangeAspect="1" noChangeArrowheads="1"/>
          </p:cNvPicPr>
          <p:nvPr/>
        </p:nvPicPr>
        <p:blipFill>
          <a:blip r:embed="rId5"/>
          <a:srcRect/>
          <a:stretch>
            <a:fillRect/>
          </a:stretch>
        </p:blipFill>
        <p:spPr bwMode="auto">
          <a:xfrm>
            <a:off x="3286116" y="1785926"/>
            <a:ext cx="2547937" cy="250033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yagram"/>
          <p:cNvGraphicFramePr/>
          <p:nvPr/>
        </p:nvGraphicFramePr>
        <p:xfrm>
          <a:off x="683568" y="980728"/>
          <a:ext cx="7772400" cy="1944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4 Diyagram"/>
          <p:cNvGraphicFramePr/>
          <p:nvPr>
            <p:extLst>
              <p:ext uri="{D42A27DB-BD31-4B8C-83A1-F6EECF244321}">
                <p14:modId xmlns:p14="http://schemas.microsoft.com/office/powerpoint/2010/main" val="2460859924"/>
              </p:ext>
            </p:extLst>
          </p:nvPr>
        </p:nvGraphicFramePr>
        <p:xfrm>
          <a:off x="857224" y="3429000"/>
          <a:ext cx="7572428" cy="264320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741225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071942"/>
            <a:ext cx="5486400" cy="1002234"/>
          </a:xfrm>
        </p:spPr>
        <p:txBody>
          <a:bodyPr>
            <a:noAutofit/>
          </a:bodyPr>
          <a:lstStyle/>
          <a:p>
            <a:r>
              <a:rPr lang="tr-TR" sz="2200" dirty="0" smtClean="0">
                <a:latin typeface="Bell MT" pitchFamily="18" charset="0"/>
              </a:rPr>
              <a:t>Vücudumuzun sağlıklı olması,onun doğal dengesini koruyarak mümkündür.</a:t>
            </a:r>
            <a:endParaRPr lang="tr-TR" sz="2200" dirty="0">
              <a:latin typeface="Bell MT" pitchFamily="18" charset="0"/>
            </a:endParaRPr>
          </a:p>
        </p:txBody>
      </p:sp>
      <p:sp>
        <p:nvSpPr>
          <p:cNvPr id="4" name="3 Metin Yer Tutucusu"/>
          <p:cNvSpPr>
            <a:spLocks noGrp="1"/>
          </p:cNvSpPr>
          <p:nvPr>
            <p:ph type="body" sz="half" idx="2"/>
          </p:nvPr>
        </p:nvSpPr>
        <p:spPr>
          <a:xfrm>
            <a:off x="1792288" y="5145615"/>
            <a:ext cx="5486400" cy="1307721"/>
          </a:xfrm>
        </p:spPr>
        <p:txBody>
          <a:bodyPr>
            <a:noAutofit/>
          </a:bodyPr>
          <a:lstStyle/>
          <a:p>
            <a:r>
              <a:rPr lang="tr-TR" sz="2200" b="1" dirty="0" smtClean="0">
                <a:latin typeface="Bell MT" pitchFamily="18" charset="0"/>
              </a:rPr>
              <a:t>Hastalıklardan korunmak ve sağlıklı yaşamak basittir,aynı zamanda özen ve süreklilik gerektirir.</a:t>
            </a:r>
            <a:endParaRPr lang="tr-TR" sz="2200" b="1" dirty="0">
              <a:latin typeface="Bell MT" pitchFamily="18" charset="0"/>
            </a:endParaRPr>
          </a:p>
        </p:txBody>
      </p:sp>
      <p:pic>
        <p:nvPicPr>
          <p:cNvPr id="7" name="Picture 2" descr="C:\Users\ASUS\Desktop\..4.jpg"/>
          <p:cNvPicPr>
            <a:picLocks noChangeAspect="1" noChangeArrowheads="1"/>
          </p:cNvPicPr>
          <p:nvPr/>
        </p:nvPicPr>
        <p:blipFill>
          <a:blip r:embed="rId2"/>
          <a:srcRect/>
          <a:stretch>
            <a:fillRect/>
          </a:stretch>
        </p:blipFill>
        <p:spPr bwMode="auto">
          <a:xfrm>
            <a:off x="1357290" y="980264"/>
            <a:ext cx="2714644" cy="3091678"/>
          </a:xfrm>
          <a:prstGeom prst="rect">
            <a:avLst/>
          </a:prstGeom>
          <a:noFill/>
        </p:spPr>
      </p:pic>
      <p:pic>
        <p:nvPicPr>
          <p:cNvPr id="8" name="Picture 3" descr="C:\Users\ASUS\Desktop\.4.jpg"/>
          <p:cNvPicPr>
            <a:picLocks noChangeAspect="1" noChangeArrowheads="1"/>
          </p:cNvPicPr>
          <p:nvPr/>
        </p:nvPicPr>
        <p:blipFill>
          <a:blip r:embed="rId3"/>
          <a:srcRect/>
          <a:stretch>
            <a:fillRect/>
          </a:stretch>
        </p:blipFill>
        <p:spPr bwMode="auto">
          <a:xfrm>
            <a:off x="4929190" y="1071546"/>
            <a:ext cx="2671780" cy="2928957"/>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042"/>
            <a:ext cx="8229600" cy="1357322"/>
          </a:xfrm>
        </p:spPr>
        <p:txBody>
          <a:bodyPr>
            <a:normAutofit fontScale="90000"/>
          </a:bodyPr>
          <a:lstStyle/>
          <a:p>
            <a:r>
              <a:rPr lang="tr-TR" b="1" dirty="0" smtClean="0">
                <a:latin typeface="Bell MT" pitchFamily="18" charset="0"/>
              </a:rPr>
              <a:t>SAĞLIKLI YAŞAM İÇİN </a:t>
            </a:r>
            <a:br>
              <a:rPr lang="tr-TR" b="1" dirty="0" smtClean="0">
                <a:latin typeface="Bell MT" pitchFamily="18" charset="0"/>
              </a:rPr>
            </a:br>
            <a:r>
              <a:rPr lang="tr-TR" b="1" dirty="0" smtClean="0">
                <a:latin typeface="Bell MT" pitchFamily="18" charset="0"/>
              </a:rPr>
              <a:t>ANA BAŞLIKLAR</a:t>
            </a:r>
            <a:endParaRPr lang="tr-TR" b="1" dirty="0">
              <a:latin typeface="Bell MT" pitchFamily="18" charset="0"/>
            </a:endParaRPr>
          </a:p>
        </p:txBody>
      </p:sp>
      <p:sp>
        <p:nvSpPr>
          <p:cNvPr id="3" name="2 İçerik Yer Tutucusu"/>
          <p:cNvSpPr>
            <a:spLocks noGrp="1"/>
          </p:cNvSpPr>
          <p:nvPr>
            <p:ph idx="1"/>
          </p:nvPr>
        </p:nvSpPr>
        <p:spPr/>
        <p:txBody>
          <a:bodyPr/>
          <a:lstStyle/>
          <a:p>
            <a:endParaRPr lang="tr-TR" b="1" dirty="0" smtClean="0">
              <a:latin typeface="Bell MT" pitchFamily="18" charset="0"/>
            </a:endParaRPr>
          </a:p>
          <a:p>
            <a:r>
              <a:rPr lang="tr-TR" b="1" dirty="0" smtClean="0">
                <a:latin typeface="Bell MT" pitchFamily="18" charset="0"/>
              </a:rPr>
              <a:t>BESLENME </a:t>
            </a:r>
          </a:p>
          <a:p>
            <a:r>
              <a:rPr lang="tr-TR" b="1" dirty="0" smtClean="0">
                <a:latin typeface="Bell MT" pitchFamily="18" charset="0"/>
              </a:rPr>
              <a:t>HİJYEN(TEMİZLİK)</a:t>
            </a:r>
          </a:p>
          <a:p>
            <a:r>
              <a:rPr lang="tr-TR" b="1" dirty="0" smtClean="0">
                <a:latin typeface="Bell MT" pitchFamily="18" charset="0"/>
              </a:rPr>
              <a:t>SPOR(BEDENSEL HAREKETLİLİK)</a:t>
            </a:r>
          </a:p>
          <a:p>
            <a:r>
              <a:rPr lang="tr-TR" b="1" dirty="0" smtClean="0">
                <a:latin typeface="Bell MT" pitchFamily="18" charset="0"/>
              </a:rPr>
              <a:t>UYKU(DİNLENME)</a:t>
            </a:r>
          </a:p>
          <a:p>
            <a:r>
              <a:rPr lang="tr-TR" b="1" dirty="0" smtClean="0">
                <a:latin typeface="Bell MT" pitchFamily="18" charset="0"/>
              </a:rPr>
              <a:t>DOĞRU TEKNOLOJİ KULLANIMI</a:t>
            </a:r>
          </a:p>
          <a:p>
            <a:r>
              <a:rPr lang="tr-TR" b="1" dirty="0" smtClean="0">
                <a:latin typeface="Bell MT" pitchFamily="18" charset="0"/>
              </a:rPr>
              <a:t>KALİTELİ ZAMAN</a:t>
            </a:r>
            <a:endParaRPr lang="tr-TR" b="1" dirty="0">
              <a:latin typeface="Bell MT"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214818"/>
            <a:ext cx="5486400" cy="571504"/>
          </a:xfrm>
          <a:solidFill>
            <a:schemeClr val="accent6">
              <a:lumMod val="40000"/>
              <a:lumOff val="60000"/>
            </a:schemeClr>
          </a:solidFill>
        </p:spPr>
        <p:txBody>
          <a:bodyPr>
            <a:normAutofit/>
          </a:bodyPr>
          <a:lstStyle/>
          <a:p>
            <a:pPr algn="ctr"/>
            <a:r>
              <a:rPr lang="tr-TR" sz="2400" dirty="0" smtClean="0"/>
              <a:t>SAĞLIKLI BESLENME</a:t>
            </a:r>
            <a:endParaRPr lang="tr-TR" sz="2400" dirty="0"/>
          </a:p>
        </p:txBody>
      </p:sp>
      <p:sp>
        <p:nvSpPr>
          <p:cNvPr id="4" name="3 Metin Yer Tutucusu"/>
          <p:cNvSpPr>
            <a:spLocks noGrp="1"/>
          </p:cNvSpPr>
          <p:nvPr>
            <p:ph type="body" sz="half" idx="2"/>
          </p:nvPr>
        </p:nvSpPr>
        <p:spPr>
          <a:xfrm>
            <a:off x="714348" y="4857760"/>
            <a:ext cx="7746084" cy="1739592"/>
          </a:xfrm>
        </p:spPr>
        <p:txBody>
          <a:bodyPr>
            <a:normAutofit lnSpcReduction="10000"/>
          </a:bodyPr>
          <a:lstStyle/>
          <a:p>
            <a:pPr algn="ctr"/>
            <a:r>
              <a:rPr lang="tr-TR" sz="2200" dirty="0" smtClean="0"/>
              <a:t>Yetersiz veya dengesiz beslenmek sağlığı olumsuz etkiler.</a:t>
            </a:r>
          </a:p>
          <a:p>
            <a:pPr algn="ctr"/>
            <a:r>
              <a:rPr lang="tr-TR" sz="2200" dirty="0" smtClean="0"/>
              <a:t> Yetersiz beslenme; vücudun ihtiyaç duyduğundan daha az gıda  tüketilmesidir.</a:t>
            </a:r>
          </a:p>
          <a:p>
            <a:pPr algn="ctr"/>
            <a:r>
              <a:rPr lang="tr-TR" sz="2200" dirty="0" smtClean="0"/>
              <a:t> Dengesiz beslenme ise; bazı yiyeceklerin gereğinden fazla, bazılarınınsa gereğinden az tüketilmesidir.</a:t>
            </a:r>
          </a:p>
          <a:p>
            <a:pPr algn="ctr"/>
            <a:endParaRPr lang="tr-TR" dirty="0"/>
          </a:p>
        </p:txBody>
      </p:sp>
      <p:pic>
        <p:nvPicPr>
          <p:cNvPr id="3074" name="Picture 2" descr="C:\Users\ASUS\Desktop\..7.jpg"/>
          <p:cNvPicPr>
            <a:picLocks noChangeAspect="1" noChangeArrowheads="1"/>
          </p:cNvPicPr>
          <p:nvPr/>
        </p:nvPicPr>
        <p:blipFill>
          <a:blip r:embed="rId2"/>
          <a:srcRect/>
          <a:stretch>
            <a:fillRect/>
          </a:stretch>
        </p:blipFill>
        <p:spPr bwMode="auto">
          <a:xfrm>
            <a:off x="2357422" y="2285992"/>
            <a:ext cx="3929090" cy="1857388"/>
          </a:xfrm>
          <a:prstGeom prst="rect">
            <a:avLst/>
          </a:prstGeom>
          <a:noFill/>
        </p:spPr>
      </p:pic>
      <p:pic>
        <p:nvPicPr>
          <p:cNvPr id="3076" name="Picture 4" descr="C:\Users\ASUS\Desktop\....7.jpg"/>
          <p:cNvPicPr>
            <a:picLocks noChangeAspect="1" noChangeArrowheads="1"/>
          </p:cNvPicPr>
          <p:nvPr/>
        </p:nvPicPr>
        <p:blipFill>
          <a:blip r:embed="rId3"/>
          <a:srcRect/>
          <a:stretch>
            <a:fillRect/>
          </a:stretch>
        </p:blipFill>
        <p:spPr bwMode="auto">
          <a:xfrm>
            <a:off x="4714876" y="357166"/>
            <a:ext cx="3009902" cy="1785950"/>
          </a:xfrm>
          <a:prstGeom prst="rect">
            <a:avLst/>
          </a:prstGeom>
          <a:noFill/>
        </p:spPr>
      </p:pic>
      <p:pic>
        <p:nvPicPr>
          <p:cNvPr id="3077" name="Picture 5" descr="C:\Users\ASUS\Desktop\...2.jpg"/>
          <p:cNvPicPr>
            <a:picLocks noChangeAspect="1" noChangeArrowheads="1"/>
          </p:cNvPicPr>
          <p:nvPr/>
        </p:nvPicPr>
        <p:blipFill>
          <a:blip r:embed="rId4"/>
          <a:srcRect/>
          <a:stretch>
            <a:fillRect/>
          </a:stretch>
        </p:blipFill>
        <p:spPr bwMode="auto">
          <a:xfrm>
            <a:off x="714348" y="357166"/>
            <a:ext cx="3071834" cy="17859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35696" y="3645024"/>
            <a:ext cx="5486400" cy="424638"/>
          </a:xfrm>
          <a:solidFill>
            <a:srgbClr val="00B050"/>
          </a:solidFill>
        </p:spPr>
        <p:txBody>
          <a:bodyPr>
            <a:normAutofit fontScale="90000"/>
          </a:bodyPr>
          <a:lstStyle/>
          <a:p>
            <a:pPr algn="ctr"/>
            <a:r>
              <a:rPr lang="tr-TR" dirty="0" smtClean="0">
                <a:latin typeface="Bell MT" pitchFamily="18" charset="0"/>
              </a:rPr>
              <a:t/>
            </a:r>
            <a:br>
              <a:rPr lang="tr-TR" dirty="0" smtClean="0">
                <a:latin typeface="Bell MT" pitchFamily="18" charset="0"/>
              </a:rPr>
            </a:br>
            <a:r>
              <a:rPr lang="tr-TR" dirty="0" smtClean="0">
                <a:latin typeface="Bell MT" pitchFamily="18" charset="0"/>
              </a:rPr>
              <a:t/>
            </a:r>
            <a:br>
              <a:rPr lang="tr-TR" dirty="0" smtClean="0">
                <a:latin typeface="Bell MT" pitchFamily="18" charset="0"/>
              </a:rPr>
            </a:br>
            <a:r>
              <a:rPr lang="tr-TR" dirty="0" smtClean="0">
                <a:latin typeface="Bell MT" pitchFamily="18" charset="0"/>
              </a:rPr>
              <a:t/>
            </a:r>
            <a:br>
              <a:rPr lang="tr-TR" dirty="0" smtClean="0">
                <a:latin typeface="Bell MT" pitchFamily="18" charset="0"/>
              </a:rPr>
            </a:br>
            <a:r>
              <a:rPr lang="tr-TR" dirty="0" smtClean="0">
                <a:latin typeface="Bell MT" pitchFamily="18" charset="0"/>
              </a:rPr>
              <a:t/>
            </a:r>
            <a:br>
              <a:rPr lang="tr-TR" dirty="0" smtClean="0">
                <a:latin typeface="Bell MT" pitchFamily="18" charset="0"/>
              </a:rPr>
            </a:br>
            <a:r>
              <a:rPr lang="tr-TR" dirty="0" smtClean="0">
                <a:latin typeface="Bell MT" pitchFamily="18" charset="0"/>
              </a:rPr>
              <a:t/>
            </a:r>
            <a:br>
              <a:rPr lang="tr-TR" dirty="0" smtClean="0">
                <a:latin typeface="Bell MT" pitchFamily="18" charset="0"/>
              </a:rPr>
            </a:br>
            <a:r>
              <a:rPr lang="tr-TR" dirty="0" smtClean="0">
                <a:latin typeface="Bell MT" pitchFamily="18" charset="0"/>
              </a:rPr>
              <a:t/>
            </a:r>
            <a:br>
              <a:rPr lang="tr-TR" dirty="0" smtClean="0">
                <a:latin typeface="Bell MT" pitchFamily="18" charset="0"/>
              </a:rPr>
            </a:br>
            <a:r>
              <a:rPr lang="tr-TR" dirty="0" smtClean="0">
                <a:latin typeface="Bell MT" pitchFamily="18" charset="0"/>
              </a:rPr>
              <a:t/>
            </a:r>
            <a:br>
              <a:rPr lang="tr-TR" dirty="0" smtClean="0">
                <a:latin typeface="Bell MT" pitchFamily="18" charset="0"/>
              </a:rPr>
            </a:br>
            <a:r>
              <a:rPr lang="tr-TR" dirty="0" smtClean="0">
                <a:latin typeface="Bell MT" pitchFamily="18" charset="0"/>
              </a:rPr>
              <a:t/>
            </a:r>
            <a:br>
              <a:rPr lang="tr-TR" dirty="0" smtClean="0">
                <a:latin typeface="Bell MT" pitchFamily="18" charset="0"/>
              </a:rPr>
            </a:br>
            <a:r>
              <a:rPr lang="tr-TR" dirty="0" smtClean="0">
                <a:latin typeface="Bell MT" pitchFamily="18" charset="0"/>
              </a:rPr>
              <a:t/>
            </a:r>
            <a:br>
              <a:rPr lang="tr-TR" dirty="0" smtClean="0">
                <a:latin typeface="Bell MT" pitchFamily="18" charset="0"/>
              </a:rPr>
            </a:br>
            <a:r>
              <a:rPr lang="tr-TR" dirty="0" smtClean="0">
                <a:latin typeface="Bell MT" pitchFamily="18" charset="0"/>
              </a:rPr>
              <a:t/>
            </a:r>
            <a:br>
              <a:rPr lang="tr-TR" dirty="0" smtClean="0">
                <a:latin typeface="Bell MT" pitchFamily="18" charset="0"/>
              </a:rPr>
            </a:br>
            <a:r>
              <a:rPr lang="tr-TR" dirty="0" smtClean="0">
                <a:latin typeface="Bell MT" pitchFamily="18" charset="0"/>
              </a:rPr>
              <a:t/>
            </a:r>
            <a:br>
              <a:rPr lang="tr-TR" dirty="0" smtClean="0">
                <a:latin typeface="Bell MT" pitchFamily="18" charset="0"/>
              </a:rPr>
            </a:br>
            <a:r>
              <a:rPr lang="tr-TR" dirty="0" smtClean="0">
                <a:latin typeface="Bell MT" pitchFamily="18" charset="0"/>
              </a:rPr>
              <a:t/>
            </a:r>
            <a:br>
              <a:rPr lang="tr-TR" dirty="0" smtClean="0">
                <a:latin typeface="Bell MT" pitchFamily="18" charset="0"/>
              </a:rPr>
            </a:br>
            <a:r>
              <a:rPr lang="tr-TR" dirty="0" smtClean="0">
                <a:latin typeface="Bell MT" pitchFamily="18" charset="0"/>
              </a:rPr>
              <a:t/>
            </a:r>
            <a:br>
              <a:rPr lang="tr-TR" dirty="0" smtClean="0">
                <a:latin typeface="Bell MT" pitchFamily="18" charset="0"/>
              </a:rPr>
            </a:br>
            <a:r>
              <a:rPr lang="tr-TR" dirty="0" smtClean="0">
                <a:latin typeface="Bell MT" pitchFamily="18" charset="0"/>
              </a:rPr>
              <a:t/>
            </a:r>
            <a:br>
              <a:rPr lang="tr-TR" dirty="0" smtClean="0">
                <a:latin typeface="Bell MT" pitchFamily="18" charset="0"/>
              </a:rPr>
            </a:br>
            <a:r>
              <a:rPr lang="tr-TR" dirty="0" smtClean="0">
                <a:latin typeface="Bell MT" pitchFamily="18" charset="0"/>
              </a:rPr>
              <a:t/>
            </a:r>
            <a:br>
              <a:rPr lang="tr-TR" dirty="0" smtClean="0">
                <a:latin typeface="Bell MT" pitchFamily="18" charset="0"/>
              </a:rPr>
            </a:br>
            <a:r>
              <a:rPr lang="tr-TR" dirty="0" smtClean="0">
                <a:latin typeface="Bell MT" pitchFamily="18" charset="0"/>
              </a:rPr>
              <a:t/>
            </a:r>
            <a:br>
              <a:rPr lang="tr-TR" dirty="0" smtClean="0">
                <a:latin typeface="Bell MT" pitchFamily="18" charset="0"/>
              </a:rPr>
            </a:br>
            <a:r>
              <a:rPr lang="tr-TR" sz="2400" dirty="0" smtClean="0">
                <a:solidFill>
                  <a:schemeClr val="bg1"/>
                </a:solidFill>
                <a:latin typeface="Bell MT" pitchFamily="18" charset="0"/>
              </a:rPr>
              <a:t>SAĞLIKLI VE DOĞRU BESLENME</a:t>
            </a:r>
            <a:endParaRPr lang="tr-TR" sz="2400" dirty="0">
              <a:solidFill>
                <a:schemeClr val="bg1"/>
              </a:solidFill>
              <a:latin typeface="Bell MT" pitchFamily="18" charset="0"/>
            </a:endParaRPr>
          </a:p>
        </p:txBody>
      </p:sp>
      <p:sp>
        <p:nvSpPr>
          <p:cNvPr id="4" name="3 Metin Yer Tutucusu"/>
          <p:cNvSpPr>
            <a:spLocks noGrp="1"/>
          </p:cNvSpPr>
          <p:nvPr>
            <p:ph type="body" sz="half" idx="2"/>
          </p:nvPr>
        </p:nvSpPr>
        <p:spPr>
          <a:xfrm>
            <a:off x="971600" y="4275667"/>
            <a:ext cx="7416824" cy="2071702"/>
          </a:xfrm>
        </p:spPr>
        <p:txBody>
          <a:bodyPr>
            <a:noAutofit/>
          </a:bodyPr>
          <a:lstStyle/>
          <a:p>
            <a:pPr marL="285750" indent="-285750">
              <a:buFont typeface="Wingdings" panose="05000000000000000000" pitchFamily="2" charset="2"/>
              <a:buChar char="ü"/>
            </a:pPr>
            <a:r>
              <a:rPr lang="tr-TR" sz="1800" b="1" dirty="0" smtClean="0">
                <a:latin typeface="+mj-lt"/>
              </a:rPr>
              <a:t>Sebze ve meyveyi soframızdan eksik etmemeliyiz.</a:t>
            </a:r>
          </a:p>
          <a:p>
            <a:pPr marL="285750" indent="-285750">
              <a:buFont typeface="Wingdings" panose="05000000000000000000" pitchFamily="2" charset="2"/>
              <a:buChar char="ü"/>
            </a:pPr>
            <a:r>
              <a:rPr lang="tr-TR" sz="1800" b="1" dirty="0" smtClean="0">
                <a:latin typeface="+mj-lt"/>
              </a:rPr>
              <a:t>Katkı maddeli hazır ürünlerden uzak durmalıyız </a:t>
            </a:r>
          </a:p>
          <a:p>
            <a:pPr marL="285750" indent="-285750">
              <a:buFont typeface="Wingdings" panose="05000000000000000000" pitchFamily="2" charset="2"/>
              <a:buChar char="ü"/>
            </a:pPr>
            <a:r>
              <a:rPr lang="tr-TR" sz="1800" b="1" dirty="0" smtClean="0">
                <a:latin typeface="+mj-lt"/>
              </a:rPr>
              <a:t>Abur cuburu hayatımızdan çıkarmalıyız, sürekli aynı şeylerle beslenmemeliyiz</a:t>
            </a:r>
          </a:p>
          <a:p>
            <a:pPr marL="285750" indent="-285750">
              <a:buFont typeface="Wingdings" panose="05000000000000000000" pitchFamily="2" charset="2"/>
              <a:buChar char="ü"/>
            </a:pPr>
            <a:r>
              <a:rPr lang="tr-TR" sz="1800" b="1" dirty="0" smtClean="0">
                <a:latin typeface="+mj-lt"/>
              </a:rPr>
              <a:t>Aldığımız gıdaların son kullanma tarihine dikkat etmeliyiz </a:t>
            </a:r>
          </a:p>
          <a:p>
            <a:pPr marL="285750" indent="-285750">
              <a:buFont typeface="Wingdings" panose="05000000000000000000" pitchFamily="2" charset="2"/>
              <a:buChar char="ü"/>
            </a:pPr>
            <a:r>
              <a:rPr lang="tr-TR" sz="1800" b="1" dirty="0" smtClean="0">
                <a:latin typeface="+mj-lt"/>
              </a:rPr>
              <a:t>Her öğünde sağlıklı bir porsiyon yemeye özen göstermeliyiz </a:t>
            </a:r>
          </a:p>
        </p:txBody>
      </p:sp>
      <p:pic>
        <p:nvPicPr>
          <p:cNvPr id="4099" name="Picture 3" descr="C:\Users\ASUS\Desktop\.....4.jpg"/>
          <p:cNvPicPr>
            <a:picLocks noChangeAspect="1" noChangeArrowheads="1"/>
          </p:cNvPicPr>
          <p:nvPr/>
        </p:nvPicPr>
        <p:blipFill>
          <a:blip r:embed="rId2"/>
          <a:srcRect/>
          <a:stretch>
            <a:fillRect/>
          </a:stretch>
        </p:blipFill>
        <p:spPr bwMode="auto">
          <a:xfrm>
            <a:off x="285720" y="214290"/>
            <a:ext cx="2857520" cy="1785950"/>
          </a:xfrm>
          <a:prstGeom prst="rect">
            <a:avLst/>
          </a:prstGeom>
          <a:noFill/>
        </p:spPr>
      </p:pic>
      <p:pic>
        <p:nvPicPr>
          <p:cNvPr id="4100" name="Picture 4" descr="C:\Users\ASUS\Desktop\..2.jpg"/>
          <p:cNvPicPr>
            <a:picLocks noChangeAspect="1" noChangeArrowheads="1"/>
          </p:cNvPicPr>
          <p:nvPr/>
        </p:nvPicPr>
        <p:blipFill>
          <a:blip r:embed="rId3"/>
          <a:srcRect/>
          <a:stretch>
            <a:fillRect/>
          </a:stretch>
        </p:blipFill>
        <p:spPr bwMode="auto">
          <a:xfrm>
            <a:off x="5572132" y="214290"/>
            <a:ext cx="3200404" cy="1714512"/>
          </a:xfrm>
          <a:prstGeom prst="rect">
            <a:avLst/>
          </a:prstGeom>
          <a:noFill/>
        </p:spPr>
      </p:pic>
      <p:pic>
        <p:nvPicPr>
          <p:cNvPr id="4101" name="Picture 5" descr="C:\Users\ASUS\Desktop\11.jpg"/>
          <p:cNvPicPr>
            <a:picLocks noChangeAspect="1" noChangeArrowheads="1"/>
          </p:cNvPicPr>
          <p:nvPr/>
        </p:nvPicPr>
        <p:blipFill>
          <a:blip r:embed="rId4"/>
          <a:srcRect/>
          <a:stretch>
            <a:fillRect/>
          </a:stretch>
        </p:blipFill>
        <p:spPr bwMode="auto">
          <a:xfrm>
            <a:off x="2845592" y="1438755"/>
            <a:ext cx="3024189" cy="200026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071942"/>
            <a:ext cx="5486400" cy="428628"/>
          </a:xfrm>
          <a:solidFill>
            <a:schemeClr val="tx2">
              <a:lumMod val="20000"/>
              <a:lumOff val="80000"/>
            </a:schemeClr>
          </a:solidFill>
        </p:spPr>
        <p:txBody>
          <a:bodyPr/>
          <a:lstStyle/>
          <a:p>
            <a:pPr algn="ctr"/>
            <a:r>
              <a:rPr lang="tr-TR" dirty="0" smtClean="0">
                <a:latin typeface="Bell MT" pitchFamily="18" charset="0"/>
              </a:rPr>
              <a:t>GÜVENLİ GIDA TERCİHİNİN ÖNEMİ</a:t>
            </a:r>
            <a:endParaRPr lang="tr-TR" dirty="0"/>
          </a:p>
        </p:txBody>
      </p:sp>
      <p:sp>
        <p:nvSpPr>
          <p:cNvPr id="4" name="3 Metin Yer Tutucusu"/>
          <p:cNvSpPr>
            <a:spLocks noGrp="1"/>
          </p:cNvSpPr>
          <p:nvPr>
            <p:ph type="body" sz="half" idx="2"/>
          </p:nvPr>
        </p:nvSpPr>
        <p:spPr>
          <a:xfrm>
            <a:off x="1792288" y="4572008"/>
            <a:ext cx="5486400" cy="1857388"/>
          </a:xfrm>
        </p:spPr>
        <p:txBody>
          <a:bodyPr>
            <a:normAutofit lnSpcReduction="10000"/>
          </a:bodyPr>
          <a:lstStyle/>
          <a:p>
            <a:pPr marL="285750" indent="-285750">
              <a:buFont typeface="Wingdings" panose="05000000000000000000" pitchFamily="2" charset="2"/>
              <a:buChar char="ü"/>
            </a:pPr>
            <a:r>
              <a:rPr lang="tr-TR" sz="1800" b="1" dirty="0" smtClean="0">
                <a:latin typeface="+mj-lt"/>
              </a:rPr>
              <a:t>İçerisinde gıda boyası, yapay tatlandırıcı ve çok çeşitli koruyucu maddeler bulunan gıdalardan kaçınmalıyız </a:t>
            </a:r>
          </a:p>
          <a:p>
            <a:pPr marL="285750" indent="-285750">
              <a:buFont typeface="Wingdings" panose="05000000000000000000" pitchFamily="2" charset="2"/>
              <a:buChar char="ü"/>
            </a:pPr>
            <a:r>
              <a:rPr lang="tr-TR" sz="1800" b="1" dirty="0" smtClean="0">
                <a:latin typeface="+mj-lt"/>
              </a:rPr>
              <a:t>Gıdalarla ilgili her duyduğumuza inanmayıp, doğru bilgiler edinmeliyiz</a:t>
            </a:r>
          </a:p>
          <a:p>
            <a:pPr marL="285750" indent="-285750">
              <a:buFont typeface="Wingdings" panose="05000000000000000000" pitchFamily="2" charset="2"/>
              <a:buChar char="ü"/>
            </a:pPr>
            <a:r>
              <a:rPr lang="tr-TR" sz="1800" b="1" dirty="0" smtClean="0">
                <a:latin typeface="+mj-lt"/>
              </a:rPr>
              <a:t>Yiyeceklerin temiz olmasına özen göstermeliyiz</a:t>
            </a:r>
          </a:p>
          <a:p>
            <a:pPr marL="285750" indent="-285750">
              <a:buFont typeface="Wingdings" panose="05000000000000000000" pitchFamily="2" charset="2"/>
              <a:buChar char="ü"/>
            </a:pPr>
            <a:r>
              <a:rPr lang="tr-TR" sz="1800" b="1" dirty="0" smtClean="0">
                <a:latin typeface="+mj-lt"/>
              </a:rPr>
              <a:t>Dengeli şekilde beslenmeliyiz</a:t>
            </a:r>
          </a:p>
          <a:p>
            <a:endParaRPr lang="tr-TR" dirty="0"/>
          </a:p>
        </p:txBody>
      </p:sp>
      <p:pic>
        <p:nvPicPr>
          <p:cNvPr id="5122" name="Picture 2" descr="C:\Users\ASUS\Desktop\999.jpg"/>
          <p:cNvPicPr>
            <a:picLocks noChangeAspect="1" noChangeArrowheads="1"/>
          </p:cNvPicPr>
          <p:nvPr/>
        </p:nvPicPr>
        <p:blipFill>
          <a:blip r:embed="rId2"/>
          <a:srcRect/>
          <a:stretch>
            <a:fillRect/>
          </a:stretch>
        </p:blipFill>
        <p:spPr bwMode="auto">
          <a:xfrm>
            <a:off x="571472" y="571480"/>
            <a:ext cx="3071834" cy="1928826"/>
          </a:xfrm>
          <a:prstGeom prst="rect">
            <a:avLst/>
          </a:prstGeom>
          <a:noFill/>
        </p:spPr>
      </p:pic>
      <p:pic>
        <p:nvPicPr>
          <p:cNvPr id="5123" name="Picture 3" descr="C:\Users\ASUS\Desktop\99.jpg"/>
          <p:cNvPicPr>
            <a:picLocks noChangeAspect="1" noChangeArrowheads="1"/>
          </p:cNvPicPr>
          <p:nvPr/>
        </p:nvPicPr>
        <p:blipFill>
          <a:blip r:embed="rId3"/>
          <a:srcRect/>
          <a:stretch>
            <a:fillRect/>
          </a:stretch>
        </p:blipFill>
        <p:spPr bwMode="auto">
          <a:xfrm>
            <a:off x="4929190" y="571480"/>
            <a:ext cx="3143272" cy="1928826"/>
          </a:xfrm>
          <a:prstGeom prst="rect">
            <a:avLst/>
          </a:prstGeom>
          <a:noFill/>
        </p:spPr>
      </p:pic>
      <p:pic>
        <p:nvPicPr>
          <p:cNvPr id="5124" name="Picture 4" descr="C:\Users\ASUS\Desktop\18.jpg"/>
          <p:cNvPicPr>
            <a:picLocks noChangeAspect="1" noChangeArrowheads="1"/>
          </p:cNvPicPr>
          <p:nvPr/>
        </p:nvPicPr>
        <p:blipFill>
          <a:blip r:embed="rId4"/>
          <a:srcRect/>
          <a:stretch>
            <a:fillRect/>
          </a:stretch>
        </p:blipFill>
        <p:spPr bwMode="auto">
          <a:xfrm>
            <a:off x="2428860" y="2285992"/>
            <a:ext cx="3514726" cy="17859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75059" y="1668082"/>
            <a:ext cx="3024336" cy="1237223"/>
          </a:xfrm>
          <a:solidFill>
            <a:schemeClr val="accent6">
              <a:lumMod val="60000"/>
              <a:lumOff val="40000"/>
            </a:schemeClr>
          </a:solidFill>
        </p:spPr>
        <p:txBody>
          <a:bodyPr>
            <a:normAutofit/>
          </a:bodyPr>
          <a:lstStyle/>
          <a:p>
            <a:pPr algn="ctr"/>
            <a:r>
              <a:rPr lang="tr-TR" sz="1800" dirty="0" smtClean="0">
                <a:latin typeface="Bell MT" pitchFamily="18" charset="0"/>
              </a:rPr>
              <a:t>GÜVENLİ GIDA TERCİHİNİN ÖNEMİ</a:t>
            </a:r>
            <a:br>
              <a:rPr lang="tr-TR" sz="1800" dirty="0" smtClean="0">
                <a:latin typeface="Bell MT" pitchFamily="18" charset="0"/>
              </a:rPr>
            </a:br>
            <a:endParaRPr lang="tr-TR" sz="1800" dirty="0">
              <a:latin typeface="Bell MT" pitchFamily="18" charset="0"/>
            </a:endParaRPr>
          </a:p>
        </p:txBody>
      </p:sp>
      <p:sp>
        <p:nvSpPr>
          <p:cNvPr id="4" name="3 Metin Yer Tutucusu"/>
          <p:cNvSpPr>
            <a:spLocks noGrp="1"/>
          </p:cNvSpPr>
          <p:nvPr>
            <p:ph type="body" sz="half" idx="2"/>
          </p:nvPr>
        </p:nvSpPr>
        <p:spPr>
          <a:xfrm>
            <a:off x="611560" y="3114153"/>
            <a:ext cx="7992888" cy="3458119"/>
          </a:xfrm>
        </p:spPr>
        <p:txBody>
          <a:bodyPr>
            <a:normAutofit lnSpcReduction="10000"/>
          </a:bodyPr>
          <a:lstStyle/>
          <a:p>
            <a:pPr marL="342900" indent="-342900">
              <a:buFont typeface="Wingdings" panose="05000000000000000000" pitchFamily="2" charset="2"/>
              <a:buChar char="ü"/>
            </a:pPr>
            <a:r>
              <a:rPr lang="tr-TR" sz="2100" b="1" dirty="0" smtClean="0">
                <a:latin typeface="+mj-lt"/>
              </a:rPr>
              <a:t>Her gıda güvenli olmaz. Bazı gıdalar çok zararlı koruyucu madde içerir, bazıları uygun olmayan yerlerde üretilir, bazıları da bayat olur.</a:t>
            </a:r>
          </a:p>
          <a:p>
            <a:pPr marL="342900" indent="-342900">
              <a:buFont typeface="Wingdings" panose="05000000000000000000" pitchFamily="2" charset="2"/>
              <a:buChar char="ü"/>
            </a:pPr>
            <a:r>
              <a:rPr lang="tr-TR" sz="2100" b="1" dirty="0" smtClean="0">
                <a:latin typeface="+mj-lt"/>
              </a:rPr>
              <a:t>Gıdanın güvenli ve hijyenik olması temiz ve hastalık yapan etkenlerden arındırılmış olması anlamına gelir.</a:t>
            </a:r>
          </a:p>
          <a:p>
            <a:pPr marL="342900" indent="-342900">
              <a:buFont typeface="Wingdings" panose="05000000000000000000" pitchFamily="2" charset="2"/>
              <a:buChar char="ü"/>
            </a:pPr>
            <a:r>
              <a:rPr lang="tr-TR" sz="2100" b="1" dirty="0" smtClean="0">
                <a:latin typeface="+mj-lt"/>
              </a:rPr>
              <a:t>Ürünlerin son kullanma tarihine dikkat etmeliyiz. </a:t>
            </a:r>
          </a:p>
          <a:p>
            <a:pPr marL="342900" indent="-342900">
              <a:buFont typeface="Wingdings" panose="05000000000000000000" pitchFamily="2" charset="2"/>
              <a:buChar char="ü"/>
            </a:pPr>
            <a:r>
              <a:rPr lang="tr-TR" sz="2100" b="1" dirty="0" smtClean="0">
                <a:latin typeface="+mj-lt"/>
              </a:rPr>
              <a:t>Seyyar satıcılardan açıkta satılan ürünleri almayıp,yiyeceklerin taze olmasına özen gösterilmelidir. </a:t>
            </a:r>
          </a:p>
          <a:p>
            <a:pPr marL="342900" indent="-342900">
              <a:buFont typeface="Wingdings" panose="05000000000000000000" pitchFamily="2" charset="2"/>
              <a:buChar char="ü"/>
            </a:pPr>
            <a:r>
              <a:rPr lang="tr-TR" sz="2100" b="1" dirty="0" smtClean="0">
                <a:latin typeface="+mj-lt"/>
              </a:rPr>
              <a:t>Doğal besinleri tercih edilmelidir. </a:t>
            </a:r>
          </a:p>
          <a:p>
            <a:pPr marL="342900" indent="-342900">
              <a:buFont typeface="Wingdings" panose="05000000000000000000" pitchFamily="2" charset="2"/>
              <a:buChar char="ü"/>
            </a:pPr>
            <a:r>
              <a:rPr lang="tr-TR" sz="2100" b="1" dirty="0" smtClean="0">
                <a:latin typeface="+mj-lt"/>
              </a:rPr>
              <a:t>Katkı maddesi, renklendirici içeren gıdalardan uzak durulmalıdır.</a:t>
            </a:r>
          </a:p>
          <a:p>
            <a:endParaRPr lang="tr-TR" dirty="0"/>
          </a:p>
        </p:txBody>
      </p:sp>
      <p:pic>
        <p:nvPicPr>
          <p:cNvPr id="1026" name="Picture 2" descr="C:\Users\ASUS\Desktop\...0.jpg"/>
          <p:cNvPicPr>
            <a:picLocks noChangeAspect="1" noChangeArrowheads="1"/>
          </p:cNvPicPr>
          <p:nvPr/>
        </p:nvPicPr>
        <p:blipFill>
          <a:blip r:embed="rId3"/>
          <a:srcRect/>
          <a:stretch>
            <a:fillRect/>
          </a:stretch>
        </p:blipFill>
        <p:spPr bwMode="auto">
          <a:xfrm>
            <a:off x="643786" y="319616"/>
            <a:ext cx="1983164" cy="1239478"/>
          </a:xfrm>
          <a:prstGeom prst="rect">
            <a:avLst/>
          </a:prstGeom>
          <a:noFill/>
        </p:spPr>
      </p:pic>
      <p:pic>
        <p:nvPicPr>
          <p:cNvPr id="1027" name="Picture 3" descr="C:\Users\ASUS\Desktop\.0..jpg"/>
          <p:cNvPicPr>
            <a:picLocks noChangeAspect="1" noChangeArrowheads="1"/>
          </p:cNvPicPr>
          <p:nvPr/>
        </p:nvPicPr>
        <p:blipFill>
          <a:blip r:embed="rId4"/>
          <a:srcRect/>
          <a:stretch>
            <a:fillRect/>
          </a:stretch>
        </p:blipFill>
        <p:spPr bwMode="auto">
          <a:xfrm>
            <a:off x="6286568" y="285729"/>
            <a:ext cx="2160995" cy="1239477"/>
          </a:xfrm>
          <a:prstGeom prst="rect">
            <a:avLst/>
          </a:prstGeom>
          <a:noFill/>
        </p:spPr>
      </p:pic>
      <p:pic>
        <p:nvPicPr>
          <p:cNvPr id="1028" name="Picture 4" descr="C:\Users\ASUS\Desktop\4..jpg"/>
          <p:cNvPicPr>
            <a:picLocks noChangeAspect="1" noChangeArrowheads="1"/>
          </p:cNvPicPr>
          <p:nvPr/>
        </p:nvPicPr>
        <p:blipFill>
          <a:blip r:embed="rId5"/>
          <a:srcRect/>
          <a:stretch>
            <a:fillRect/>
          </a:stretch>
        </p:blipFill>
        <p:spPr bwMode="auto">
          <a:xfrm>
            <a:off x="6372200" y="1724926"/>
            <a:ext cx="2098492" cy="1171251"/>
          </a:xfrm>
          <a:prstGeom prst="rect">
            <a:avLst/>
          </a:prstGeom>
          <a:noFill/>
        </p:spPr>
      </p:pic>
      <p:pic>
        <p:nvPicPr>
          <p:cNvPr id="1029" name="Picture 5" descr="C:\Users\ASUS\Desktop\.0.jpg"/>
          <p:cNvPicPr>
            <a:picLocks noChangeAspect="1" noChangeArrowheads="1"/>
          </p:cNvPicPr>
          <p:nvPr/>
        </p:nvPicPr>
        <p:blipFill>
          <a:blip r:embed="rId6"/>
          <a:srcRect/>
          <a:stretch>
            <a:fillRect/>
          </a:stretch>
        </p:blipFill>
        <p:spPr bwMode="auto">
          <a:xfrm>
            <a:off x="655493" y="1658954"/>
            <a:ext cx="1983164" cy="1237223"/>
          </a:xfrm>
          <a:prstGeom prst="rect">
            <a:avLst/>
          </a:prstGeom>
          <a:noFill/>
        </p:spPr>
      </p:pic>
      <p:pic>
        <p:nvPicPr>
          <p:cNvPr id="1030" name="Picture 6" descr="C:\Users\ASUS\Desktop\4....jpg"/>
          <p:cNvPicPr>
            <a:picLocks noChangeAspect="1" noChangeArrowheads="1"/>
          </p:cNvPicPr>
          <p:nvPr/>
        </p:nvPicPr>
        <p:blipFill>
          <a:blip r:embed="rId7"/>
          <a:srcRect/>
          <a:stretch>
            <a:fillRect/>
          </a:stretch>
        </p:blipFill>
        <p:spPr bwMode="auto">
          <a:xfrm>
            <a:off x="3541029" y="285728"/>
            <a:ext cx="2028142" cy="123947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latin typeface="Bell MT" pitchFamily="18" charset="0"/>
              </a:rPr>
              <a:t>İÇERKEN BİR DE BÖYLE DÜŞÜNELİM …ŞEKER !!!!!</a:t>
            </a:r>
            <a:endParaRPr lang="tr-TR" dirty="0">
              <a:latin typeface="Bell MT" pitchFamily="18" charset="0"/>
            </a:endParaRPr>
          </a:p>
        </p:txBody>
      </p:sp>
      <p:pic>
        <p:nvPicPr>
          <p:cNvPr id="4098" name="Picture 2" descr="C:\Users\ASUS\Desktop\..s..jpg"/>
          <p:cNvPicPr>
            <a:picLocks noChangeAspect="1" noChangeArrowheads="1"/>
          </p:cNvPicPr>
          <p:nvPr/>
        </p:nvPicPr>
        <p:blipFill>
          <a:blip r:embed="rId2"/>
          <a:srcRect/>
          <a:stretch>
            <a:fillRect/>
          </a:stretch>
        </p:blipFill>
        <p:spPr bwMode="auto">
          <a:xfrm>
            <a:off x="857224" y="1571612"/>
            <a:ext cx="7286676" cy="4714908"/>
          </a:xfrm>
          <a:prstGeom prst="rect">
            <a:avLst/>
          </a:prstGeom>
          <a:noFill/>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686</TotalTime>
  <Words>917</Words>
  <Application>Microsoft Office PowerPoint</Application>
  <PresentationFormat>Ekran Gösterisi (4:3)</PresentationFormat>
  <Paragraphs>119</Paragraphs>
  <Slides>26</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26</vt:i4>
      </vt:variant>
    </vt:vector>
  </HeadingPairs>
  <TitlesOfParts>
    <vt:vector size="31" baseType="lpstr">
      <vt:lpstr>Arial</vt:lpstr>
      <vt:lpstr>Bell MT</vt:lpstr>
      <vt:lpstr>Calibri</vt:lpstr>
      <vt:lpstr>Wingdings</vt:lpstr>
      <vt:lpstr>Ofis Teması</vt:lpstr>
      <vt:lpstr>T.C Milli Eğitim Bakanlığı Rehberlik ve Araştırma Merkezi</vt:lpstr>
      <vt:lpstr>SAĞLIKLI İNSAN</vt:lpstr>
      <vt:lpstr>Vücudumuzun sağlıklı olması,onun doğal dengesini koruyarak mümkündür.</vt:lpstr>
      <vt:lpstr>SAĞLIKLI YAŞAM İÇİN  ANA BAŞLIKLAR</vt:lpstr>
      <vt:lpstr>SAĞLIKLI BESLENME</vt:lpstr>
      <vt:lpstr>                SAĞLIKLI VE DOĞRU BESLENME</vt:lpstr>
      <vt:lpstr>GÜVENLİ GIDA TERCİHİNİN ÖNEMİ</vt:lpstr>
      <vt:lpstr>GÜVENLİ GIDA TERCİHİNİN ÖNEMİ </vt:lpstr>
      <vt:lpstr>İÇERKEN BİR DE BÖYLE DÜŞÜNELİM …ŞEKER !!!!!</vt:lpstr>
      <vt:lpstr>GIDALARDAKİ ÜRETİM VE SON KULLANMA TARİHİ  SAĞLIĞIMIZ &amp; HAYATIMIZ</vt:lpstr>
      <vt:lpstr>HİJYEN (TEMİZLİK)</vt:lpstr>
      <vt:lpstr>PowerPoint Sunusu</vt:lpstr>
      <vt:lpstr>PowerPoint Sunusu</vt:lpstr>
      <vt:lpstr>PowerPoint Sunusu</vt:lpstr>
      <vt:lpstr>PowerPoint Sunusu</vt:lpstr>
      <vt:lpstr>ÖĞRENİYORUZ….</vt:lpstr>
      <vt:lpstr>SAĞLIK &amp; SPOR</vt:lpstr>
      <vt:lpstr>PowerPoint Sunusu</vt:lpstr>
      <vt:lpstr>UYKU ENERJİNİZİ YENİLER</vt:lpstr>
      <vt:lpstr> </vt:lpstr>
      <vt:lpstr> </vt:lpstr>
      <vt:lpstr>DİKKAT !! TEKNOLOJİ YANIMIZDA</vt:lpstr>
      <vt:lpstr>PowerPoint Sunusu</vt:lpstr>
      <vt:lpstr>DENGESİZ HER ŞEY SAĞLIKSIZ HAYAT</vt:lpstr>
      <vt:lpstr>SEVDİKLERİN İÇİN SAĞLIĞINA ÖZEN GÖSTER!!! LÜTFEN…</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SAĞLIKLI HAYAT</dc:title>
  <dc:creator>Win7</dc:creator>
  <cp:lastModifiedBy>User</cp:lastModifiedBy>
  <cp:revision>51</cp:revision>
  <dcterms:created xsi:type="dcterms:W3CDTF">2020-09-28T18:44:23Z</dcterms:created>
  <dcterms:modified xsi:type="dcterms:W3CDTF">2020-10-01T08:32:05Z</dcterms:modified>
</cp:coreProperties>
</file>