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82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3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1" autoAdjust="0"/>
    <p:restoredTop sz="94660"/>
  </p:normalViewPr>
  <p:slideViewPr>
    <p:cSldViewPr>
      <p:cViewPr varScale="1">
        <p:scale>
          <a:sx n="69" d="100"/>
          <a:sy n="69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88EE6-88B6-480E-AAD5-3921CF0DB6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36D1C29-99F8-44A1-BBE5-44AEC89A862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5400" b="1" dirty="0" smtClean="0">
              <a:solidFill>
                <a:srgbClr val="FF0000"/>
              </a:solidFill>
            </a:rPr>
            <a:t>UNUTMAYIN</a:t>
          </a:r>
          <a:endParaRPr lang="tr-TR" sz="5400" b="1" dirty="0">
            <a:solidFill>
              <a:srgbClr val="FF0000"/>
            </a:solidFill>
          </a:endParaRPr>
        </a:p>
      </dgm:t>
    </dgm:pt>
    <dgm:pt modelId="{471C4C4E-BFD4-4F87-8B35-8FFB6033FA10}" type="parTrans" cxnId="{7CF969C6-0606-4803-8148-AD8BB5DB5088}">
      <dgm:prSet/>
      <dgm:spPr/>
      <dgm:t>
        <a:bodyPr/>
        <a:lstStyle/>
        <a:p>
          <a:endParaRPr lang="tr-TR"/>
        </a:p>
      </dgm:t>
    </dgm:pt>
    <dgm:pt modelId="{D58BDBC4-3CB1-4DB8-938A-362EDDFB3261}" type="sibTrans" cxnId="{7CF969C6-0606-4803-8148-AD8BB5DB5088}">
      <dgm:prSet/>
      <dgm:spPr/>
      <dgm:t>
        <a:bodyPr/>
        <a:lstStyle/>
        <a:p>
          <a:endParaRPr lang="tr-TR"/>
        </a:p>
      </dgm:t>
    </dgm:pt>
    <dgm:pt modelId="{DEE31A84-B487-4C6A-87DC-BB78CC432632}" type="pres">
      <dgm:prSet presAssocID="{2F688EE6-88B6-480E-AAD5-3921CF0DB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A6BCEEF-E72A-4E86-9C98-32B9974566EF}" type="pres">
      <dgm:prSet presAssocID="{336D1C29-99F8-44A1-BBE5-44AEC89A862C}" presName="parentText" presStyleLbl="node1" presStyleIdx="0" presStyleCnt="1" custLinFactNeighborX="-8667" custLinFactNeighborY="-634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831411-9B92-4FA7-B86C-038B97F67984}" type="presOf" srcId="{336D1C29-99F8-44A1-BBE5-44AEC89A862C}" destId="{AA6BCEEF-E72A-4E86-9C98-32B9974566EF}" srcOrd="0" destOrd="0" presId="urn:microsoft.com/office/officeart/2005/8/layout/vList2"/>
    <dgm:cxn modelId="{7CF969C6-0606-4803-8148-AD8BB5DB5088}" srcId="{2F688EE6-88B6-480E-AAD5-3921CF0DB626}" destId="{336D1C29-99F8-44A1-BBE5-44AEC89A862C}" srcOrd="0" destOrd="0" parTransId="{471C4C4E-BFD4-4F87-8B35-8FFB6033FA10}" sibTransId="{D58BDBC4-3CB1-4DB8-938A-362EDDFB3261}"/>
    <dgm:cxn modelId="{3942B1C1-845F-436F-9EED-7D615982DE0D}" type="presOf" srcId="{2F688EE6-88B6-480E-AAD5-3921CF0DB626}" destId="{DEE31A84-B487-4C6A-87DC-BB78CC432632}" srcOrd="0" destOrd="0" presId="urn:microsoft.com/office/officeart/2005/8/layout/vList2"/>
    <dgm:cxn modelId="{88C54F15-DFC7-492B-AD44-1C63ECD379A7}" type="presParOf" srcId="{DEE31A84-B487-4C6A-87DC-BB78CC432632}" destId="{AA6BCEEF-E72A-4E86-9C98-32B9974566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42A50-81F8-4895-AE07-8D1B69178B0A}" type="doc">
      <dgm:prSet loTypeId="urn:microsoft.com/office/officeart/2005/8/layout/arrow6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E3655084-2692-45EB-9BBD-2F6F3655D09D}">
      <dgm:prSet/>
      <dgm:spPr/>
      <dgm:t>
        <a:bodyPr/>
        <a:lstStyle/>
        <a:p>
          <a:pPr rtl="0"/>
          <a:r>
            <a:rPr lang="tr-TR" i="1" baseline="0" dirty="0" smtClean="0">
              <a:solidFill>
                <a:schemeClr val="accent2">
                  <a:lumMod val="75000"/>
                </a:schemeClr>
              </a:solidFill>
            </a:rPr>
            <a:t>EMEL ÖKÇELİK </a:t>
          </a:r>
          <a:endParaRPr lang="tr-TR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4CED2BE7-1E0A-46AC-9DD7-2F0EFDB9D0E6}" type="parTrans" cxnId="{A74F113C-61ED-47AE-AE48-A77F20EAE9C4}">
      <dgm:prSet/>
      <dgm:spPr/>
      <dgm:t>
        <a:bodyPr/>
        <a:lstStyle/>
        <a:p>
          <a:endParaRPr lang="tr-TR"/>
        </a:p>
      </dgm:t>
    </dgm:pt>
    <dgm:pt modelId="{09369120-628E-43E7-9402-6111E291A701}" type="sibTrans" cxnId="{A74F113C-61ED-47AE-AE48-A77F20EAE9C4}">
      <dgm:prSet/>
      <dgm:spPr/>
      <dgm:t>
        <a:bodyPr/>
        <a:lstStyle/>
        <a:p>
          <a:endParaRPr lang="tr-TR"/>
        </a:p>
      </dgm:t>
    </dgm:pt>
    <dgm:pt modelId="{AAFB8008-10B5-4BB6-9D94-2253F4898576}">
      <dgm:prSet custT="1"/>
      <dgm:spPr/>
      <dgm:t>
        <a:bodyPr/>
        <a:lstStyle/>
        <a:p>
          <a:pPr rtl="0"/>
          <a:r>
            <a:rPr lang="tr-TR" sz="2800" i="1" baseline="0" dirty="0" smtClean="0">
              <a:solidFill>
                <a:schemeClr val="accent2">
                  <a:lumMod val="75000"/>
                </a:schemeClr>
              </a:solidFill>
            </a:rPr>
            <a:t>PSİKOLOJİK DANIŞMAN </a:t>
          </a:r>
          <a:endParaRPr lang="tr-TR" sz="2800" i="1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49CF43A5-2621-4F07-A402-2CE75BD54F33}" type="parTrans" cxnId="{0072980A-A414-493E-9CD4-977BBC58394A}">
      <dgm:prSet/>
      <dgm:spPr/>
      <dgm:t>
        <a:bodyPr/>
        <a:lstStyle/>
        <a:p>
          <a:endParaRPr lang="tr-TR"/>
        </a:p>
      </dgm:t>
    </dgm:pt>
    <dgm:pt modelId="{D8801844-CFE3-4C0B-892C-2DF0344DEE22}" type="sibTrans" cxnId="{0072980A-A414-493E-9CD4-977BBC58394A}">
      <dgm:prSet/>
      <dgm:spPr/>
      <dgm:t>
        <a:bodyPr/>
        <a:lstStyle/>
        <a:p>
          <a:endParaRPr lang="tr-TR"/>
        </a:p>
      </dgm:t>
    </dgm:pt>
    <dgm:pt modelId="{82A0E820-734B-4C63-AA8D-CF8EBF36637F}" type="pres">
      <dgm:prSet presAssocID="{38D42A50-81F8-4895-AE07-8D1B69178B0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B71630-2D56-4D75-A73F-7EB65FAC9DE5}" type="pres">
      <dgm:prSet presAssocID="{38D42A50-81F8-4895-AE07-8D1B69178B0A}" presName="ribbon" presStyleLbl="node1" presStyleIdx="0" presStyleCnt="1" custScaleX="123137" custLinFactNeighborX="0" custLinFactNeighborY="-272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tr-TR"/>
        </a:p>
      </dgm:t>
    </dgm:pt>
    <dgm:pt modelId="{4681DC63-1423-4681-9979-60990DA2548F}" type="pres">
      <dgm:prSet presAssocID="{38D42A50-81F8-4895-AE07-8D1B69178B0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B1BA1F-65BB-4AA0-8563-FA0D17F2007D}" type="pres">
      <dgm:prSet presAssocID="{38D42A50-81F8-4895-AE07-8D1B69178B0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C41B70-5BA0-491B-94AF-BA639206B628}" type="presOf" srcId="{E3655084-2692-45EB-9BBD-2F6F3655D09D}" destId="{4681DC63-1423-4681-9979-60990DA2548F}" srcOrd="0" destOrd="0" presId="urn:microsoft.com/office/officeart/2005/8/layout/arrow6"/>
    <dgm:cxn modelId="{0CE7FD01-7680-48A8-9B61-293D7EED284A}" type="presOf" srcId="{AAFB8008-10B5-4BB6-9D94-2253F4898576}" destId="{BDB1BA1F-65BB-4AA0-8563-FA0D17F2007D}" srcOrd="0" destOrd="0" presId="urn:microsoft.com/office/officeart/2005/8/layout/arrow6"/>
    <dgm:cxn modelId="{3CD0BB90-C57D-40B6-82C9-769240128297}" type="presOf" srcId="{38D42A50-81F8-4895-AE07-8D1B69178B0A}" destId="{82A0E820-734B-4C63-AA8D-CF8EBF36637F}" srcOrd="0" destOrd="0" presId="urn:microsoft.com/office/officeart/2005/8/layout/arrow6"/>
    <dgm:cxn modelId="{A74F113C-61ED-47AE-AE48-A77F20EAE9C4}" srcId="{38D42A50-81F8-4895-AE07-8D1B69178B0A}" destId="{E3655084-2692-45EB-9BBD-2F6F3655D09D}" srcOrd="0" destOrd="0" parTransId="{4CED2BE7-1E0A-46AC-9DD7-2F0EFDB9D0E6}" sibTransId="{09369120-628E-43E7-9402-6111E291A701}"/>
    <dgm:cxn modelId="{0072980A-A414-493E-9CD4-977BBC58394A}" srcId="{38D42A50-81F8-4895-AE07-8D1B69178B0A}" destId="{AAFB8008-10B5-4BB6-9D94-2253F4898576}" srcOrd="1" destOrd="0" parTransId="{49CF43A5-2621-4F07-A402-2CE75BD54F33}" sibTransId="{D8801844-CFE3-4C0B-892C-2DF0344DEE22}"/>
    <dgm:cxn modelId="{73A62FC3-3DD0-436F-B756-53EE3F34C8F0}" type="presParOf" srcId="{82A0E820-734B-4C63-AA8D-CF8EBF36637F}" destId="{73B71630-2D56-4D75-A73F-7EB65FAC9DE5}" srcOrd="0" destOrd="0" presId="urn:microsoft.com/office/officeart/2005/8/layout/arrow6"/>
    <dgm:cxn modelId="{67EE1CAF-48A1-4B84-926D-D791D1CB8D15}" type="presParOf" srcId="{82A0E820-734B-4C63-AA8D-CF8EBF36637F}" destId="{4681DC63-1423-4681-9979-60990DA2548F}" srcOrd="1" destOrd="0" presId="urn:microsoft.com/office/officeart/2005/8/layout/arrow6"/>
    <dgm:cxn modelId="{A2094C68-25E7-4184-9E5A-F6726BEA7C53}" type="presParOf" srcId="{82A0E820-734B-4C63-AA8D-CF8EBF36637F}" destId="{BDB1BA1F-65BB-4AA0-8563-FA0D17F2007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BCEEF-E72A-4E86-9C98-32B9974566EF}">
      <dsp:nvSpPr>
        <dsp:cNvPr id="0" name=""/>
        <dsp:cNvSpPr/>
      </dsp:nvSpPr>
      <dsp:spPr>
        <a:xfrm>
          <a:off x="0" y="0"/>
          <a:ext cx="7776864" cy="1142463"/>
        </a:xfrm>
        <a:prstGeom prst="round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>
              <a:solidFill>
                <a:srgbClr val="FF0000"/>
              </a:solidFill>
            </a:rPr>
            <a:t>UNUTMAYIN</a:t>
          </a:r>
          <a:endParaRPr lang="tr-TR" sz="5400" b="1" kern="1200" dirty="0">
            <a:solidFill>
              <a:srgbClr val="FF0000"/>
            </a:solidFill>
          </a:endParaRPr>
        </a:p>
      </dsp:txBody>
      <dsp:txXfrm>
        <a:off x="55770" y="55770"/>
        <a:ext cx="7665324" cy="103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71630-2D56-4D75-A73F-7EB65FAC9DE5}">
      <dsp:nvSpPr>
        <dsp:cNvPr id="0" name=""/>
        <dsp:cNvSpPr/>
      </dsp:nvSpPr>
      <dsp:spPr>
        <a:xfrm>
          <a:off x="-3" y="0"/>
          <a:ext cx="8136911" cy="2643206"/>
        </a:xfrm>
        <a:prstGeom prst="leftRightRibbon">
          <a:avLst/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81DC63-1423-4681-9979-60990DA2548F}">
      <dsp:nvSpPr>
        <dsp:cNvPr id="0" name=""/>
        <dsp:cNvSpPr/>
      </dsp:nvSpPr>
      <dsp:spPr>
        <a:xfrm>
          <a:off x="1557406" y="462561"/>
          <a:ext cx="2180644" cy="129517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i="1" kern="1200" baseline="0" dirty="0" smtClean="0">
              <a:solidFill>
                <a:schemeClr val="accent2">
                  <a:lumMod val="75000"/>
                </a:schemeClr>
              </a:solidFill>
            </a:rPr>
            <a:t>EMEL ÖKÇELİK </a:t>
          </a:r>
          <a:endParaRPr lang="tr-TR" sz="360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557406" y="462561"/>
        <a:ext cx="2180644" cy="1295170"/>
      </dsp:txXfrm>
    </dsp:sp>
    <dsp:sp modelId="{BDB1BA1F-65BB-4AA0-8563-FA0D17F2007D}">
      <dsp:nvSpPr>
        <dsp:cNvPr id="0" name=""/>
        <dsp:cNvSpPr/>
      </dsp:nvSpPr>
      <dsp:spPr>
        <a:xfrm>
          <a:off x="4068452" y="885474"/>
          <a:ext cx="2577125" cy="129517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i="1" kern="1200" baseline="0" dirty="0" smtClean="0">
              <a:solidFill>
                <a:schemeClr val="accent2">
                  <a:lumMod val="75000"/>
                </a:schemeClr>
              </a:solidFill>
            </a:rPr>
            <a:t>PSİKOLOJİK DANIŞMAN </a:t>
          </a:r>
          <a:endParaRPr lang="tr-TR" sz="2800" i="1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068452" y="885474"/>
        <a:ext cx="2577125" cy="129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316921-744A-471D-974D-549F9BC7A37B}" type="datetimeFigureOut">
              <a:rPr lang="tr-TR" smtClean="0"/>
              <a:pPr/>
              <a:t>30.09.2020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CC6AFE-945F-432C-BE19-5E446F1F069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etin kutusu"/>
          <p:cNvSpPr txBox="1">
            <a:spLocks noChangeArrowheads="1"/>
          </p:cNvSpPr>
          <p:nvPr/>
        </p:nvSpPr>
        <p:spPr bwMode="auto">
          <a:xfrm>
            <a:off x="1691680" y="476673"/>
            <a:ext cx="5688632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tr-TR" altLang="tr-TR" sz="3200" dirty="0">
                <a:solidFill>
                  <a:schemeClr val="bg1"/>
                </a:solidFill>
                <a:latin typeface="Calibri" pitchFamily="34" charset="0"/>
              </a:rPr>
              <a:t>T.C</a:t>
            </a:r>
          </a:p>
          <a:p>
            <a:pPr algn="ctr"/>
            <a:r>
              <a:rPr kumimoji="1" lang="tr-TR" altLang="tr-TR" sz="3200" dirty="0">
                <a:solidFill>
                  <a:schemeClr val="bg1"/>
                </a:solidFill>
                <a:latin typeface="Calibri" pitchFamily="34" charset="0"/>
              </a:rPr>
              <a:t>Milli Eğitim Bakanlığı</a:t>
            </a:r>
          </a:p>
          <a:p>
            <a:pPr algn="ctr"/>
            <a:r>
              <a:rPr kumimoji="1" lang="tr-TR" altLang="tr-TR" sz="3200" dirty="0">
                <a:solidFill>
                  <a:schemeClr val="bg1"/>
                </a:solidFill>
                <a:latin typeface="Calibri" pitchFamily="34" charset="0"/>
              </a:rPr>
              <a:t>Rehberlik ve Araştırma Merkezi</a:t>
            </a:r>
          </a:p>
        </p:txBody>
      </p:sp>
      <p:pic>
        <p:nvPicPr>
          <p:cNvPr id="6" name="Picture 9" descr="C:\Users\ASUS\Desktop\MEB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1512168" cy="1584176"/>
          </a:xfrm>
          <a:prstGeom prst="rect">
            <a:avLst/>
          </a:prstGeom>
          <a:noFill/>
        </p:spPr>
      </p:pic>
      <p:pic>
        <p:nvPicPr>
          <p:cNvPr id="7" name="Picture 6" descr="D:\PDR BÖLÜM BAŞKANLIĞI\2015-2019\Malatya Yeşilyurt RAM 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1584176" cy="1584176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2420888"/>
            <a:ext cx="8280920" cy="41764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tr-TR" altLang="tr-TR" sz="2400" b="1" u="sng" dirty="0" smtClean="0">
              <a:solidFill>
                <a:srgbClr val="9900FF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altLang="tr-TR" sz="3600" b="1" u="sng" dirty="0" smtClean="0">
                <a:solidFill>
                  <a:srgbClr val="9900FF"/>
                </a:solidFill>
                <a:latin typeface="Calibri" pitchFamily="34" charset="0"/>
              </a:rPr>
              <a:t>ŞİDDETİ ÖNLEME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tr-TR" altLang="tr-TR" sz="3600" b="1" dirty="0" smtClean="0">
              <a:solidFill>
                <a:srgbClr val="9900FF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altLang="tr-TR" sz="3600" b="1" dirty="0" smtClean="0">
                <a:solidFill>
                  <a:srgbClr val="9900FF"/>
                </a:solidFill>
                <a:latin typeface="Calibri" pitchFamily="34" charset="0"/>
              </a:rPr>
              <a:t>Emel ÖKÇELİK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altLang="tr-TR" sz="3600" b="1" dirty="0" smtClean="0">
                <a:solidFill>
                  <a:srgbClr val="9900FF"/>
                </a:solidFill>
                <a:latin typeface="Calibri" pitchFamily="34" charset="0"/>
              </a:rPr>
              <a:t>Psikolojik Danışman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tr-TR" altLang="tr-TR" sz="3600" b="1" dirty="0" smtClean="0">
              <a:solidFill>
                <a:srgbClr val="9900FF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altLang="tr-TR" sz="3600" b="1" dirty="0" smtClean="0">
                <a:solidFill>
                  <a:srgbClr val="9900FF"/>
                </a:solidFill>
                <a:latin typeface="Calibri" pitchFamily="34" charset="0"/>
              </a:rPr>
              <a:t>2020-2021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tr-TR" altLang="tr-TR" sz="2400" b="1" u="sng" dirty="0">
              <a:solidFill>
                <a:srgbClr val="9900FF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tr-TR" altLang="tr-TR" sz="2400" dirty="0">
                <a:solidFill>
                  <a:srgbClr val="9900FF"/>
                </a:solidFill>
                <a:latin typeface="Calibri" pitchFamily="34" charset="0"/>
              </a:rPr>
              <a:t/>
            </a:r>
            <a:br>
              <a:rPr lang="tr-TR" altLang="tr-TR" sz="2400" dirty="0">
                <a:solidFill>
                  <a:srgbClr val="9900FF"/>
                </a:solidFill>
                <a:latin typeface="Calibri" pitchFamily="34" charset="0"/>
              </a:rPr>
            </a:br>
            <a:endParaRPr lang="tr-TR" altLang="tr-TR" sz="2400" dirty="0">
              <a:solidFill>
                <a:srgbClr val="99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 smtClean="0"/>
              <a:t>OKUL ZORBALIĞI DENİLDİĞİNDE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88840"/>
            <a:ext cx="3888432" cy="4464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400" dirty="0" smtClean="0"/>
              <a:t>Tekme ya da tokat atma,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İtme, çekme, dürtme,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Dövme tehdidinde bulunma,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Korkutma,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Sözle sataşma, alay etme, dalga geçme, kızdırma,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Tacizde bulunma,</a:t>
            </a:r>
          </a:p>
          <a:p>
            <a:pPr>
              <a:lnSpc>
                <a:spcPct val="90000"/>
              </a:lnSpc>
            </a:pPr>
            <a:r>
              <a:rPr lang="tr-TR" sz="2400" dirty="0" smtClean="0"/>
              <a:t>Küçük düşürme,</a:t>
            </a:r>
          </a:p>
          <a:p>
            <a:pPr>
              <a:lnSpc>
                <a:spcPct val="90000"/>
              </a:lnSpc>
            </a:pPr>
            <a:endParaRPr lang="tr-TR" sz="2000" dirty="0" smtClean="0"/>
          </a:p>
          <a:p>
            <a:pPr>
              <a:lnSpc>
                <a:spcPct val="90000"/>
              </a:lnSpc>
            </a:pPr>
            <a:endParaRPr lang="tr-TR" sz="2000" dirty="0" smtClean="0"/>
          </a:p>
          <a:p>
            <a:pPr>
              <a:buNone/>
            </a:pPr>
            <a:endParaRPr lang="tr-TR" sz="2000" dirty="0"/>
          </a:p>
        </p:txBody>
      </p:sp>
      <p:pic>
        <p:nvPicPr>
          <p:cNvPr id="4" name="3 Resim" descr="İ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4644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55976" y="1196752"/>
            <a:ext cx="4474840" cy="453650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Ailesine hakaret etme,</a:t>
            </a:r>
          </a:p>
          <a:p>
            <a:r>
              <a:rPr lang="tr-TR" dirty="0" smtClean="0"/>
              <a:t>Kişi hakkında çeşitli yerlere çeşitli sözler yazma,</a:t>
            </a:r>
          </a:p>
          <a:p>
            <a:r>
              <a:rPr lang="tr-TR" dirty="0" smtClean="0"/>
              <a:t>Hoşa gitmeyen isim takma,</a:t>
            </a:r>
          </a:p>
          <a:p>
            <a:r>
              <a:rPr lang="tr-TR" dirty="0" smtClean="0"/>
              <a:t>Söylenti çıkarıp yayma,</a:t>
            </a:r>
          </a:p>
          <a:p>
            <a:r>
              <a:rPr lang="tr-TR" dirty="0" smtClean="0"/>
              <a:t>Arkadaş grubundan dışlayarak yalnız bırakma, oyun ve diğer etkinliklere almama ve engel olma,</a:t>
            </a:r>
          </a:p>
          <a:p>
            <a:r>
              <a:rPr lang="tr-TR" dirty="0" smtClean="0"/>
              <a:t>Karşındakinin kendini kötü hissetmesine neden olacak sözler söyleme.</a:t>
            </a:r>
            <a:endParaRPr lang="tr-TR" dirty="0"/>
          </a:p>
        </p:txBody>
      </p:sp>
      <p:pic>
        <p:nvPicPr>
          <p:cNvPr id="4" name="3 Resim" descr="okul zorbalığ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32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ŞİDDET VE ZORBALIĞI TERCİH EDEN ÖĞRENCİLERİN ÖZELLİKLERİ</a:t>
            </a:r>
            <a: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2060848"/>
            <a:ext cx="4320480" cy="41764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  <a:defRPr/>
            </a:pPr>
            <a:r>
              <a:rPr lang="tr-TR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İhtiyaçları ve kişilik özellikleri:</a:t>
            </a:r>
          </a:p>
          <a:p>
            <a:pPr>
              <a:buNone/>
              <a:defRPr/>
            </a:pPr>
            <a:endParaRPr lang="tr-TR" b="1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tr-TR" dirty="0" smtClean="0"/>
              <a:t>Benlik saygıları düşüktür,</a:t>
            </a:r>
          </a:p>
          <a:p>
            <a:pPr>
              <a:defRPr/>
            </a:pPr>
            <a:r>
              <a:rPr lang="tr-TR" dirty="0" smtClean="0"/>
              <a:t>Özgüvenleri eksiktir,</a:t>
            </a:r>
          </a:p>
          <a:p>
            <a:pPr>
              <a:defRPr/>
            </a:pPr>
            <a:r>
              <a:rPr lang="tr-TR" dirty="0" smtClean="0"/>
              <a:t>Başkalarını ve olayları kontrol etme isteği,</a:t>
            </a:r>
          </a:p>
          <a:p>
            <a:pPr>
              <a:defRPr/>
            </a:pPr>
            <a:r>
              <a:rPr lang="tr-TR" dirty="0" smtClean="0"/>
              <a:t>Başkalarının başarılarını kıskanma,</a:t>
            </a:r>
          </a:p>
          <a:p>
            <a:pPr>
              <a:defRPr/>
            </a:pPr>
            <a:r>
              <a:rPr lang="tr-TR" dirty="0" smtClean="0"/>
              <a:t>Yenilgiyi kabul edememe.</a:t>
            </a:r>
          </a:p>
          <a:p>
            <a:pPr>
              <a:buNone/>
              <a:defRPr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okul zorbalığı zorba çocuk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8164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60032" y="1268760"/>
            <a:ext cx="3826768" cy="504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u="sng" dirty="0" smtClean="0"/>
              <a:t>İlişki problemleri:</a:t>
            </a:r>
          </a:p>
          <a:p>
            <a:pPr>
              <a:buNone/>
            </a:pPr>
            <a:endParaRPr lang="tr-TR" b="1" u="sng" dirty="0" smtClean="0"/>
          </a:p>
          <a:p>
            <a:pPr algn="just"/>
            <a:r>
              <a:rPr lang="tr-TR" dirty="0" smtClean="0"/>
              <a:t>Ebeveynleri tarafından fiziksel ve psikolojik şiddete uğrama,ihmal edilme,</a:t>
            </a:r>
          </a:p>
          <a:p>
            <a:pPr algn="just"/>
            <a:r>
              <a:rPr lang="tr-TR" dirty="0" smtClean="0"/>
              <a:t>Aile desteği ve yakınlığın olmaması,</a:t>
            </a:r>
          </a:p>
          <a:p>
            <a:pPr algn="just"/>
            <a:r>
              <a:rPr lang="tr-TR" dirty="0" smtClean="0"/>
              <a:t>Arkadaş edinememe, dışlanma,</a:t>
            </a:r>
          </a:p>
          <a:p>
            <a:pPr algn="just"/>
            <a:r>
              <a:rPr lang="tr-TR" dirty="0" smtClean="0"/>
              <a:t>Otoriteye karşı </a:t>
            </a:r>
            <a:r>
              <a:rPr lang="tr-TR" dirty="0" smtClean="0"/>
              <a:t>gelme  (aile</a:t>
            </a:r>
            <a:r>
              <a:rPr lang="tr-TR" dirty="0" smtClean="0"/>
              <a:t>, okul vs.),</a:t>
            </a:r>
          </a:p>
          <a:p>
            <a:pPr algn="just"/>
            <a:r>
              <a:rPr lang="tr-TR" dirty="0" smtClean="0"/>
              <a:t>Akranlarıyla çatışma</a:t>
            </a:r>
          </a:p>
          <a:p>
            <a:endParaRPr lang="tr-TR" dirty="0"/>
          </a:p>
        </p:txBody>
      </p:sp>
      <p:pic>
        <p:nvPicPr>
          <p:cNvPr id="39938" name="Picture 2" descr="Zararlı Ebeveynlerin 6 Özelliği — Aklınızı Keşfed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46449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 smtClean="0"/>
              <a:t>HANGİ ÖĞRENCİLER ŞİDDET VE ZORBALIĞA MARUZ KALIR?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88840"/>
            <a:ext cx="4968552" cy="45365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tr-TR" sz="3000" dirty="0" smtClean="0"/>
              <a:t>İçe dönük,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Kaygılı,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Güvensiz, 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Çekingen,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Benlik saygısı yetersiz,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Sosyal becerileri zayıf,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Yeterince arkadaşı olmayan,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Sosyal ortamlarda dışlanan, 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Zorbaca davranışlara maruz </a:t>
            </a:r>
          </a:p>
          <a:p>
            <a:pPr>
              <a:lnSpc>
                <a:spcPct val="80000"/>
              </a:lnSpc>
              <a:buNone/>
            </a:pPr>
            <a:r>
              <a:rPr lang="tr-TR" sz="3000" dirty="0" smtClean="0"/>
              <a:t>   </a:t>
            </a:r>
            <a:r>
              <a:rPr lang="tr-TR" sz="3000" dirty="0" smtClean="0"/>
              <a:t>  </a:t>
            </a:r>
            <a:r>
              <a:rPr lang="tr-TR" sz="3000" dirty="0" smtClean="0"/>
              <a:t>kaldıklarında nadiren karşı koyabilen,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Anne-babalarına bağımlı,</a:t>
            </a:r>
          </a:p>
          <a:p>
            <a:pPr>
              <a:lnSpc>
                <a:spcPct val="80000"/>
              </a:lnSpc>
            </a:pPr>
            <a:r>
              <a:rPr lang="tr-TR" sz="3000" dirty="0" smtClean="0"/>
              <a:t>Az sevilen…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okul zorbalığ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240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Çekingen Çocuklarda İletişim Becerisi Geliştirmenin Altın Kuralları -  Pedagog Sümeyra Yapıc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509120"/>
            <a:ext cx="324383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ŞİDDET VE ZORBALIĞA MARUZ KALANLAR İÇİN STRATEJİLER</a:t>
            </a:r>
            <a:br>
              <a:rPr lang="tr-T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 YAPABİLİRİM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www.alevbaymur.com/images/alev-baymur/hay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684016" cy="3924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özyaşı Damlası 7"/>
          <p:cNvSpPr/>
          <p:nvPr/>
        </p:nvSpPr>
        <p:spPr>
          <a:xfrm>
            <a:off x="467544" y="2492896"/>
            <a:ext cx="4680520" cy="3384376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  <a:endParaRPr lang="tr-TR" sz="2800" dirty="0" smtClean="0"/>
          </a:p>
          <a:p>
            <a:pPr algn="ctr"/>
            <a:r>
              <a:rPr lang="tr-TR" sz="4800" b="1" dirty="0" smtClean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 smtClean="0"/>
              <a:t>diyerek </a:t>
            </a:r>
            <a:r>
              <a:rPr lang="tr-TR" sz="2800" dirty="0"/>
              <a:t>zorbayı durdurun.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-171400"/>
            <a:ext cx="8229600" cy="2808313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tr-TR" b="1" dirty="0" smtClean="0"/>
              <a:t>   </a:t>
            </a:r>
          </a:p>
          <a:p>
            <a:pPr lvl="0">
              <a:buNone/>
            </a:pPr>
            <a:endParaRPr lang="tr-TR" b="1" dirty="0" smtClean="0"/>
          </a:p>
          <a:p>
            <a:pPr lvl="0">
              <a:buNone/>
            </a:pPr>
            <a:endParaRPr lang="tr-TR" b="1" dirty="0" smtClean="0"/>
          </a:p>
          <a:p>
            <a:pPr lvl="0">
              <a:buNone/>
            </a:pPr>
            <a:endParaRPr lang="tr-TR" b="1" dirty="0" smtClean="0"/>
          </a:p>
          <a:p>
            <a:pPr lvl="0">
              <a:buNone/>
            </a:pPr>
            <a:endParaRPr lang="tr-TR" b="1" dirty="0" smtClean="0"/>
          </a:p>
          <a:p>
            <a:pPr lvl="0" algn="ctr">
              <a:buNone/>
            </a:pPr>
            <a:r>
              <a:rPr lang="tr-TR" b="1" dirty="0" smtClean="0"/>
              <a:t>    </a:t>
            </a:r>
            <a:r>
              <a:rPr lang="en-GB" sz="3400" b="1" dirty="0" smtClean="0"/>
              <a:t>Beden diliniz önemlidir. </a:t>
            </a:r>
            <a:endParaRPr lang="tr-TR" sz="3400" b="1" dirty="0" smtClean="0"/>
          </a:p>
          <a:p>
            <a:pPr lvl="0" algn="ctr">
              <a:buNone/>
            </a:pPr>
            <a:r>
              <a:rPr lang="en-GB" sz="3400" b="1" dirty="0" smtClean="0"/>
              <a:t>Ürkek ve çekingen tavırlarla gezerseniz daha fazla dikkat çekersiniz. </a:t>
            </a:r>
            <a:endParaRPr lang="tr-TR" sz="3400" b="1" dirty="0" smtClean="0"/>
          </a:p>
          <a:p>
            <a:pPr lvl="0" algn="ctr">
              <a:buNone/>
            </a:pPr>
            <a:r>
              <a:rPr lang="en-GB" sz="3400" b="1" dirty="0" smtClean="0"/>
              <a:t>Özgüvenli bir tavırla durursanız sizinle daha az uğraşırlar.</a:t>
            </a:r>
            <a:endParaRPr lang="tr-TR" sz="34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4 İçerik Yer Tutucusu" descr="http://kampusotelcilik.com/newsgfx/0185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8136904" cy="34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Söylediklerini, yaptıklarını </a:t>
            </a:r>
            <a:r>
              <a:rPr lang="tr-TR" sz="4400" b="1" dirty="0" smtClean="0">
                <a:solidFill>
                  <a:srgbClr val="FF0000"/>
                </a:solidFill>
              </a:rPr>
              <a:t>umursamayın</a:t>
            </a:r>
            <a:r>
              <a:rPr lang="tr-TR" b="1" dirty="0" smtClean="0"/>
              <a:t> </a:t>
            </a:r>
            <a:r>
              <a:rPr lang="tr-TR" dirty="0" smtClean="0"/>
              <a:t>kendinizi başka şeylerle meşgul edin.</a:t>
            </a:r>
          </a:p>
          <a:p>
            <a:endParaRPr lang="tr-TR" dirty="0"/>
          </a:p>
        </p:txBody>
      </p:sp>
      <p:pic>
        <p:nvPicPr>
          <p:cNvPr id="4" name="Picture 4" descr="http://www.ohadiyorumm.com/wp-content/uploads/2013/08/%C3%87okta-umrumda-san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272808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7363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tr-TR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3800" dirty="0" smtClean="0"/>
              <a:t>Şiddete maruz kaldığın ortamı terk et</a:t>
            </a:r>
            <a:endParaRPr lang="tr-TR" sz="3800" dirty="0"/>
          </a:p>
        </p:txBody>
      </p:sp>
      <p:pic>
        <p:nvPicPr>
          <p:cNvPr id="4" name="3 Resim" descr="Ailelere okuldan kaçan çocuklar için öneril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4168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/>
              <a:t>  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 Güvendiğin bir yetişkine</a:t>
            </a:r>
          </a:p>
          <a:p>
            <a:pPr algn="ctr">
              <a:buNone/>
            </a:pPr>
            <a:r>
              <a:rPr lang="tr-TR" dirty="0" smtClean="0"/>
              <a:t> (anne,baba,öğretmen…)</a:t>
            </a:r>
            <a:r>
              <a:rPr lang="tr-TR" sz="3600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haber ver, yardım iste… </a:t>
            </a:r>
          </a:p>
          <a:p>
            <a:endParaRPr lang="tr-TR" dirty="0"/>
          </a:p>
        </p:txBody>
      </p:sp>
      <p:pic>
        <p:nvPicPr>
          <p:cNvPr id="4" name="3 Resim" descr="öğretmeniyle konuşan çocuk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4888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ŞİDDET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3898776" cy="3412975"/>
          </a:xfrm>
        </p:spPr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         </a:t>
            </a:r>
          </a:p>
          <a:p>
            <a:pPr lvl="0" algn="just">
              <a:buNone/>
            </a:pP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    </a:t>
            </a:r>
            <a:r>
              <a:rPr lang="tr-TR" b="1" dirty="0" smtClean="0"/>
              <a:t>Güç ve baskı uygulayarak insanların bedensel veya ruhsal açıdan zarar görmesine neden olan bireysel veya toplu hareketlerin tümüdür.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http://www.trabzonhaber.com.tr/images/haberler/korkutan_istatistik_h259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100811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tr-TR" b="1" dirty="0" smtClean="0"/>
              <a:t>   </a:t>
            </a:r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endParaRPr lang="tr-TR" b="1" dirty="0" smtClean="0"/>
          </a:p>
          <a:p>
            <a:pPr algn="ctr">
              <a:buNone/>
            </a:pPr>
            <a:r>
              <a:rPr lang="tr-TR" sz="14400" b="1" dirty="0" smtClean="0"/>
              <a:t> Psikolojik danışma ve rehber öğretmeninden yardım alın.. </a:t>
            </a:r>
          </a:p>
          <a:p>
            <a:endParaRPr lang="tr-TR" sz="14400" dirty="0"/>
          </a:p>
        </p:txBody>
      </p:sp>
      <p:pic>
        <p:nvPicPr>
          <p:cNvPr id="9220" name="Picture 4" descr="538 öğrenciye 1 psikolojik danışman düşüyor | Yaş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2088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145435"/>
          </a:xfrm>
        </p:spPr>
        <p:txBody>
          <a:bodyPr/>
          <a:lstStyle/>
          <a:p>
            <a:pPr lvl="0" algn="ctr">
              <a:buNone/>
            </a:pPr>
            <a:r>
              <a:rPr lang="tr-TR" sz="3600" b="1" dirty="0" smtClean="0">
                <a:solidFill>
                  <a:srgbClr val="002060"/>
                </a:solidFill>
              </a:rPr>
              <a:t>    </a:t>
            </a:r>
            <a:r>
              <a:rPr lang="en-GB" sz="3600" b="1" dirty="0" smtClean="0">
                <a:solidFill>
                  <a:srgbClr val="002060"/>
                </a:solidFill>
              </a:rPr>
              <a:t>Olayları gizleyerek zorbalara yardımcı olmayın. </a:t>
            </a:r>
            <a:endParaRPr lang="tr-TR" sz="3600" b="1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Çünkü gizlilik, </a:t>
            </a:r>
            <a:endParaRPr lang="tr-TR" sz="3600" b="1" dirty="0" smtClean="0">
              <a:solidFill>
                <a:srgbClr val="002060"/>
              </a:solidFill>
            </a:endParaRPr>
          </a:p>
          <a:p>
            <a:pPr lvl="0" algn="ctr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zorbaların en güçlü silahıdır</a:t>
            </a:r>
            <a:r>
              <a:rPr lang="tr-TR" sz="3600" b="1" dirty="0" smtClean="0">
                <a:solidFill>
                  <a:srgbClr val="002060"/>
                </a:solidFill>
              </a:rPr>
              <a:t>.</a:t>
            </a:r>
          </a:p>
          <a:p>
            <a:pPr lvl="0" algn="ctr">
              <a:buNone/>
            </a:pPr>
            <a:endParaRPr lang="tr-TR" sz="4800" b="1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4" name="3 Resim" descr="SUS İŞARETİ SMİLE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73016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SEYİRCİ NE YAPABİLİR?</a:t>
            </a:r>
            <a:endParaRPr lang="tr-TR" b="1" u="sng" dirty="0"/>
          </a:p>
        </p:txBody>
      </p:sp>
      <p:pic>
        <p:nvPicPr>
          <p:cNvPr id="4" name="Resim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3816424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Dikdörtgen"/>
          <p:cNvSpPr/>
          <p:nvPr/>
        </p:nvSpPr>
        <p:spPr>
          <a:xfrm>
            <a:off x="0" y="1772816"/>
            <a:ext cx="500404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r-TR" sz="2400" b="1" dirty="0" smtClean="0"/>
              <a:t>      1.</a:t>
            </a:r>
            <a:r>
              <a:rPr lang="en-GB" sz="2400" b="1" dirty="0" err="1" smtClean="0"/>
              <a:t>Olayı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izlemeye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dalmayın</a:t>
            </a:r>
            <a:r>
              <a:rPr lang="tr-TR" sz="2400" b="1" dirty="0" smtClean="0"/>
              <a:t>!!!!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tr-TR" sz="2400" b="1" dirty="0" smtClean="0"/>
              <a:t>  </a:t>
            </a:r>
            <a:r>
              <a:rPr lang="en-GB" sz="2400" b="1" dirty="0" smtClean="0"/>
              <a:t>2. </a:t>
            </a:r>
            <a:r>
              <a:rPr lang="en-GB" sz="2400" b="1" dirty="0" err="1" smtClean="0"/>
              <a:t>Zorbaya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durmasını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söyleyin</a:t>
            </a:r>
            <a:r>
              <a:rPr lang="tr-TR" sz="2400" b="1" dirty="0" smtClean="0"/>
              <a:t>!!!!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tr-TR" sz="2400" b="1" dirty="0" smtClean="0"/>
              <a:t>  </a:t>
            </a:r>
            <a:r>
              <a:rPr lang="en-GB" sz="2400" b="1" dirty="0" smtClean="0"/>
              <a:t>3. </a:t>
            </a:r>
            <a:r>
              <a:rPr lang="en-GB" sz="2400" b="1" dirty="0" err="1" smtClean="0"/>
              <a:t>Zorbalığa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maruz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kalan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kişiye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iyi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davranın</a:t>
            </a:r>
            <a:r>
              <a:rPr lang="tr-TR" sz="2400" b="1" dirty="0" smtClean="0"/>
              <a:t>!!!!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tr-TR" sz="2400" b="1" dirty="0" smtClean="0"/>
              <a:t>   </a:t>
            </a:r>
            <a:r>
              <a:rPr lang="en-GB" sz="2400" b="1" dirty="0" smtClean="0"/>
              <a:t>4. </a:t>
            </a:r>
            <a:r>
              <a:rPr lang="en-GB" sz="2400" b="1" dirty="0" err="1" smtClean="0"/>
              <a:t>Zorbalığa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maruz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kalan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kişiyi</a:t>
            </a:r>
            <a:r>
              <a:rPr lang="en-GB" sz="2400" b="1" dirty="0" smtClean="0"/>
              <a:t> sizinle </a:t>
            </a:r>
            <a:r>
              <a:rPr lang="en-GB" sz="2400" b="1" dirty="0" err="1" smtClean="0"/>
              <a:t>gelmeye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ikna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edin</a:t>
            </a:r>
            <a:r>
              <a:rPr lang="tr-TR" sz="2400" b="1" dirty="0" smtClean="0"/>
              <a:t>!!!!</a:t>
            </a:r>
          </a:p>
          <a:p>
            <a:pPr marL="342900" indent="-342900"/>
            <a:endParaRPr lang="tr-TR" sz="2000" b="1" dirty="0" smtClean="0"/>
          </a:p>
          <a:p>
            <a:pPr marL="342900" indent="-342900"/>
            <a:endParaRPr lang="tr-TR" sz="2000" b="1" dirty="0" smtClean="0"/>
          </a:p>
          <a:p>
            <a:pPr marL="342900" indent="-342900"/>
            <a:endParaRPr lang="tr-TR" sz="2000" b="1" dirty="0" smtClean="0"/>
          </a:p>
          <a:p>
            <a:pPr marL="342900" indent="-342900"/>
            <a:r>
              <a:rPr lang="tr-TR" sz="2000" b="1" dirty="0" smtClean="0"/>
              <a:t>       </a:t>
            </a:r>
          </a:p>
          <a:p>
            <a:pPr marL="342900" indent="-342900"/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467544" y="4797152"/>
            <a:ext cx="41764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5</a:t>
            </a:r>
            <a:r>
              <a:rPr lang="en-GB" sz="2400" b="1" dirty="0" smtClean="0"/>
              <a:t>. Bir </a:t>
            </a:r>
            <a:r>
              <a:rPr lang="en-GB" sz="2400" b="1" dirty="0" err="1" smtClean="0"/>
              <a:t>yetişkini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olay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yerine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çağırın</a:t>
            </a:r>
            <a:r>
              <a:rPr lang="tr-TR" sz="2400" b="1" dirty="0" smtClean="0"/>
              <a:t>!!!!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endParaRPr lang="tr-T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4824536" cy="4824536"/>
          </a:xfrm>
        </p:spPr>
        <p:txBody>
          <a:bodyPr>
            <a:normAutofit/>
          </a:bodyPr>
          <a:lstStyle/>
          <a:p>
            <a:pPr lvl="0"/>
            <a:r>
              <a:rPr lang="tr-TR" b="1" dirty="0" smtClean="0"/>
              <a:t>6</a:t>
            </a:r>
            <a:r>
              <a:rPr lang="en-GB" b="1" dirty="0" smtClean="0"/>
              <a:t>. </a:t>
            </a:r>
            <a:r>
              <a:rPr lang="en-GB" b="1" dirty="0" err="1" smtClean="0"/>
              <a:t>Sadece</a:t>
            </a:r>
            <a:r>
              <a:rPr lang="en-GB" b="1" dirty="0" smtClean="0"/>
              <a:t> </a:t>
            </a:r>
            <a:r>
              <a:rPr lang="en-GB" b="1" dirty="0" err="1" smtClean="0"/>
              <a:t>gülümsemenizle</a:t>
            </a:r>
            <a:r>
              <a:rPr lang="en-GB" b="1" dirty="0" smtClean="0"/>
              <a:t> de </a:t>
            </a:r>
            <a:r>
              <a:rPr lang="en-GB" b="1" dirty="0" err="1" smtClean="0"/>
              <a:t>olsa</a:t>
            </a:r>
            <a:r>
              <a:rPr lang="en-GB" b="1" dirty="0" smtClean="0"/>
              <a:t> </a:t>
            </a:r>
            <a:r>
              <a:rPr lang="en-GB" b="1" dirty="0" err="1" smtClean="0"/>
              <a:t>zorbaya</a:t>
            </a:r>
            <a:r>
              <a:rPr lang="en-GB" b="1" dirty="0" smtClean="0"/>
              <a:t> </a:t>
            </a:r>
            <a:r>
              <a:rPr lang="en-GB" b="1" dirty="0" err="1" smtClean="0"/>
              <a:t>güç</a:t>
            </a:r>
            <a:r>
              <a:rPr lang="en-GB" b="1" dirty="0" smtClean="0"/>
              <a:t> </a:t>
            </a:r>
            <a:r>
              <a:rPr lang="en-GB" b="1" dirty="0" err="1" smtClean="0"/>
              <a:t>vermeyin</a:t>
            </a:r>
            <a:r>
              <a:rPr lang="tr-TR" b="1" dirty="0" smtClean="0"/>
              <a:t>!!!!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tr-TR" b="1" dirty="0" smtClean="0"/>
              <a:t>7</a:t>
            </a:r>
            <a:r>
              <a:rPr lang="en-GB" b="1" dirty="0" smtClean="0"/>
              <a:t>. </a:t>
            </a:r>
            <a:r>
              <a:rPr lang="en-GB" b="1" dirty="0" err="1" smtClean="0"/>
              <a:t>Ezilenle</a:t>
            </a:r>
            <a:r>
              <a:rPr lang="en-GB" b="1" dirty="0" smtClean="0"/>
              <a:t>, </a:t>
            </a:r>
            <a:r>
              <a:rPr lang="en-GB" b="1" dirty="0" err="1" smtClean="0"/>
              <a:t>yalnız</a:t>
            </a:r>
            <a:r>
              <a:rPr lang="en-GB" b="1" dirty="0" smtClean="0"/>
              <a:t> ve </a:t>
            </a:r>
            <a:r>
              <a:rPr lang="en-GB" b="1" dirty="0" err="1" smtClean="0"/>
              <a:t>mutsuz</a:t>
            </a:r>
            <a:r>
              <a:rPr lang="en-GB" b="1" dirty="0" smtClean="0"/>
              <a:t> </a:t>
            </a:r>
            <a:r>
              <a:rPr lang="en-GB" b="1" dirty="0" err="1" smtClean="0"/>
              <a:t>kişilerle</a:t>
            </a:r>
            <a:r>
              <a:rPr lang="en-GB" b="1" dirty="0" smtClean="0"/>
              <a:t> </a:t>
            </a:r>
            <a:r>
              <a:rPr lang="en-GB" b="1" dirty="0" err="1" smtClean="0"/>
              <a:t>arkadaş</a:t>
            </a:r>
            <a:r>
              <a:rPr lang="en-GB" b="1" dirty="0" smtClean="0"/>
              <a:t> </a:t>
            </a:r>
            <a:r>
              <a:rPr lang="en-GB" b="1" dirty="0" err="1" smtClean="0"/>
              <a:t>olun</a:t>
            </a:r>
            <a:r>
              <a:rPr lang="tr-TR" b="1" dirty="0" smtClean="0"/>
              <a:t>!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tr-TR" b="1" dirty="0" smtClean="0"/>
              <a:t>8</a:t>
            </a:r>
            <a:r>
              <a:rPr lang="en-GB" b="1" dirty="0" smtClean="0"/>
              <a:t>. </a:t>
            </a:r>
            <a:r>
              <a:rPr lang="en-GB" b="1" dirty="0" err="1" smtClean="0"/>
              <a:t>Unutmayın</a:t>
            </a:r>
            <a:r>
              <a:rPr lang="en-GB" b="1" dirty="0" smtClean="0"/>
              <a:t>,</a:t>
            </a:r>
            <a:r>
              <a:rPr lang="tr-TR" b="1" dirty="0" smtClean="0"/>
              <a:t>sizde </a:t>
            </a:r>
            <a:r>
              <a:rPr lang="tr-TR" b="1" dirty="0" err="1" smtClean="0"/>
              <a:t>birgün</a:t>
            </a:r>
            <a:r>
              <a:rPr lang="tr-TR" b="1" dirty="0" smtClean="0"/>
              <a:t> zorbalığa maruz kalabilirsiniz!!!</a:t>
            </a:r>
            <a:r>
              <a:rPr lang="en-GB" b="1" dirty="0" smtClean="0"/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62" name="Picture 2" descr="Akran zorbalığına genel bakış | Rehberlik Servi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ZORBALARA ÖNERİLER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ÖFKENİZİ KONTROL EDİN</a:t>
            </a:r>
          </a:p>
          <a:p>
            <a:pPr>
              <a:buNone/>
            </a:pPr>
            <a:endParaRPr lang="tr-TR" u="sng" dirty="0" smtClean="0"/>
          </a:p>
        </p:txBody>
      </p:sp>
      <p:pic>
        <p:nvPicPr>
          <p:cNvPr id="4" name="3 Resim" descr="ÖFKELİ ÇOCUK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36704" cy="292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u="sng" dirty="0" smtClean="0"/>
              <a:t>ÖFKE KONTRÖLÜ</a:t>
            </a:r>
            <a:endParaRPr lang="tr-TR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sz="2000" dirty="0" smtClean="0"/>
              <a:t>Sakin olmaya çalışmalıyız. ( içimizden 10’a kadar say)</a:t>
            </a:r>
          </a:p>
          <a:p>
            <a:pPr marL="514350" indent="-514350">
              <a:buAutoNum type="arabicPeriod"/>
            </a:pPr>
            <a:r>
              <a:rPr lang="tr-TR" sz="2000" dirty="0" smtClean="0"/>
              <a:t>Sorunun nedenini anlamaya  çalışmalıyız</a:t>
            </a:r>
          </a:p>
          <a:p>
            <a:pPr marL="514350" indent="-514350">
              <a:buAutoNum type="arabicPeriod"/>
            </a:pPr>
            <a:r>
              <a:rPr lang="tr-TR" sz="2000" dirty="0" smtClean="0"/>
              <a:t>Tepkimizi nazik bir dille ifade etmeliyiz.</a:t>
            </a:r>
          </a:p>
          <a:p>
            <a:pPr marL="514350" indent="-514350">
              <a:buAutoNum type="arabicPeriod"/>
            </a:pPr>
            <a:r>
              <a:rPr lang="tr-TR" sz="2000" dirty="0" smtClean="0"/>
              <a:t>Kavganın çözüm olmadığını bilmeliyiz.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sz="2000" dirty="0" smtClean="0"/>
              <a:t>Haksız olduğumuzda  özür dilemeliyiz</a:t>
            </a:r>
            <a:endParaRPr lang="tr-TR" sz="2000" dirty="0" smtClean="0">
              <a:solidFill>
                <a:srgbClr val="FFC0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sz="2000" dirty="0" smtClean="0"/>
              <a:t>Sesimizi yükseltmemeliyiz.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tr-TR" sz="2000" dirty="0" smtClean="0"/>
              <a:t>Sorunu çözmek için  uygun çözüm yollarını düşünmeliyiz.</a:t>
            </a:r>
          </a:p>
          <a:p>
            <a:pPr marL="514350" indent="-514350">
              <a:buNone/>
            </a:pPr>
            <a:endParaRPr lang="tr-TR" sz="2400" dirty="0"/>
          </a:p>
        </p:txBody>
      </p:sp>
      <p:pic>
        <p:nvPicPr>
          <p:cNvPr id="4" name="3 Resim" descr="İlgili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7776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2"/>
          <p:cNvGraphicFramePr/>
          <p:nvPr>
            <p:extLst>
              <p:ext uri="{D42A27DB-BD31-4B8C-83A1-F6EECF244321}">
                <p14:modId xmlns:p14="http://schemas.microsoft.com/office/powerpoint/2010/main" val="3804152458"/>
              </p:ext>
            </p:extLst>
          </p:nvPr>
        </p:nvGraphicFramePr>
        <p:xfrm>
          <a:off x="899592" y="260648"/>
          <a:ext cx="777686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Grup"/>
          <p:cNvGrpSpPr/>
          <p:nvPr/>
        </p:nvGrpSpPr>
        <p:grpSpPr>
          <a:xfrm>
            <a:off x="395536" y="3861048"/>
            <a:ext cx="8424936" cy="2736304"/>
            <a:chOff x="283570" y="1830103"/>
            <a:chExt cx="11059236" cy="2505608"/>
          </a:xfrm>
        </p:grpSpPr>
        <p:sp>
          <p:nvSpPr>
            <p:cNvPr id="6" name="5 Yuvarlatılmış Dikdörtgen"/>
            <p:cNvSpPr/>
            <p:nvPr/>
          </p:nvSpPr>
          <p:spPr>
            <a:xfrm>
              <a:off x="283570" y="1902111"/>
              <a:ext cx="11059236" cy="2433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378093" y="1830103"/>
              <a:ext cx="10821638" cy="2448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rgbClr val="00B050"/>
                  </a:solidFill>
                </a:rPr>
                <a:t>ÖFKENİZE HAKİM OLMAK VE KURALLARA UYMAK KAVGA ETMEKTEN DAHA FAZLA CESARET VE EMEK İSTER.</a:t>
              </a:r>
              <a:endParaRPr lang="tr-TR" sz="3600" b="1" kern="12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7 Resim" descr="SMİLE ile ilgili görsel sonucu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62880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bk12.meb.gov.tr/meb_iys_dosyalar/35/29/727819/resimler/2015_01/k_16153857_rc5765719a1956210c9fca0914c8b3e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408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Dikdörtgen 1"/>
          <p:cNvSpPr/>
          <p:nvPr/>
        </p:nvSpPr>
        <p:spPr>
          <a:xfrm>
            <a:off x="323528" y="692696"/>
            <a:ext cx="8424936" cy="84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r-TR" sz="32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Öfkenin başlangıcı çılgınlık, sonu pişmanlıktır. </a:t>
            </a:r>
            <a:endParaRPr lang="tr-TR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tr-T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4"/>
          <p:cNvSpPr/>
          <p:nvPr/>
        </p:nvSpPr>
        <p:spPr>
          <a:xfrm>
            <a:off x="909434" y="892928"/>
            <a:ext cx="7613164" cy="1471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210" tIns="156210" rIns="156210" bIns="156210" numCol="1" spcCol="1270" anchor="ctr" anchorCtr="0">
            <a:noAutofit/>
          </a:bodyPr>
          <a:lstStyle/>
          <a:p>
            <a:pPr lvl="0" algn="ctr" defTabSz="1822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600" kern="1200" dirty="0" smtClean="0">
                <a:solidFill>
                  <a:schemeClr val="accent2">
                    <a:lumMod val="75000"/>
                  </a:schemeClr>
                </a:solidFill>
              </a:rPr>
              <a:t>SEMİNERİMİZE KATILDIĞINIZ İÇİN TEŞEKKÜR EDERİZ</a:t>
            </a:r>
            <a:endParaRPr lang="tr-TR" sz="3600" kern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467544" y="3429000"/>
          <a:ext cx="8136904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FİZİKSEL ŞİDDET</a:t>
            </a:r>
            <a:endParaRPr lang="tr-TR" b="1" u="sng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3970784" cy="43533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u="sng" dirty="0" smtClean="0"/>
              <a:t>Fiziksel Şiddet</a:t>
            </a:r>
          </a:p>
          <a:p>
            <a:pPr>
              <a:buNone/>
            </a:pPr>
            <a:endParaRPr lang="tr-TR" b="1" u="sng" dirty="0" smtClean="0"/>
          </a:p>
          <a:p>
            <a:pPr>
              <a:buNone/>
            </a:pPr>
            <a:r>
              <a:rPr lang="tr-TR" dirty="0" smtClean="0"/>
              <a:t>-Tokat atmak</a:t>
            </a:r>
          </a:p>
          <a:p>
            <a:pPr>
              <a:buNone/>
            </a:pPr>
            <a:r>
              <a:rPr lang="tr-TR" dirty="0" smtClean="0"/>
              <a:t>-Vurmak,tekme atmak</a:t>
            </a:r>
          </a:p>
          <a:p>
            <a:pPr>
              <a:buNone/>
            </a:pPr>
            <a:r>
              <a:rPr lang="tr-TR" dirty="0" smtClean="0"/>
              <a:t>-Çimdiklemek</a:t>
            </a:r>
          </a:p>
          <a:p>
            <a:pPr>
              <a:buNone/>
            </a:pPr>
            <a:r>
              <a:rPr lang="tr-TR" dirty="0" smtClean="0"/>
              <a:t>-Saç çekmek</a:t>
            </a:r>
          </a:p>
          <a:p>
            <a:pPr marL="0" indent="0">
              <a:buNone/>
            </a:pPr>
            <a:r>
              <a:rPr lang="tr-TR" dirty="0" smtClean="0"/>
              <a:t>-Elle,kemerle, sopayla veya     diğer araçlarla dövmek</a:t>
            </a:r>
          </a:p>
          <a:p>
            <a:pPr>
              <a:buNone/>
            </a:pPr>
            <a:r>
              <a:rPr lang="tr-TR" dirty="0" smtClean="0"/>
              <a:t>-Tehdit</a:t>
            </a:r>
          </a:p>
          <a:p>
            <a:pPr>
              <a:buNone/>
            </a:pPr>
            <a:r>
              <a:rPr lang="tr-TR" dirty="0" smtClean="0"/>
              <a:t>-Saldırı,grup saldırıları</a:t>
            </a:r>
          </a:p>
          <a:p>
            <a:pPr marL="0" indent="0">
              <a:buNone/>
            </a:pPr>
            <a:r>
              <a:rPr lang="tr-TR" dirty="0" smtClean="0"/>
              <a:t>-Kendisine ait olmayan eşyalara zarar vermek</a:t>
            </a:r>
            <a:endParaRPr lang="tr-TR" dirty="0"/>
          </a:p>
        </p:txBody>
      </p:sp>
      <p:pic>
        <p:nvPicPr>
          <p:cNvPr id="7" name="Picture 8" descr="http://www.martidergisi.com/wp-content/uploads/2012/01/akranzorbaligi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76464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SÖZEL </a:t>
            </a:r>
            <a:r>
              <a:rPr lang="tr-TR" u="sng" dirty="0">
                <a:latin typeface="Calibri" panose="020F0502020204030204" pitchFamily="34" charset="0"/>
                <a:cs typeface="Calibri" panose="020F0502020204030204" pitchFamily="34" charset="0"/>
              </a:rPr>
              <a:t>ŞİD</a:t>
            </a:r>
            <a: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endParaRPr lang="tr-T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32040" y="1772816"/>
            <a:ext cx="3898776" cy="42813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u="sng" dirty="0" smtClean="0"/>
              <a:t>Sözel şiddet</a:t>
            </a:r>
          </a:p>
          <a:p>
            <a:pPr>
              <a:buNone/>
            </a:pPr>
            <a:endParaRPr lang="tr-TR" b="1" u="sng" dirty="0" smtClean="0"/>
          </a:p>
          <a:p>
            <a:pPr>
              <a:buNone/>
            </a:pPr>
            <a:r>
              <a:rPr lang="tr-TR" dirty="0" smtClean="0"/>
              <a:t>-Alay etmek,dalga geçmek</a:t>
            </a:r>
          </a:p>
          <a:p>
            <a:pPr>
              <a:buNone/>
            </a:pPr>
            <a:r>
              <a:rPr lang="tr-TR" dirty="0" smtClean="0"/>
              <a:t>-Hakaret etmek</a:t>
            </a:r>
          </a:p>
          <a:p>
            <a:pPr>
              <a:buNone/>
            </a:pPr>
            <a:r>
              <a:rPr lang="tr-TR" dirty="0" smtClean="0"/>
              <a:t>-Küfretmek</a:t>
            </a:r>
          </a:p>
          <a:p>
            <a:pPr>
              <a:buNone/>
            </a:pPr>
            <a:r>
              <a:rPr lang="tr-TR" dirty="0" smtClean="0"/>
              <a:t>-Alaycı isim takmak</a:t>
            </a:r>
          </a:p>
          <a:p>
            <a:pPr>
              <a:buNone/>
            </a:pPr>
            <a:r>
              <a:rPr lang="tr-TR" dirty="0" smtClean="0"/>
              <a:t>-Aşağılamak</a:t>
            </a:r>
          </a:p>
          <a:p>
            <a:pPr>
              <a:buNone/>
            </a:pPr>
            <a:r>
              <a:rPr lang="tr-TR" dirty="0" smtClean="0"/>
              <a:t>-Küçük düşürmek</a:t>
            </a:r>
          </a:p>
          <a:p>
            <a:pPr>
              <a:buNone/>
            </a:pPr>
            <a:r>
              <a:rPr lang="tr-TR" dirty="0" smtClean="0"/>
              <a:t>-Kızdırma,ağlatma</a:t>
            </a:r>
          </a:p>
          <a:p>
            <a:pPr>
              <a:buNone/>
            </a:pPr>
            <a:r>
              <a:rPr lang="tr-TR" dirty="0" smtClean="0"/>
              <a:t>-İmalı konuşmak</a:t>
            </a:r>
          </a:p>
          <a:p>
            <a:pPr>
              <a:buNone/>
            </a:pPr>
            <a:r>
              <a:rPr lang="tr-TR" dirty="0" smtClean="0"/>
              <a:t>-Sözel tehdit etmek</a:t>
            </a:r>
            <a:endParaRPr lang="tr-TR" dirty="0"/>
          </a:p>
        </p:txBody>
      </p:sp>
      <p:pic>
        <p:nvPicPr>
          <p:cNvPr id="4" name="Picture 2" descr="http://img.anneboyutu.com/imgArticle/big/27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32094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DUYGUSAL ŞİDDET</a:t>
            </a:r>
            <a:endParaRPr lang="tr-T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3"/>
            <a:ext cx="3898776" cy="38164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800" b="1" u="sng" dirty="0" smtClean="0"/>
              <a:t>Duygusal şiddet</a:t>
            </a:r>
          </a:p>
          <a:p>
            <a:pPr algn="ctr">
              <a:buNone/>
            </a:pPr>
            <a:endParaRPr lang="tr-TR" sz="2800" b="1" u="sng" dirty="0" smtClean="0"/>
          </a:p>
          <a:p>
            <a:pPr>
              <a:buNone/>
            </a:pPr>
            <a:r>
              <a:rPr lang="tr-TR" sz="2800" dirty="0" smtClean="0"/>
              <a:t>-Reddetmek</a:t>
            </a:r>
          </a:p>
          <a:p>
            <a:pPr>
              <a:buNone/>
            </a:pPr>
            <a:r>
              <a:rPr lang="tr-TR" sz="2800" dirty="0" smtClean="0"/>
              <a:t>-Aşağılamak</a:t>
            </a:r>
          </a:p>
          <a:p>
            <a:pPr>
              <a:buNone/>
            </a:pPr>
            <a:r>
              <a:rPr lang="tr-TR" sz="2800" dirty="0" smtClean="0"/>
              <a:t>-Yıldırmak</a:t>
            </a:r>
          </a:p>
          <a:p>
            <a:pPr>
              <a:buNone/>
            </a:pPr>
            <a:r>
              <a:rPr lang="tr-TR" sz="2800" dirty="0" smtClean="0"/>
              <a:t>-Soyutlama</a:t>
            </a:r>
          </a:p>
          <a:p>
            <a:pPr>
              <a:buNone/>
            </a:pPr>
            <a:r>
              <a:rPr lang="tr-TR" sz="2800" dirty="0" smtClean="0"/>
              <a:t>-Özgüvenini sarsmak</a:t>
            </a:r>
          </a:p>
          <a:p>
            <a:pPr>
              <a:buNone/>
            </a:pPr>
            <a:r>
              <a:rPr lang="tr-TR" sz="2800" dirty="0" smtClean="0"/>
              <a:t>-Korkutmak</a:t>
            </a:r>
            <a:endParaRPr lang="tr-TR" sz="2800" dirty="0"/>
          </a:p>
        </p:txBody>
      </p:sp>
      <p:pic>
        <p:nvPicPr>
          <p:cNvPr id="4" name="Picture 4" descr="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916832"/>
            <a:ext cx="381642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ZORBALIK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20072" y="2060848"/>
            <a:ext cx="3682752" cy="3845023"/>
          </a:xfrm>
        </p:spPr>
        <p:txBody>
          <a:bodyPr>
            <a:normAutofit fontScale="92500"/>
          </a:bodyPr>
          <a:lstStyle/>
          <a:p>
            <a:pPr lvl="0"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     Zorbalık</a:t>
            </a:r>
            <a:r>
              <a:rPr lang="tr-TR" dirty="0" smtClean="0"/>
              <a:t>,</a:t>
            </a:r>
          </a:p>
          <a:p>
            <a:pPr lvl="0" algn="ctr">
              <a:buNone/>
            </a:pPr>
            <a:r>
              <a:rPr lang="tr-TR" dirty="0" smtClean="0"/>
              <a:t> güç eşitliğinin olmadığı, süreklilik gösteren zarar verici veya rahatsız edici saldırgan davranışları tanımlamak üzere kullanılır.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https://encrypted-tbn2.gstatic.com/images?q=tbn:ANd9GcSSCapUY2tWY2-qFTtFhi_50NO16gUmWDqvtSCvhBk1gGsAh2Oqx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536504" cy="425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/>
              <a:t>AKRAN ZORBALIĞI</a:t>
            </a:r>
            <a:endParaRPr lang="tr-TR" b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844823"/>
            <a:ext cx="3816424" cy="396044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tr-TR" b="1" dirty="0" smtClean="0"/>
              <a:t>    B</a:t>
            </a:r>
            <a:r>
              <a:rPr lang="en-GB" b="1" dirty="0" err="1" smtClean="0"/>
              <a:t>ir</a:t>
            </a:r>
            <a:r>
              <a:rPr lang="en-GB" b="1" dirty="0" smtClean="0"/>
              <a:t> </a:t>
            </a:r>
            <a:r>
              <a:rPr lang="en-GB" b="1" dirty="0" err="1" smtClean="0"/>
              <a:t>ya</a:t>
            </a:r>
            <a:r>
              <a:rPr lang="en-GB" b="1" dirty="0" smtClean="0"/>
              <a:t> </a:t>
            </a:r>
            <a:r>
              <a:rPr lang="en-GB" b="1" dirty="0" err="1" smtClean="0"/>
              <a:t>da</a:t>
            </a:r>
            <a:r>
              <a:rPr lang="en-GB" b="1" dirty="0" smtClean="0"/>
              <a:t> daha fazla </a:t>
            </a:r>
            <a:r>
              <a:rPr lang="en-GB" b="1" dirty="0" err="1" smtClean="0"/>
              <a:t>öğrencinin</a:t>
            </a:r>
            <a:r>
              <a:rPr lang="en-GB" b="1" dirty="0" smtClean="0"/>
              <a:t> bir </a:t>
            </a:r>
            <a:r>
              <a:rPr lang="en-GB" b="1" dirty="0" err="1" smtClean="0"/>
              <a:t>başka</a:t>
            </a:r>
            <a:r>
              <a:rPr lang="tr-TR" b="1" dirty="0" smtClean="0"/>
              <a:t> </a:t>
            </a:r>
            <a:r>
              <a:rPr lang="en-GB" b="1" dirty="0" err="1" smtClean="0"/>
              <a:t>öğrenciye</a:t>
            </a:r>
            <a:r>
              <a:rPr lang="en-GB" b="1" dirty="0" smtClean="0"/>
              <a:t> (</a:t>
            </a:r>
            <a:r>
              <a:rPr lang="en-GB" b="1" dirty="0" err="1" smtClean="0"/>
              <a:t>mağdura</a:t>
            </a:r>
            <a:r>
              <a:rPr lang="en-GB" b="1" dirty="0" smtClean="0"/>
              <a:t>)</a:t>
            </a:r>
            <a:r>
              <a:rPr lang="tr-TR" b="1" dirty="0" smtClean="0"/>
              <a:t> sürekli olarak</a:t>
            </a:r>
            <a:r>
              <a:rPr lang="en-GB" b="1" dirty="0" smtClean="0"/>
              <a:t>  </a:t>
            </a:r>
            <a:r>
              <a:rPr lang="tr-TR" b="1" dirty="0" smtClean="0"/>
              <a:t>olumsuz eylemlerde </a:t>
            </a:r>
            <a:r>
              <a:rPr lang="en-GB" b="1" dirty="0" err="1" smtClean="0"/>
              <a:t>bulunmasıdır</a:t>
            </a:r>
            <a:r>
              <a:rPr lang="en-GB" b="1" dirty="0" smtClean="0"/>
              <a:t>.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4 İçerik Yer Tutucusu" descr="http://www.annebabaegitimi.com/wp-content/uploads/2010/12/c3a7ocuklar-ve-kabadayc4b1lc4b1k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916832"/>
            <a:ext cx="4032448" cy="417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ŞİDDETİN VE ZORBALIĞIN EN SIK YAŞANDIĞI YERLER</a:t>
            </a:r>
            <a:endParaRPr lang="tr-TR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4186808" cy="39933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    Okulun içinde şiddet ve zorbalık en sık;</a:t>
            </a:r>
          </a:p>
          <a:p>
            <a:pPr>
              <a:buNone/>
            </a:pPr>
            <a:r>
              <a:rPr lang="tr-TR" dirty="0" smtClean="0"/>
              <a:t>  - okuldaki oyun bahçesi, </a:t>
            </a:r>
          </a:p>
          <a:p>
            <a:pPr>
              <a:buNone/>
            </a:pPr>
            <a:r>
              <a:rPr lang="tr-TR" dirty="0" smtClean="0"/>
              <a:t>  - koridorlar</a:t>
            </a:r>
          </a:p>
          <a:p>
            <a:pPr>
              <a:buNone/>
            </a:pPr>
            <a:r>
              <a:rPr lang="tr-TR" dirty="0" smtClean="0"/>
              <a:t>  - sınıf içi </a:t>
            </a:r>
          </a:p>
          <a:p>
            <a:pPr>
              <a:buNone/>
            </a:pPr>
            <a:r>
              <a:rPr lang="tr-TR" dirty="0" smtClean="0"/>
              <a:t>  - tuvaletler</a:t>
            </a:r>
          </a:p>
          <a:p>
            <a:pPr marL="92075" indent="-92075">
              <a:buNone/>
            </a:pPr>
            <a:r>
              <a:rPr lang="tr-TR" dirty="0" smtClean="0"/>
              <a:t>  -yatılı okullarda yatakhane de görülür.</a:t>
            </a:r>
            <a:endParaRPr lang="tr-TR" dirty="0"/>
          </a:p>
        </p:txBody>
      </p:sp>
      <p:pic>
        <p:nvPicPr>
          <p:cNvPr id="4" name="3 Resim" descr="OKUL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16852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ŞİDDETE-ZORBALIĞA MARUZ KALANLARIN HİSSETTİKLERİ</a:t>
            </a:r>
            <a:endParaRPr lang="tr-T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2771800" y="1628800"/>
            <a:ext cx="3384376" cy="4968552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Şok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Korku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Panik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Öfke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Kızgınlık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Endişe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Yetersizlik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Suçluluk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Üzüntü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</a:rPr>
              <a:t>Acı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solidFill>
                  <a:srgbClr val="FF0000"/>
                </a:solidFill>
                <a:latin typeface="+mn-lt"/>
              </a:rPr>
              <a:t>Pişmanlık</a:t>
            </a:r>
            <a:endParaRPr lang="tr-TR" altLang="tr-TR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 descr="Resi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700808"/>
            <a:ext cx="2020218" cy="2160240"/>
          </a:xfrm>
          <a:prstGeom prst="rect">
            <a:avLst/>
          </a:prstGeom>
          <a:noFill/>
        </p:spPr>
      </p:pic>
      <p:pic>
        <p:nvPicPr>
          <p:cNvPr id="6" name="5 Resim" descr="http://81.8.27.80/anne/imgArticle/big/1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93097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Yoksa Çocuğunuz Psikopat mı? - Sağlığa bir adı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2160240" cy="2232248"/>
          </a:xfrm>
          <a:prstGeom prst="rect">
            <a:avLst/>
          </a:prstGeom>
          <a:noFill/>
        </p:spPr>
      </p:pic>
      <p:pic>
        <p:nvPicPr>
          <p:cNvPr id="30724" name="Picture 4" descr="Kızgınlık ve Sitem Durumları - Polonya Eğitim Danışmanlığı, Yurt dışı  Eğitim, Polonya Üniversitelerine Kayıt , Polonya'da Üniversite, Polonya'da  Lisans, Polonya'da Yüksek Lisans, Polonya'da master, Polonya Dili, Lehçe  Tercüme, Lehçe Kursu, Lehçe Çeviri,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628800"/>
            <a:ext cx="2339752" cy="213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302</TotalTime>
  <Words>623</Words>
  <Application>Microsoft Office PowerPoint</Application>
  <PresentationFormat>Ekran Gösterisi (4:3)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9" baseType="lpstr">
      <vt:lpstr>Arial</vt:lpstr>
      <vt:lpstr>Arial Narrow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Güven</vt:lpstr>
      <vt:lpstr>PowerPoint Sunusu</vt:lpstr>
      <vt:lpstr>ŞİDDET</vt:lpstr>
      <vt:lpstr>FİZİKSEL ŞİDDET</vt:lpstr>
      <vt:lpstr>SÖZEL ŞİDDET</vt:lpstr>
      <vt:lpstr>DUYGUSAL ŞİDDET</vt:lpstr>
      <vt:lpstr>ZORBALIK</vt:lpstr>
      <vt:lpstr>AKRAN ZORBALIĞI</vt:lpstr>
      <vt:lpstr>ŞİDDETİN VE ZORBALIĞIN EN SIK YAŞANDIĞI YERLER</vt:lpstr>
      <vt:lpstr>ŞİDDETE-ZORBALIĞA MARUZ KALANLARIN HİSSETTİKLERİ</vt:lpstr>
      <vt:lpstr>OKUL ZORBALIĞI DENİLDİĞİNDE</vt:lpstr>
      <vt:lpstr>PowerPoint Sunusu</vt:lpstr>
      <vt:lpstr>ŞİDDET VE ZORBALIĞI TERCİH EDEN ÖĞRENCİLERİN ÖZELLİKLERİ </vt:lpstr>
      <vt:lpstr>PowerPoint Sunusu</vt:lpstr>
      <vt:lpstr>HANGİ ÖĞRENCİLER ŞİDDET VE ZORBALIĞA MARUZ KALIR?</vt:lpstr>
      <vt:lpstr>ŞİDDET VE ZORBALIĞA MARUZ KALANLAR İÇİN STRATEJİLER NE YAPABİLİRİM?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SEYİRCİ NE YAPABİLİR?</vt:lpstr>
      <vt:lpstr>PowerPoint Sunusu</vt:lpstr>
      <vt:lpstr>ZORBALARA ÖNERİLER</vt:lpstr>
      <vt:lpstr>ÖFKE KONTRÖLÜ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pc1</dc:creator>
  <cp:lastModifiedBy>User</cp:lastModifiedBy>
  <cp:revision>15</cp:revision>
  <dcterms:created xsi:type="dcterms:W3CDTF">2019-10-17T08:56:47Z</dcterms:created>
  <dcterms:modified xsi:type="dcterms:W3CDTF">2020-09-30T07:33:55Z</dcterms:modified>
</cp:coreProperties>
</file>