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5" r:id="rId1"/>
  </p:sldMasterIdLst>
  <p:notesMasterIdLst>
    <p:notesMasterId r:id="rId31"/>
  </p:notesMasterIdLst>
  <p:sldIdLst>
    <p:sldId id="338" r:id="rId2"/>
    <p:sldId id="339" r:id="rId3"/>
    <p:sldId id="325" r:id="rId4"/>
    <p:sldId id="326" r:id="rId5"/>
    <p:sldId id="327" r:id="rId6"/>
    <p:sldId id="336" r:id="rId7"/>
    <p:sldId id="337" r:id="rId8"/>
    <p:sldId id="328" r:id="rId9"/>
    <p:sldId id="323" r:id="rId10"/>
    <p:sldId id="329" r:id="rId11"/>
    <p:sldId id="330" r:id="rId12"/>
    <p:sldId id="331" r:id="rId13"/>
    <p:sldId id="332" r:id="rId14"/>
    <p:sldId id="333" r:id="rId15"/>
    <p:sldId id="334" r:id="rId16"/>
    <p:sldId id="335" r:id="rId17"/>
    <p:sldId id="301" r:id="rId18"/>
    <p:sldId id="285" r:id="rId19"/>
    <p:sldId id="286" r:id="rId20"/>
    <p:sldId id="300" r:id="rId21"/>
    <p:sldId id="287" r:id="rId22"/>
    <p:sldId id="288" r:id="rId23"/>
    <p:sldId id="302" r:id="rId24"/>
    <p:sldId id="290" r:id="rId25"/>
    <p:sldId id="291" r:id="rId26"/>
    <p:sldId id="293" r:id="rId27"/>
    <p:sldId id="294" r:id="rId28"/>
    <p:sldId id="304" r:id="rId29"/>
    <p:sldId id="297"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4462DB-F7AA-40D9-8E3A-A8E3F2FCE86E}" type="doc">
      <dgm:prSet loTypeId="urn:microsoft.com/office/officeart/2005/8/layout/vList2" loCatId="list" qsTypeId="urn:microsoft.com/office/officeart/2005/8/quickstyle/simple2" qsCatId="simple" csTypeId="urn:microsoft.com/office/officeart/2005/8/colors/accent5_4" csCatId="accent5" phldr="1"/>
      <dgm:spPr/>
      <dgm:t>
        <a:bodyPr/>
        <a:lstStyle/>
        <a:p>
          <a:endParaRPr lang="tr-TR"/>
        </a:p>
      </dgm:t>
    </dgm:pt>
    <dgm:pt modelId="{6F2DE019-FFF6-4661-8FA7-E7FA4A795272}" type="pres">
      <dgm:prSet presAssocID="{B94462DB-F7AA-40D9-8E3A-A8E3F2FCE86E}" presName="linear" presStyleCnt="0">
        <dgm:presLayoutVars>
          <dgm:animLvl val="lvl"/>
          <dgm:resizeHandles val="exact"/>
        </dgm:presLayoutVars>
      </dgm:prSet>
      <dgm:spPr/>
      <dgm:t>
        <a:bodyPr/>
        <a:lstStyle/>
        <a:p>
          <a:endParaRPr lang="tr-TR"/>
        </a:p>
      </dgm:t>
    </dgm:pt>
  </dgm:ptLst>
  <dgm:cxnLst>
    <dgm:cxn modelId="{210E0944-D914-4FDD-9A02-AFFA1E5A75DA}" type="presOf" srcId="{B94462DB-F7AA-40D9-8E3A-A8E3F2FCE86E}" destId="{6F2DE019-FFF6-4661-8FA7-E7FA4A79527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54F179-1932-47D5-9C3F-D403E27AD736}" type="datetimeFigureOut">
              <a:rPr lang="tr-TR" smtClean="0"/>
              <a:pPr/>
              <a:t>19.12.2023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BE198D-0B52-4FC9-8094-EC5DF07AE32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5BE198D-0B52-4FC9-8094-EC5DF07AE324}" type="slidenum">
              <a:rPr lang="tr-TR" smtClean="0"/>
              <a:pPr/>
              <a:t>22</a:t>
            </a:fld>
            <a:endParaRPr lang="tr-TR"/>
          </a:p>
        </p:txBody>
      </p:sp>
    </p:spTree>
    <p:extLst>
      <p:ext uri="{BB962C8B-B14F-4D97-AF65-F5344CB8AC3E}">
        <p14:creationId xmlns:p14="http://schemas.microsoft.com/office/powerpoint/2010/main" val="164898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BDD10-289D-4AFF-8429-6D90C8EA772B}" type="slidenum">
              <a:rPr lang="tr-TR" smtClean="0"/>
              <a:pPr/>
              <a:t>‹#›</a:t>
            </a:fld>
            <a:endParaRPr lang="tr-TR"/>
          </a:p>
        </p:txBody>
      </p:sp>
    </p:spTree>
    <p:extLst>
      <p:ext uri="{BB962C8B-B14F-4D97-AF65-F5344CB8AC3E}">
        <p14:creationId xmlns:p14="http://schemas.microsoft.com/office/powerpoint/2010/main" val="3894446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33BDD10-289D-4AFF-8429-6D90C8EA772B}" type="slidenum">
              <a:rPr lang="tr-TR" smtClean="0"/>
              <a:pPr/>
              <a:t>‹#›</a:t>
            </a:fld>
            <a:endParaRPr lang="tr-TR"/>
          </a:p>
        </p:txBody>
      </p:sp>
    </p:spTree>
    <p:extLst>
      <p:ext uri="{BB962C8B-B14F-4D97-AF65-F5344CB8AC3E}">
        <p14:creationId xmlns:p14="http://schemas.microsoft.com/office/powerpoint/2010/main" val="4090200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BDD10-289D-4AFF-8429-6D90C8EA772B}" type="slidenum">
              <a:rPr lang="tr-TR" smtClean="0"/>
              <a:pPr/>
              <a:t>‹#›</a:t>
            </a:fld>
            <a:endParaRPr lang="tr-TR"/>
          </a:p>
        </p:txBody>
      </p:sp>
    </p:spTree>
    <p:extLst>
      <p:ext uri="{BB962C8B-B14F-4D97-AF65-F5344CB8AC3E}">
        <p14:creationId xmlns:p14="http://schemas.microsoft.com/office/powerpoint/2010/main" val="2991804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BDD10-289D-4AFF-8429-6D90C8EA772B}"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03423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BDD10-289D-4AFF-8429-6D90C8EA772B}" type="slidenum">
              <a:rPr lang="tr-TR" smtClean="0"/>
              <a:pPr/>
              <a:t>‹#›</a:t>
            </a:fld>
            <a:endParaRPr lang="tr-TR"/>
          </a:p>
        </p:txBody>
      </p:sp>
    </p:spTree>
    <p:extLst>
      <p:ext uri="{BB962C8B-B14F-4D97-AF65-F5344CB8AC3E}">
        <p14:creationId xmlns:p14="http://schemas.microsoft.com/office/powerpoint/2010/main" val="2340476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BDD10-289D-4AFF-8429-6D90C8EA772B}"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13886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BDD10-289D-4AFF-8429-6D90C8EA772B}" type="slidenum">
              <a:rPr lang="tr-TR" smtClean="0"/>
              <a:pPr/>
              <a:t>‹#›</a:t>
            </a:fld>
            <a:endParaRPr lang="tr-TR"/>
          </a:p>
        </p:txBody>
      </p:sp>
    </p:spTree>
    <p:extLst>
      <p:ext uri="{BB962C8B-B14F-4D97-AF65-F5344CB8AC3E}">
        <p14:creationId xmlns:p14="http://schemas.microsoft.com/office/powerpoint/2010/main" val="1038060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BDD10-289D-4AFF-8429-6D90C8EA772B}" type="slidenum">
              <a:rPr lang="tr-TR" smtClean="0"/>
              <a:pPr/>
              <a:t>‹#›</a:t>
            </a:fld>
            <a:endParaRPr lang="tr-TR"/>
          </a:p>
        </p:txBody>
      </p:sp>
    </p:spTree>
    <p:extLst>
      <p:ext uri="{BB962C8B-B14F-4D97-AF65-F5344CB8AC3E}">
        <p14:creationId xmlns:p14="http://schemas.microsoft.com/office/powerpoint/2010/main" val="544904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BDD10-289D-4AFF-8429-6D90C8EA772B}" type="slidenum">
              <a:rPr lang="tr-TR" smtClean="0"/>
              <a:pPr/>
              <a:t>‹#›</a:t>
            </a:fld>
            <a:endParaRPr lang="tr-TR"/>
          </a:p>
        </p:txBody>
      </p:sp>
    </p:spTree>
    <p:extLst>
      <p:ext uri="{BB962C8B-B14F-4D97-AF65-F5344CB8AC3E}">
        <p14:creationId xmlns:p14="http://schemas.microsoft.com/office/powerpoint/2010/main" val="196566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BDD10-289D-4AFF-8429-6D90C8EA772B}" type="slidenum">
              <a:rPr lang="tr-TR" smtClean="0"/>
              <a:pPr/>
              <a:t>‹#›</a:t>
            </a:fld>
            <a:endParaRPr lang="tr-TR"/>
          </a:p>
        </p:txBody>
      </p:sp>
    </p:spTree>
    <p:extLst>
      <p:ext uri="{BB962C8B-B14F-4D97-AF65-F5344CB8AC3E}">
        <p14:creationId xmlns:p14="http://schemas.microsoft.com/office/powerpoint/2010/main" val="3078456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3BDD10-289D-4AFF-8429-6D90C8EA772B}" type="slidenum">
              <a:rPr lang="tr-TR" smtClean="0"/>
              <a:pPr/>
              <a:t>‹#›</a:t>
            </a:fld>
            <a:endParaRPr lang="tr-TR"/>
          </a:p>
        </p:txBody>
      </p:sp>
    </p:spTree>
    <p:extLst>
      <p:ext uri="{BB962C8B-B14F-4D97-AF65-F5344CB8AC3E}">
        <p14:creationId xmlns:p14="http://schemas.microsoft.com/office/powerpoint/2010/main" val="2383502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3BDD10-289D-4AFF-8429-6D90C8EA772B}" type="slidenum">
              <a:rPr lang="tr-TR" smtClean="0"/>
              <a:pPr/>
              <a:t>‹#›</a:t>
            </a:fld>
            <a:endParaRPr lang="tr-TR"/>
          </a:p>
        </p:txBody>
      </p:sp>
    </p:spTree>
    <p:extLst>
      <p:ext uri="{BB962C8B-B14F-4D97-AF65-F5344CB8AC3E}">
        <p14:creationId xmlns:p14="http://schemas.microsoft.com/office/powerpoint/2010/main" val="2154949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33BDD10-289D-4AFF-8429-6D90C8EA772B}" type="slidenum">
              <a:rPr lang="tr-TR" smtClean="0"/>
              <a:pPr/>
              <a:t>‹#›</a:t>
            </a:fld>
            <a:endParaRPr lang="tr-TR"/>
          </a:p>
        </p:txBody>
      </p:sp>
    </p:spTree>
    <p:extLst>
      <p:ext uri="{BB962C8B-B14F-4D97-AF65-F5344CB8AC3E}">
        <p14:creationId xmlns:p14="http://schemas.microsoft.com/office/powerpoint/2010/main" val="2989357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33BDD10-289D-4AFF-8429-6D90C8EA772B}" type="slidenum">
              <a:rPr lang="tr-TR" smtClean="0"/>
              <a:pPr/>
              <a:t>‹#›</a:t>
            </a:fld>
            <a:endParaRPr lang="tr-TR"/>
          </a:p>
        </p:txBody>
      </p:sp>
    </p:spTree>
    <p:extLst>
      <p:ext uri="{BB962C8B-B14F-4D97-AF65-F5344CB8AC3E}">
        <p14:creationId xmlns:p14="http://schemas.microsoft.com/office/powerpoint/2010/main" val="2525684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33BDD10-289D-4AFF-8429-6D90C8EA772B}" type="slidenum">
              <a:rPr lang="tr-TR" smtClean="0"/>
              <a:pPr/>
              <a:t>‹#›</a:t>
            </a:fld>
            <a:endParaRPr lang="tr-TR"/>
          </a:p>
        </p:txBody>
      </p:sp>
    </p:spTree>
    <p:extLst>
      <p:ext uri="{BB962C8B-B14F-4D97-AF65-F5344CB8AC3E}">
        <p14:creationId xmlns:p14="http://schemas.microsoft.com/office/powerpoint/2010/main" val="350733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3BDD10-289D-4AFF-8429-6D90C8EA772B}" type="slidenum">
              <a:rPr lang="tr-TR" smtClean="0"/>
              <a:pPr/>
              <a:t>‹#›</a:t>
            </a:fld>
            <a:endParaRPr lang="tr-TR"/>
          </a:p>
        </p:txBody>
      </p:sp>
    </p:spTree>
    <p:extLst>
      <p:ext uri="{BB962C8B-B14F-4D97-AF65-F5344CB8AC3E}">
        <p14:creationId xmlns:p14="http://schemas.microsoft.com/office/powerpoint/2010/main" val="3086131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7E1F56-E31E-4DED-A01A-B68B50637E88}" type="datetimeFigureOut">
              <a:rPr lang="tr-TR" smtClean="0"/>
              <a:pPr/>
              <a:t>19.12.2023</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833BDD10-289D-4AFF-8429-6D90C8EA772B}" type="slidenum">
              <a:rPr lang="tr-TR" smtClean="0"/>
              <a:pPr/>
              <a:t>‹#›</a:t>
            </a:fld>
            <a:endParaRPr lang="tr-TR"/>
          </a:p>
        </p:txBody>
      </p:sp>
    </p:spTree>
    <p:extLst>
      <p:ext uri="{BB962C8B-B14F-4D97-AF65-F5344CB8AC3E}">
        <p14:creationId xmlns:p14="http://schemas.microsoft.com/office/powerpoint/2010/main" val="2993672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E7E1F56-E31E-4DED-A01A-B68B50637E88}" type="datetimeFigureOut">
              <a:rPr lang="tr-TR" smtClean="0"/>
              <a:pPr/>
              <a:t>19.12.2023</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833BDD10-289D-4AFF-8429-6D90C8EA772B}" type="slidenum">
              <a:rPr lang="tr-TR" smtClean="0"/>
              <a:pPr/>
              <a:t>‹#›</a:t>
            </a:fld>
            <a:endParaRPr lang="tr-TR"/>
          </a:p>
        </p:txBody>
      </p:sp>
    </p:spTree>
    <p:extLst>
      <p:ext uri="{BB962C8B-B14F-4D97-AF65-F5344CB8AC3E}">
        <p14:creationId xmlns:p14="http://schemas.microsoft.com/office/powerpoint/2010/main" val="3054446764"/>
      </p:ext>
    </p:extLst>
  </p:cSld>
  <p:clrMap bg1="dk1" tx1="lt1" bg2="dk2" tx2="lt2" accent1="accent1" accent2="accent2" accent3="accent3" accent4="accent4" accent5="accent5" accent6="accent6" hlink="hlink" folHlink="folHlink"/>
  <p:sldLayoutIdLst>
    <p:sldLayoutId id="2147484086" r:id="rId1"/>
    <p:sldLayoutId id="2147484087" r:id="rId2"/>
    <p:sldLayoutId id="2147484088" r:id="rId3"/>
    <p:sldLayoutId id="2147484089" r:id="rId4"/>
    <p:sldLayoutId id="2147484090" r:id="rId5"/>
    <p:sldLayoutId id="2147484091" r:id="rId6"/>
    <p:sldLayoutId id="2147484092" r:id="rId7"/>
    <p:sldLayoutId id="2147484093" r:id="rId8"/>
    <p:sldLayoutId id="2147484094" r:id="rId9"/>
    <p:sldLayoutId id="2147484095" r:id="rId10"/>
    <p:sldLayoutId id="2147484096" r:id="rId11"/>
    <p:sldLayoutId id="2147484097" r:id="rId12"/>
    <p:sldLayoutId id="2147484098" r:id="rId13"/>
    <p:sldLayoutId id="2147484099" r:id="rId14"/>
    <p:sldLayoutId id="2147484100" r:id="rId15"/>
    <p:sldLayoutId id="2147484101" r:id="rId16"/>
    <p:sldLayoutId id="214748410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0.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835696" y="476672"/>
            <a:ext cx="5400599" cy="1731414"/>
          </a:xfrm>
          <a:prstGeom prst="rect">
            <a:avLst/>
          </a:prstGeom>
          <a:ln>
            <a:noFill/>
          </a:ln>
          <a:effectLst>
            <a:softEdge rad="112500"/>
          </a:effectLst>
        </p:spPr>
      </p:pic>
      <p:pic>
        <p:nvPicPr>
          <p:cNvPr id="5" name="Resim 4"/>
          <p:cNvPicPr>
            <a:picLocks noChangeAspect="1"/>
          </p:cNvPicPr>
          <p:nvPr/>
        </p:nvPicPr>
        <p:blipFill>
          <a:blip r:embed="rId3"/>
          <a:stretch>
            <a:fillRect/>
          </a:stretch>
        </p:blipFill>
        <p:spPr>
          <a:xfrm>
            <a:off x="323528" y="659568"/>
            <a:ext cx="1359526" cy="1365622"/>
          </a:xfrm>
          <a:prstGeom prst="rect">
            <a:avLst/>
          </a:prstGeom>
        </p:spPr>
      </p:pic>
      <p:pic>
        <p:nvPicPr>
          <p:cNvPr id="6" name="Resim 5"/>
          <p:cNvPicPr>
            <a:picLocks noChangeAspect="1"/>
          </p:cNvPicPr>
          <p:nvPr/>
        </p:nvPicPr>
        <p:blipFill rotWithShape="1">
          <a:blip r:embed="rId4"/>
          <a:srcRect l="22414" r="25862" b="52582"/>
          <a:stretch/>
        </p:blipFill>
        <p:spPr>
          <a:xfrm>
            <a:off x="6983760" y="335878"/>
            <a:ext cx="2160240" cy="2013002"/>
          </a:xfrm>
          <a:prstGeom prst="rect">
            <a:avLst/>
          </a:prstGeom>
        </p:spPr>
      </p:pic>
      <p:pic>
        <p:nvPicPr>
          <p:cNvPr id="7" name="Resim 6"/>
          <p:cNvPicPr>
            <a:picLocks noChangeAspect="1"/>
          </p:cNvPicPr>
          <p:nvPr/>
        </p:nvPicPr>
        <p:blipFill>
          <a:blip r:embed="rId5">
            <a:extLst>
              <a:ext uri="{BEBA8EAE-BF5A-486C-A8C5-ECC9F3942E4B}">
                <a14:imgProps xmlns:a14="http://schemas.microsoft.com/office/drawing/2010/main">
                  <a14:imgLayer r:embed="rId6">
                    <a14:imgEffect>
                      <a14:brightnessContrast bright="40000" contrast="-20000"/>
                    </a14:imgEffect>
                  </a14:imgLayer>
                </a14:imgProps>
              </a:ext>
            </a:extLst>
          </a:blip>
          <a:stretch>
            <a:fillRect/>
          </a:stretch>
        </p:blipFill>
        <p:spPr>
          <a:xfrm>
            <a:off x="1403648" y="3068960"/>
            <a:ext cx="6465103" cy="3024336"/>
          </a:xfrm>
          <a:prstGeom prst="rect">
            <a:avLst/>
          </a:prstGeom>
          <a:ln>
            <a:noFill/>
          </a:ln>
          <a:effectLst>
            <a:softEdge rad="112500"/>
          </a:effectLst>
        </p:spPr>
      </p:pic>
    </p:spTree>
    <p:extLst>
      <p:ext uri="{BB962C8B-B14F-4D97-AF65-F5344CB8AC3E}">
        <p14:creationId xmlns:p14="http://schemas.microsoft.com/office/powerpoint/2010/main" val="1830657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3823"/>
            <a:ext cx="8229600" cy="5762112"/>
          </a:xfrm>
        </p:spPr>
        <p:txBody>
          <a:bodyPr>
            <a:normAutofit/>
          </a:bodyPr>
          <a:lstStyle/>
          <a:p>
            <a:pPr marL="0" indent="0" algn="just">
              <a:buNone/>
            </a:pPr>
            <a:r>
              <a:rPr lang="tr-TR" sz="2800" dirty="0" smtClean="0"/>
              <a:t>		Sınava </a:t>
            </a:r>
            <a:r>
              <a:rPr lang="tr-TR" sz="2800" dirty="0"/>
              <a:t>giren ve Merkezî Sınav Puanına sahip olan öğrenciler dâhil tüm öğrenciler yerel yerleştirme ile öğrenci alan okul tercihinde bulunmak </a:t>
            </a:r>
            <a:r>
              <a:rPr lang="tr-TR" sz="2800" u="sng" dirty="0"/>
              <a:t>zorundadır. </a:t>
            </a:r>
            <a:endParaRPr lang="tr-TR" sz="2800" u="sng" dirty="0" smtClean="0"/>
          </a:p>
          <a:p>
            <a:pPr marL="0" indent="0" algn="just">
              <a:buNone/>
            </a:pPr>
            <a:endParaRPr lang="tr-TR" sz="2800" u="sng" dirty="0" smtClean="0"/>
          </a:p>
          <a:p>
            <a:pPr marL="0" indent="0" algn="just">
              <a:buNone/>
            </a:pPr>
            <a:r>
              <a:rPr lang="tr-TR" sz="2800" dirty="0" smtClean="0"/>
              <a:t>		Yerel Yerleştirme </a:t>
            </a:r>
            <a:r>
              <a:rPr lang="tr-TR" sz="2800" dirty="0"/>
              <a:t>ile Öğrenci Alan Okullar ekranından tercih yapılmaması durumunda, öğrencilere Merkezî Sınavla Öğrenci Alan Okullar ile Pansiyonlu Okullar tercih ekranı açılmayacaktır. </a:t>
            </a:r>
          </a:p>
        </p:txBody>
      </p:sp>
    </p:spTree>
    <p:extLst>
      <p:ext uri="{BB962C8B-B14F-4D97-AF65-F5344CB8AC3E}">
        <p14:creationId xmlns:p14="http://schemas.microsoft.com/office/powerpoint/2010/main" val="1155580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404664"/>
            <a:ext cx="8229600" cy="5402072"/>
          </a:xfrm>
        </p:spPr>
        <p:txBody>
          <a:bodyPr>
            <a:normAutofit/>
          </a:bodyPr>
          <a:lstStyle/>
          <a:p>
            <a:pPr>
              <a:buNone/>
            </a:pPr>
            <a:r>
              <a:rPr lang="tr-TR" sz="3200" dirty="0">
                <a:latin typeface="Times New Roman" pitchFamily="18" charset="0"/>
                <a:ea typeface="Roboto Condensed" panose="02000000000000000000" pitchFamily="2" charset="0"/>
                <a:cs typeface="Times New Roman" pitchFamily="18" charset="0"/>
              </a:rPr>
              <a:t>Tercihlerde öğrencinin karşısına;</a:t>
            </a:r>
          </a:p>
          <a:p>
            <a:endParaRPr lang="tr-TR" sz="3200" dirty="0">
              <a:latin typeface="Times New Roman" pitchFamily="18" charset="0"/>
              <a:ea typeface="Roboto Condensed" panose="02000000000000000000" pitchFamily="2" charset="0"/>
              <a:cs typeface="Times New Roman" pitchFamily="18" charset="0"/>
            </a:endParaRPr>
          </a:p>
          <a:p>
            <a:pPr>
              <a:buNone/>
            </a:pPr>
            <a:r>
              <a:rPr lang="tr-TR" sz="3200" dirty="0">
                <a:latin typeface="Times New Roman" pitchFamily="18" charset="0"/>
                <a:ea typeface="Roboto Condensed" panose="02000000000000000000" pitchFamily="2" charset="0"/>
                <a:cs typeface="Times New Roman" pitchFamily="18" charset="0"/>
              </a:rPr>
              <a:t>1- Yerel </a:t>
            </a:r>
            <a:r>
              <a:rPr lang="tr-TR" sz="3200" dirty="0" smtClean="0">
                <a:latin typeface="Times New Roman" pitchFamily="18" charset="0"/>
                <a:ea typeface="Roboto Condensed" panose="02000000000000000000" pitchFamily="2" charset="0"/>
                <a:cs typeface="Times New Roman" pitchFamily="18" charset="0"/>
              </a:rPr>
              <a:t>Yerleştirme </a:t>
            </a:r>
            <a:r>
              <a:rPr lang="tr-TR" sz="3200" b="1" dirty="0" smtClean="0">
                <a:solidFill>
                  <a:srgbClr val="FF0000"/>
                </a:solidFill>
                <a:latin typeface="Times New Roman" pitchFamily="18" charset="0"/>
                <a:ea typeface="Roboto Condensed" panose="02000000000000000000" pitchFamily="2" charset="0"/>
                <a:cs typeface="Times New Roman" pitchFamily="18" charset="0"/>
              </a:rPr>
              <a:t>(5 tercih)</a:t>
            </a:r>
            <a:endParaRPr lang="tr-TR" sz="3200" b="1" dirty="0">
              <a:solidFill>
                <a:srgbClr val="FF0000"/>
              </a:solidFill>
              <a:latin typeface="Times New Roman" pitchFamily="18" charset="0"/>
              <a:ea typeface="Roboto Condensed" panose="02000000000000000000" pitchFamily="2" charset="0"/>
              <a:cs typeface="Times New Roman" pitchFamily="18" charset="0"/>
            </a:endParaRPr>
          </a:p>
          <a:p>
            <a:pPr>
              <a:buNone/>
            </a:pPr>
            <a:r>
              <a:rPr lang="tr-TR" sz="3200" dirty="0">
                <a:latin typeface="Times New Roman" pitchFamily="18" charset="0"/>
                <a:ea typeface="Roboto Condensed" panose="02000000000000000000" pitchFamily="2" charset="0"/>
                <a:cs typeface="Times New Roman" pitchFamily="18" charset="0"/>
              </a:rPr>
              <a:t>2- Merkezi Yerleştirme</a:t>
            </a:r>
            <a:r>
              <a:rPr lang="tr-TR" sz="3200" dirty="0" smtClean="0">
                <a:latin typeface="Times New Roman" pitchFamily="18" charset="0"/>
                <a:ea typeface="Roboto Condensed" panose="02000000000000000000" pitchFamily="2" charset="0"/>
                <a:cs typeface="Times New Roman" pitchFamily="18" charset="0"/>
              </a:rPr>
              <a:t>, </a:t>
            </a:r>
            <a:r>
              <a:rPr lang="tr-TR" sz="3200" b="1" dirty="0" smtClean="0">
                <a:solidFill>
                  <a:srgbClr val="FF0000"/>
                </a:solidFill>
                <a:latin typeface="Times New Roman" pitchFamily="18" charset="0"/>
                <a:ea typeface="Roboto Condensed" panose="02000000000000000000" pitchFamily="2" charset="0"/>
                <a:cs typeface="Times New Roman" pitchFamily="18" charset="0"/>
              </a:rPr>
              <a:t>(10 tercih)</a:t>
            </a:r>
            <a:endParaRPr lang="tr-TR" sz="3200" b="1" dirty="0">
              <a:solidFill>
                <a:srgbClr val="FF0000"/>
              </a:solidFill>
              <a:latin typeface="Times New Roman" pitchFamily="18" charset="0"/>
              <a:ea typeface="Roboto Condensed" panose="02000000000000000000" pitchFamily="2" charset="0"/>
              <a:cs typeface="Times New Roman" pitchFamily="18" charset="0"/>
            </a:endParaRPr>
          </a:p>
          <a:p>
            <a:pPr>
              <a:buNone/>
            </a:pPr>
            <a:r>
              <a:rPr lang="tr-TR" sz="3200" dirty="0">
                <a:latin typeface="Times New Roman" pitchFamily="18" charset="0"/>
                <a:ea typeface="Roboto Condensed" panose="02000000000000000000" pitchFamily="2" charset="0"/>
                <a:cs typeface="Times New Roman" pitchFamily="18" charset="0"/>
              </a:rPr>
              <a:t>3- Pansiyonlu Okullara Yerleştirme </a:t>
            </a:r>
            <a:r>
              <a:rPr lang="tr-TR" sz="3200" b="1" dirty="0" smtClean="0">
                <a:solidFill>
                  <a:srgbClr val="FF0000"/>
                </a:solidFill>
                <a:latin typeface="Times New Roman" pitchFamily="18" charset="0"/>
                <a:ea typeface="Roboto Condensed" panose="02000000000000000000" pitchFamily="2" charset="0"/>
                <a:cs typeface="Times New Roman" pitchFamily="18" charset="0"/>
              </a:rPr>
              <a:t>(5 tercih)</a:t>
            </a:r>
            <a:endParaRPr lang="tr-TR" sz="3200" b="1" dirty="0">
              <a:solidFill>
                <a:srgbClr val="FF0000"/>
              </a:solidFill>
              <a:latin typeface="Times New Roman" pitchFamily="18" charset="0"/>
              <a:ea typeface="Roboto Condensed" panose="02000000000000000000" pitchFamily="2" charset="0"/>
              <a:cs typeface="Times New Roman" pitchFamily="18" charset="0"/>
            </a:endParaRPr>
          </a:p>
          <a:p>
            <a:endParaRPr lang="tr-TR" sz="3200" b="1" dirty="0">
              <a:latin typeface="Times New Roman" pitchFamily="18" charset="0"/>
              <a:ea typeface="Roboto Condensed" panose="02000000000000000000" pitchFamily="2" charset="0"/>
              <a:cs typeface="Times New Roman" pitchFamily="18" charset="0"/>
            </a:endParaRPr>
          </a:p>
          <a:p>
            <a:pPr algn="just">
              <a:buNone/>
            </a:pPr>
            <a:r>
              <a:rPr lang="tr-TR" sz="3200" dirty="0">
                <a:latin typeface="Times New Roman" pitchFamily="18" charset="0"/>
                <a:ea typeface="Roboto Condensed" panose="02000000000000000000" pitchFamily="2" charset="0"/>
                <a:cs typeface="Times New Roman" pitchFamily="18" charset="0"/>
              </a:rPr>
              <a:t> </a:t>
            </a:r>
            <a:r>
              <a:rPr lang="tr-TR" sz="3200" dirty="0" smtClean="0">
                <a:latin typeface="Times New Roman" pitchFamily="18" charset="0"/>
                <a:ea typeface="Roboto Condensed" panose="02000000000000000000" pitchFamily="2" charset="0"/>
                <a:cs typeface="Times New Roman" pitchFamily="18" charset="0"/>
              </a:rPr>
              <a:t>ekranı </a:t>
            </a:r>
            <a:r>
              <a:rPr lang="tr-TR" sz="3200" dirty="0">
                <a:latin typeface="Times New Roman" pitchFamily="18" charset="0"/>
                <a:ea typeface="Roboto Condensed" panose="02000000000000000000" pitchFamily="2" charset="0"/>
                <a:cs typeface="Times New Roman" pitchFamily="18" charset="0"/>
              </a:rPr>
              <a:t>olmak üzere 3 tercih ekranı çıkacak.</a:t>
            </a:r>
            <a:endParaRPr lang="tr-TR" sz="3200" dirty="0"/>
          </a:p>
        </p:txBody>
      </p:sp>
    </p:spTree>
    <p:extLst>
      <p:ext uri="{BB962C8B-B14F-4D97-AF65-F5344CB8AC3E}">
        <p14:creationId xmlns:p14="http://schemas.microsoft.com/office/powerpoint/2010/main" val="3783945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8640"/>
            <a:ext cx="8064896" cy="5618096"/>
          </a:xfrm>
        </p:spPr>
        <p:txBody>
          <a:bodyPr>
            <a:normAutofit/>
          </a:bodyPr>
          <a:lstStyle/>
          <a:p>
            <a:pPr algn="just"/>
            <a:r>
              <a:rPr lang="tr-TR" sz="2800" dirty="0"/>
              <a:t>Öğrenciler, ilk olarak Yerel </a:t>
            </a:r>
            <a:r>
              <a:rPr lang="tr-TR" sz="2800" dirty="0" smtClean="0"/>
              <a:t>Yerleştirme </a:t>
            </a:r>
            <a:r>
              <a:rPr lang="tr-TR" sz="2800" dirty="0"/>
              <a:t>ile Öğrenci Alan Okullar ekranından tercih yapacaklardır. Yerel yerleştirme tercihlerinden ilk </a:t>
            </a:r>
            <a:r>
              <a:rPr lang="tr-TR" sz="2800" b="1" u="sng" dirty="0">
                <a:solidFill>
                  <a:srgbClr val="FF0000"/>
                </a:solidFill>
              </a:rPr>
              <a:t>3 (üç) okulu Kayıt Alanından</a:t>
            </a:r>
            <a:r>
              <a:rPr lang="tr-TR" sz="2800" b="1" dirty="0">
                <a:solidFill>
                  <a:srgbClr val="FF0000"/>
                </a:solidFill>
              </a:rPr>
              <a:t> </a:t>
            </a:r>
            <a:r>
              <a:rPr lang="tr-TR" sz="2800" dirty="0"/>
              <a:t>seçmek şartıyla öğrenciler en fazla </a:t>
            </a:r>
            <a:r>
              <a:rPr lang="tr-TR" sz="2800" b="1" u="sng" dirty="0">
                <a:solidFill>
                  <a:srgbClr val="FF0000"/>
                </a:solidFill>
              </a:rPr>
              <a:t>5 (</a:t>
            </a:r>
            <a:r>
              <a:rPr lang="tr-TR" sz="2800" b="1" u="sng" dirty="0" smtClean="0">
                <a:solidFill>
                  <a:srgbClr val="FF0000"/>
                </a:solidFill>
              </a:rPr>
              <a:t>beş)</a:t>
            </a:r>
            <a:r>
              <a:rPr lang="tr-TR" sz="2800" b="1" dirty="0" smtClean="0">
                <a:solidFill>
                  <a:srgbClr val="FF0000"/>
                </a:solidFill>
              </a:rPr>
              <a:t> </a:t>
            </a:r>
            <a:r>
              <a:rPr lang="tr-TR" sz="2800" dirty="0" smtClean="0"/>
              <a:t>okul </a:t>
            </a:r>
            <a:r>
              <a:rPr lang="tr-TR" sz="2800" dirty="0"/>
              <a:t>tercihinde bulunabileceklerdir. </a:t>
            </a:r>
            <a:endParaRPr lang="tr-TR" sz="2800" dirty="0" smtClean="0"/>
          </a:p>
          <a:p>
            <a:pPr algn="just"/>
            <a:r>
              <a:rPr lang="tr-TR" sz="2800" dirty="0" smtClean="0"/>
              <a:t>Yapılan </a:t>
            </a:r>
            <a:r>
              <a:rPr lang="tr-TR" sz="2800" dirty="0"/>
              <a:t>tercihlerde; aynı okul türünden </a:t>
            </a:r>
            <a:r>
              <a:rPr lang="tr-TR" sz="2800" dirty="0" smtClean="0"/>
              <a:t>      (</a:t>
            </a:r>
            <a:r>
              <a:rPr lang="tr-TR" sz="2800" dirty="0"/>
              <a:t>Anadolu Lisesi, Mesleki ve Teknik Anadolu Lisesi, Anadolu İmam Hatip Lisesi) en fazla  </a:t>
            </a:r>
            <a:endParaRPr lang="tr-TR" sz="2800" dirty="0" smtClean="0"/>
          </a:p>
          <a:p>
            <a:pPr marL="0" indent="0">
              <a:buNone/>
            </a:pPr>
            <a:r>
              <a:rPr lang="tr-TR" sz="2800" b="1" dirty="0" smtClean="0">
                <a:solidFill>
                  <a:srgbClr val="002060"/>
                </a:solidFill>
              </a:rPr>
              <a:t>   </a:t>
            </a:r>
            <a:r>
              <a:rPr lang="tr-TR" sz="2800" b="1" u="sng" dirty="0" smtClean="0">
                <a:solidFill>
                  <a:srgbClr val="FF0000"/>
                </a:solidFill>
              </a:rPr>
              <a:t>3 </a:t>
            </a:r>
            <a:r>
              <a:rPr lang="tr-TR" sz="2800" b="1" u="sng" dirty="0">
                <a:solidFill>
                  <a:srgbClr val="FF0000"/>
                </a:solidFill>
              </a:rPr>
              <a:t>(üç)</a:t>
            </a:r>
            <a:r>
              <a:rPr lang="tr-TR" sz="2800" dirty="0">
                <a:solidFill>
                  <a:srgbClr val="FF0000"/>
                </a:solidFill>
              </a:rPr>
              <a:t> </a:t>
            </a:r>
            <a:r>
              <a:rPr lang="tr-TR" sz="2800" dirty="0"/>
              <a:t>okul seçilebilecektir.</a:t>
            </a:r>
          </a:p>
        </p:txBody>
      </p:sp>
    </p:spTree>
    <p:extLst>
      <p:ext uri="{BB962C8B-B14F-4D97-AF65-F5344CB8AC3E}">
        <p14:creationId xmlns:p14="http://schemas.microsoft.com/office/powerpoint/2010/main" val="738285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76672"/>
            <a:ext cx="8229600" cy="5402072"/>
          </a:xfrm>
        </p:spPr>
        <p:txBody>
          <a:bodyPr>
            <a:normAutofit/>
          </a:bodyPr>
          <a:lstStyle/>
          <a:p>
            <a:pPr algn="just"/>
            <a:r>
              <a:rPr lang="tr-TR" sz="2800" dirty="0" smtClean="0"/>
              <a:t>Yerel </a:t>
            </a:r>
            <a:r>
              <a:rPr lang="tr-TR" sz="2800" dirty="0"/>
              <a:t>yerleştirme ile öğrenci alan okullar için tercihlerini yaparak kayıt işlemini tamamlayan öğrenciler, istemeleri hâlinde merkezî sınavla öğrenci alan okullar için açılacak Merkezî Sınavla Öğrenci Alan Okullar ekranından en fazla </a:t>
            </a:r>
            <a:r>
              <a:rPr lang="tr-TR" sz="2800" b="1" u="sng" dirty="0">
                <a:solidFill>
                  <a:srgbClr val="FF0000"/>
                </a:solidFill>
              </a:rPr>
              <a:t>10 (on) </a:t>
            </a:r>
            <a:r>
              <a:rPr lang="tr-TR" sz="2800" b="1" u="sng" dirty="0" smtClean="0">
                <a:solidFill>
                  <a:srgbClr val="FF0000"/>
                </a:solidFill>
              </a:rPr>
              <a:t>okul</a:t>
            </a:r>
            <a:r>
              <a:rPr lang="tr-TR" sz="2800" b="1" dirty="0" smtClean="0">
                <a:solidFill>
                  <a:srgbClr val="FF0000"/>
                </a:solidFill>
              </a:rPr>
              <a:t> </a:t>
            </a:r>
            <a:r>
              <a:rPr lang="tr-TR" sz="2800" dirty="0" smtClean="0"/>
              <a:t>tercih edebilecektir.</a:t>
            </a:r>
          </a:p>
          <a:p>
            <a:pPr marL="0" indent="0" algn="just">
              <a:buNone/>
            </a:pPr>
            <a:endParaRPr lang="tr-TR" sz="2800" dirty="0" smtClean="0"/>
          </a:p>
          <a:p>
            <a:pPr algn="just"/>
            <a:r>
              <a:rPr lang="tr-TR" sz="2800" dirty="0"/>
              <a:t>Pansiyonlu Okullar tercih ekranından da en fazla </a:t>
            </a:r>
            <a:r>
              <a:rPr lang="tr-TR" sz="2800" b="1" u="sng" dirty="0">
                <a:solidFill>
                  <a:srgbClr val="FF0000"/>
                </a:solidFill>
              </a:rPr>
              <a:t>5 (beş</a:t>
            </a:r>
            <a:r>
              <a:rPr lang="tr-TR" sz="2800" dirty="0">
                <a:solidFill>
                  <a:srgbClr val="FF0000"/>
                </a:solidFill>
              </a:rPr>
              <a:t>) </a:t>
            </a:r>
            <a:r>
              <a:rPr lang="tr-TR" sz="2800" dirty="0"/>
              <a:t>tercih yapabilecektir. </a:t>
            </a:r>
          </a:p>
          <a:p>
            <a:pPr algn="just"/>
            <a:endParaRPr lang="tr-TR" sz="2800" dirty="0"/>
          </a:p>
        </p:txBody>
      </p:sp>
    </p:spTree>
    <p:extLst>
      <p:ext uri="{BB962C8B-B14F-4D97-AF65-F5344CB8AC3E}">
        <p14:creationId xmlns:p14="http://schemas.microsoft.com/office/powerpoint/2010/main" val="1672478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8229600" cy="5402072"/>
          </a:xfrm>
        </p:spPr>
        <p:txBody>
          <a:bodyPr>
            <a:normAutofit/>
          </a:bodyPr>
          <a:lstStyle/>
          <a:p>
            <a:pPr marL="64008" indent="0" algn="ctr">
              <a:buNone/>
            </a:pPr>
            <a:r>
              <a:rPr lang="tr-TR" sz="2800" b="1" u="sng" dirty="0" smtClean="0">
                <a:solidFill>
                  <a:srgbClr val="FFFF00"/>
                </a:solidFill>
              </a:rPr>
              <a:t>YEREL YERLEŞTİRME TERCİH EKRANINDA</a:t>
            </a:r>
          </a:p>
          <a:p>
            <a:pPr marL="64008" indent="0">
              <a:buNone/>
            </a:pPr>
            <a:endParaRPr lang="tr-TR" sz="2800" dirty="0">
              <a:solidFill>
                <a:schemeClr val="accent6">
                  <a:lumMod val="50000"/>
                </a:schemeClr>
              </a:solidFill>
            </a:endParaRPr>
          </a:p>
          <a:p>
            <a:pPr marL="64008" indent="0">
              <a:buNone/>
            </a:pPr>
            <a:r>
              <a:rPr lang="tr-TR" sz="2800" b="1" dirty="0" smtClean="0">
                <a:solidFill>
                  <a:srgbClr val="00B050"/>
                </a:solidFill>
              </a:rPr>
              <a:t>YEŞİL RENK</a:t>
            </a:r>
            <a:r>
              <a:rPr lang="tr-TR" sz="2800" dirty="0" smtClean="0"/>
              <a:t>; KAYIT ALANINDAKİ OKULLAR</a:t>
            </a:r>
          </a:p>
          <a:p>
            <a:pPr marL="64008" indent="0">
              <a:buNone/>
            </a:pPr>
            <a:endParaRPr lang="tr-TR" sz="2800" dirty="0" smtClean="0"/>
          </a:p>
          <a:p>
            <a:pPr marL="64008" indent="0">
              <a:buNone/>
            </a:pPr>
            <a:r>
              <a:rPr lang="tr-TR" sz="2800" b="1" dirty="0" smtClean="0">
                <a:solidFill>
                  <a:srgbClr val="00B0F0"/>
                </a:solidFill>
              </a:rPr>
              <a:t>MAVİ RENK; </a:t>
            </a:r>
            <a:r>
              <a:rPr lang="tr-TR" sz="2800" dirty="0" smtClean="0"/>
              <a:t>KOMŞU KAYIT ALANINDAKİ OKULLAR</a:t>
            </a:r>
          </a:p>
          <a:p>
            <a:pPr marL="64008" indent="0">
              <a:buNone/>
            </a:pPr>
            <a:endParaRPr lang="tr-TR" sz="2800" dirty="0" smtClean="0"/>
          </a:p>
          <a:p>
            <a:pPr marL="64008" indent="0">
              <a:buNone/>
            </a:pPr>
            <a:r>
              <a:rPr lang="tr-TR" sz="2800" b="1" dirty="0" smtClean="0">
                <a:solidFill>
                  <a:srgbClr val="FF0000"/>
                </a:solidFill>
              </a:rPr>
              <a:t>KIRMIZI RENK</a:t>
            </a:r>
            <a:r>
              <a:rPr lang="tr-TR" sz="2800" dirty="0" smtClean="0"/>
              <a:t>; KAYIT VE KOMŞU KAYIT ALANINDA OLMAYAN OKULLAR VE İL DIŞINDAKİ KAYIT ALANINDAKİ OKULLAR</a:t>
            </a:r>
            <a:endParaRPr lang="tr-TR" sz="2800" dirty="0"/>
          </a:p>
        </p:txBody>
      </p:sp>
    </p:spTree>
    <p:extLst>
      <p:ext uri="{BB962C8B-B14F-4D97-AF65-F5344CB8AC3E}">
        <p14:creationId xmlns:p14="http://schemas.microsoft.com/office/powerpoint/2010/main" val="2393388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0"/>
            <a:ext cx="8229600" cy="5978136"/>
          </a:xfrm>
        </p:spPr>
        <p:txBody>
          <a:bodyPr>
            <a:normAutofit/>
          </a:bodyPr>
          <a:lstStyle/>
          <a:p>
            <a:pPr algn="just"/>
            <a:r>
              <a:rPr lang="tr-TR" sz="2800" dirty="0"/>
              <a:t>Yerleştirmeye esas nakil işlemi için; tercih başvuruları </a:t>
            </a:r>
            <a:r>
              <a:rPr lang="tr-TR" sz="2800" dirty="0" smtClean="0"/>
              <a:t>tarihlerinde yapılabilecektir</a:t>
            </a:r>
            <a:r>
              <a:rPr lang="tr-TR" sz="2800" dirty="0"/>
              <a:t>. Her nakil döneminde öğrenciler, her gruptan en fazla </a:t>
            </a:r>
            <a:r>
              <a:rPr lang="tr-TR" sz="2800" b="1" u="sng" dirty="0">
                <a:solidFill>
                  <a:srgbClr val="FF0000"/>
                </a:solidFill>
              </a:rPr>
              <a:t>3 (</a:t>
            </a:r>
            <a:r>
              <a:rPr lang="tr-TR" sz="2800" b="1" u="sng" dirty="0" smtClean="0">
                <a:solidFill>
                  <a:srgbClr val="FF0000"/>
                </a:solidFill>
              </a:rPr>
              <a:t>üç) </a:t>
            </a:r>
            <a:r>
              <a:rPr lang="tr-TR" sz="2800" b="1" u="sng" dirty="0">
                <a:solidFill>
                  <a:srgbClr val="FF0000"/>
                </a:solidFill>
              </a:rPr>
              <a:t>okul </a:t>
            </a:r>
            <a:r>
              <a:rPr lang="tr-TR" sz="2800" dirty="0"/>
              <a:t>tercihinde bulunabileceklerdir. Yerleştirme işlemleri için tercih başvurusu yapmayan öğrenciler, yerleştirmeye esas nakil dönemlerinde tercihte bulunabileceklerdir</a:t>
            </a:r>
            <a:r>
              <a:rPr lang="tr-TR" dirty="0"/>
              <a:t>. </a:t>
            </a:r>
          </a:p>
        </p:txBody>
      </p:sp>
    </p:spTree>
    <p:extLst>
      <p:ext uri="{BB962C8B-B14F-4D97-AF65-F5344CB8AC3E}">
        <p14:creationId xmlns:p14="http://schemas.microsoft.com/office/powerpoint/2010/main" val="1403966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0"/>
            <a:ext cx="8229600" cy="764704"/>
          </a:xfrm>
        </p:spPr>
        <p:txBody>
          <a:bodyPr/>
          <a:lstStyle/>
          <a:p>
            <a:pPr algn="ctr"/>
            <a:r>
              <a:rPr lang="tr-TR" b="1" u="sng" dirty="0" smtClean="0">
                <a:solidFill>
                  <a:srgbClr val="FFFF00"/>
                </a:solidFill>
              </a:rPr>
              <a:t>ÖZEL EĞİTİM ÖĞRENCİLERİ</a:t>
            </a:r>
            <a:endParaRPr lang="tr-TR" b="1" u="sng" dirty="0">
              <a:solidFill>
                <a:srgbClr val="FFFF00"/>
              </a:solidFill>
            </a:endParaRPr>
          </a:p>
        </p:txBody>
      </p:sp>
      <p:sp>
        <p:nvSpPr>
          <p:cNvPr id="3" name="İçerik Yer Tutucusu 2"/>
          <p:cNvSpPr>
            <a:spLocks noGrp="1"/>
          </p:cNvSpPr>
          <p:nvPr>
            <p:ph idx="1"/>
          </p:nvPr>
        </p:nvSpPr>
        <p:spPr>
          <a:xfrm>
            <a:off x="251520" y="1052736"/>
            <a:ext cx="8229600" cy="5114040"/>
          </a:xfrm>
        </p:spPr>
        <p:txBody>
          <a:bodyPr>
            <a:noAutofit/>
          </a:bodyPr>
          <a:lstStyle/>
          <a:p>
            <a:pPr algn="just"/>
            <a:r>
              <a:rPr lang="tr-TR" sz="2400" dirty="0"/>
              <a:t>İlköğretim programını tamamlayan özel eğitim ihtiyacı olan öğrencilerden kaynaştırma/bütünleştirme yoluyla eğitim alacak öğrenciler, geçerli “Engelli Sağlık Kurulu Raporu/Çocuklar İçin Özel Gereksinim Raporu (ÇÖZGER)” ve ortaöğretim kademesine yönelik “Özel Eğitim Değerlendirme Kurulu Raporu” doğrultusunda ikamet adresleri, yetersizlik durumu ve özellikleri dikkate alınarak yerel yerleştirme ile öğrenci alan okullara ilgili mevzuat çerçevesinde, her bir şubede iki öğrenciyi geçmeyecek şekilde </a:t>
            </a:r>
            <a:r>
              <a:rPr lang="tr-TR" sz="2400" b="1" u="sng" dirty="0" smtClean="0">
                <a:solidFill>
                  <a:srgbClr val="FF0000"/>
                </a:solidFill>
              </a:rPr>
              <a:t>Ağustos ayında </a:t>
            </a:r>
            <a:r>
              <a:rPr lang="tr-TR" sz="2400" dirty="0" smtClean="0"/>
              <a:t>İl/İlçe </a:t>
            </a:r>
            <a:r>
              <a:rPr lang="tr-TR" sz="2400" dirty="0"/>
              <a:t>Öğrenci Yerleştirme ve Nakil Komisyonu kararı ile yerleştirme başvuruları alınarak </a:t>
            </a:r>
            <a:r>
              <a:rPr lang="tr-TR" sz="2400" dirty="0" smtClean="0"/>
              <a:t> yerleştirme </a:t>
            </a:r>
            <a:r>
              <a:rPr lang="tr-TR" sz="2400" dirty="0"/>
              <a:t>işlemleri </a:t>
            </a:r>
            <a:r>
              <a:rPr lang="tr-TR" sz="2400" dirty="0" smtClean="0"/>
              <a:t>tamamlanacaktır.</a:t>
            </a:r>
            <a:endParaRPr lang="tr-TR" sz="2400" dirty="0"/>
          </a:p>
        </p:txBody>
      </p:sp>
    </p:spTree>
    <p:extLst>
      <p:ext uri="{BB962C8B-B14F-4D97-AF65-F5344CB8AC3E}">
        <p14:creationId xmlns:p14="http://schemas.microsoft.com/office/powerpoint/2010/main" val="873144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476672" y="332656"/>
            <a:ext cx="11881320" cy="2088232"/>
          </a:xfrm>
        </p:spPr>
        <p:txBody>
          <a:bodyPr>
            <a:noAutofit/>
          </a:bodyPr>
          <a:lstStyle/>
          <a:p>
            <a:pPr algn="ctr"/>
            <a:r>
              <a:rPr lang="tr-TR" sz="4000" b="1" dirty="0" smtClean="0"/>
              <a:t>MERKEZİ YERLEŞTİRME</a:t>
            </a:r>
            <a:br>
              <a:rPr lang="tr-TR" sz="4000" b="1" dirty="0" smtClean="0"/>
            </a:br>
            <a:r>
              <a:rPr lang="tr-TR" sz="4000" b="1" dirty="0" smtClean="0"/>
              <a:t> İLE ALAN OKULLARIN</a:t>
            </a:r>
            <a:br>
              <a:rPr lang="tr-TR" sz="4000" b="1" dirty="0" smtClean="0"/>
            </a:br>
            <a:r>
              <a:rPr lang="tr-TR" sz="4000" b="1" dirty="0" smtClean="0"/>
              <a:t> TABAN PUANLARI</a:t>
            </a:r>
            <a:endParaRPr lang="tr-TR" sz="4000" b="1" dirty="0"/>
          </a:p>
        </p:txBody>
      </p:sp>
      <p:pic>
        <p:nvPicPr>
          <p:cNvPr id="19460" name="Picture 4" descr="Kene Tamam Kontrol - Pixabay'da ücretsiz vektör grafik"/>
          <p:cNvPicPr>
            <a:picLocks noChangeAspect="1" noChangeArrowheads="1"/>
          </p:cNvPicPr>
          <p:nvPr/>
        </p:nvPicPr>
        <p:blipFill>
          <a:blip r:embed="rId2" cstate="print"/>
          <a:srcRect/>
          <a:stretch>
            <a:fillRect/>
          </a:stretch>
        </p:blipFill>
        <p:spPr bwMode="auto">
          <a:xfrm>
            <a:off x="2411760" y="2852936"/>
            <a:ext cx="4464496" cy="3356992"/>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96605"/>
            <a:ext cx="8507288" cy="640107"/>
          </a:xfrm>
        </p:spPr>
        <p:txBody>
          <a:bodyPr>
            <a:noAutofit/>
          </a:bodyPr>
          <a:lstStyle/>
          <a:p>
            <a:pPr algn="ctr"/>
            <a:r>
              <a:rPr lang="tr-TR" sz="2400" b="1" dirty="0" smtClean="0">
                <a:solidFill>
                  <a:srgbClr val="00B050"/>
                </a:solidFill>
              </a:rPr>
              <a:t>2023 MALATYADAKİ FEN LİSELERİNİN TABAN PUANLARI</a:t>
            </a:r>
            <a:endParaRPr lang="tr-TR" sz="2400" b="1" dirty="0">
              <a:solidFill>
                <a:srgbClr val="00B050"/>
              </a:solidFill>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125605659"/>
              </p:ext>
            </p:extLst>
          </p:nvPr>
        </p:nvGraphicFramePr>
        <p:xfrm>
          <a:off x="199193" y="959311"/>
          <a:ext cx="8549271" cy="5302623"/>
        </p:xfrm>
        <a:graphic>
          <a:graphicData uri="http://schemas.openxmlformats.org/drawingml/2006/table">
            <a:tbl>
              <a:tblPr firstRow="1" bandRow="1">
                <a:tableStyleId>{5C22544A-7EE6-4342-B048-85BDC9FD1C3A}</a:tableStyleId>
              </a:tblPr>
              <a:tblGrid>
                <a:gridCol w="3842368">
                  <a:extLst>
                    <a:ext uri="{9D8B030D-6E8A-4147-A177-3AD203B41FA5}">
                      <a16:colId xmlns:a16="http://schemas.microsoft.com/office/drawing/2014/main" val="20000"/>
                    </a:ext>
                  </a:extLst>
                </a:gridCol>
                <a:gridCol w="1825125">
                  <a:extLst>
                    <a:ext uri="{9D8B030D-6E8A-4147-A177-3AD203B41FA5}">
                      <a16:colId xmlns:a16="http://schemas.microsoft.com/office/drawing/2014/main" val="20001"/>
                    </a:ext>
                  </a:extLst>
                </a:gridCol>
                <a:gridCol w="1536947">
                  <a:extLst>
                    <a:ext uri="{9D8B030D-6E8A-4147-A177-3AD203B41FA5}">
                      <a16:colId xmlns:a16="http://schemas.microsoft.com/office/drawing/2014/main" val="20002"/>
                    </a:ext>
                  </a:extLst>
                </a:gridCol>
                <a:gridCol w="1344831">
                  <a:extLst>
                    <a:ext uri="{9D8B030D-6E8A-4147-A177-3AD203B41FA5}">
                      <a16:colId xmlns:a16="http://schemas.microsoft.com/office/drawing/2014/main" val="20004"/>
                    </a:ext>
                  </a:extLst>
                </a:gridCol>
              </a:tblGrid>
              <a:tr h="1269225">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Okul adı</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sz="1600" dirty="0" smtClean="0">
                          <a:latin typeface="Times New Roman" pitchFamily="18" charset="0"/>
                          <a:cs typeface="Times New Roman" pitchFamily="18" charset="0"/>
                        </a:rPr>
                        <a:t>Kontenjan</a:t>
                      </a:r>
                      <a:endParaRPr lang="tr-TR" sz="16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Taban puan</a:t>
                      </a:r>
                      <a:endParaRPr lang="tr-T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600" dirty="0" smtClean="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600" dirty="0" smtClean="0">
                          <a:latin typeface="Times New Roman" pitchFamily="18" charset="0"/>
                          <a:cs typeface="Times New Roman" pitchFamily="18" charset="0"/>
                        </a:rPr>
                        <a:t>Taban yüzdelik</a:t>
                      </a:r>
                      <a:r>
                        <a:rPr lang="tr-TR" sz="1600" baseline="0" dirty="0" smtClean="0">
                          <a:latin typeface="Times New Roman" pitchFamily="18" charset="0"/>
                          <a:cs typeface="Times New Roman" pitchFamily="18" charset="0"/>
                        </a:rPr>
                        <a:t> </a:t>
                      </a:r>
                      <a:r>
                        <a:rPr lang="tr-TR" sz="1600" dirty="0" smtClean="0">
                          <a:latin typeface="Times New Roman" pitchFamily="18" charset="0"/>
                          <a:cs typeface="Times New Roman" pitchFamily="18" charset="0"/>
                        </a:rPr>
                        <a:t>dilim</a:t>
                      </a:r>
                    </a:p>
                    <a:p>
                      <a:pPr algn="ctr"/>
                      <a:endParaRPr lang="tr-TR" sz="16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576530">
                <a:tc>
                  <a:txBody>
                    <a:bodyPr/>
                    <a:lstStyle/>
                    <a:p>
                      <a:pPr algn="ctr"/>
                      <a:r>
                        <a:rPr lang="tr-TR" b="1" dirty="0" smtClean="0">
                          <a:latin typeface="Times New Roman" pitchFamily="18" charset="0"/>
                          <a:cs typeface="Times New Roman" pitchFamily="18" charset="0"/>
                        </a:rPr>
                        <a:t>Malatya</a:t>
                      </a:r>
                      <a:r>
                        <a:rPr lang="tr-TR" b="1" baseline="0" dirty="0" smtClean="0">
                          <a:latin typeface="Times New Roman" pitchFamily="18" charset="0"/>
                          <a:cs typeface="Times New Roman" pitchFamily="18" charset="0"/>
                        </a:rPr>
                        <a:t>  Erman Ilıcak Fen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120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480.975</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1,27</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595200">
                <a:tc>
                  <a:txBody>
                    <a:bodyPr/>
                    <a:lstStyle/>
                    <a:p>
                      <a:pPr algn="ctr"/>
                      <a:r>
                        <a:rPr lang="tr-TR" b="1" dirty="0" smtClean="0">
                          <a:latin typeface="Times New Roman" pitchFamily="18" charset="0"/>
                          <a:cs typeface="Times New Roman" pitchFamily="18" charset="0"/>
                        </a:rPr>
                        <a:t>Malatya</a:t>
                      </a:r>
                      <a:r>
                        <a:rPr lang="tr-TR" b="1" baseline="0" dirty="0" smtClean="0">
                          <a:latin typeface="Times New Roman" pitchFamily="18" charset="0"/>
                          <a:cs typeface="Times New Roman" pitchFamily="18" charset="0"/>
                        </a:rPr>
                        <a:t> Fethi </a:t>
                      </a:r>
                      <a:r>
                        <a:rPr lang="tr-TR" b="1" baseline="0" dirty="0" err="1" smtClean="0">
                          <a:latin typeface="Times New Roman" pitchFamily="18" charset="0"/>
                          <a:cs typeface="Times New Roman" pitchFamily="18" charset="0"/>
                        </a:rPr>
                        <a:t>Gemuhluoğlu</a:t>
                      </a:r>
                      <a:r>
                        <a:rPr lang="tr-TR" b="1" baseline="0" dirty="0" smtClean="0">
                          <a:latin typeface="Times New Roman" pitchFamily="18" charset="0"/>
                          <a:cs typeface="Times New Roman" pitchFamily="18" charset="0"/>
                        </a:rPr>
                        <a:t> Fen Lisesi</a:t>
                      </a:r>
                    </a:p>
                  </a:txBody>
                  <a:tcPr/>
                </a:tc>
                <a:tc>
                  <a:txBody>
                    <a:bodyPr/>
                    <a:lstStyle/>
                    <a:p>
                      <a:pPr algn="ctr"/>
                      <a:r>
                        <a:rPr lang="tr-TR" sz="1600" b="1" dirty="0" smtClean="0">
                          <a:latin typeface="Times New Roman" pitchFamily="18" charset="0"/>
                          <a:cs typeface="Times New Roman" pitchFamily="18" charset="0"/>
                        </a:rPr>
                        <a:t>120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465.094</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3,89</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619854">
                <a:tc>
                  <a:txBody>
                    <a:bodyPr/>
                    <a:lstStyle/>
                    <a:p>
                      <a:pPr algn="ctr"/>
                      <a:r>
                        <a:rPr lang="tr-TR" b="1" baseline="0" dirty="0" smtClean="0">
                          <a:latin typeface="Times New Roman" pitchFamily="18" charset="0"/>
                          <a:cs typeface="Times New Roman" pitchFamily="18" charset="0"/>
                        </a:rPr>
                        <a:t>Malatya Mehmet Ali Aydınlar Fen Lisesi</a:t>
                      </a:r>
                    </a:p>
                  </a:txBody>
                  <a:tcPr/>
                </a:tc>
                <a:tc>
                  <a:txBody>
                    <a:bodyPr/>
                    <a:lstStyle/>
                    <a:p>
                      <a:pPr algn="ctr"/>
                      <a:r>
                        <a:rPr lang="tr-TR" sz="1600" b="1" dirty="0" smtClean="0">
                          <a:latin typeface="Times New Roman" pitchFamily="18" charset="0"/>
                          <a:cs typeface="Times New Roman" pitchFamily="18" charset="0"/>
                        </a:rPr>
                        <a:t>120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466.112</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3,64</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4095997470"/>
                  </a:ext>
                </a:extLst>
              </a:tr>
              <a:tr h="354202">
                <a:tc>
                  <a:txBody>
                    <a:bodyPr/>
                    <a:lstStyle/>
                    <a:p>
                      <a:pPr algn="ctr"/>
                      <a:r>
                        <a:rPr lang="tr-TR" b="1" dirty="0" smtClean="0">
                          <a:latin typeface="Times New Roman" pitchFamily="18" charset="0"/>
                          <a:cs typeface="Times New Roman" pitchFamily="18" charset="0"/>
                        </a:rPr>
                        <a:t>Akçadağ</a:t>
                      </a:r>
                      <a:r>
                        <a:rPr lang="tr-TR" b="1" baseline="0" dirty="0" smtClean="0">
                          <a:latin typeface="Times New Roman" pitchFamily="18" charset="0"/>
                          <a:cs typeface="Times New Roman" pitchFamily="18" charset="0"/>
                        </a:rPr>
                        <a:t> Fatih Fen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120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411.990</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13,18</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595200">
                <a:tc>
                  <a:txBody>
                    <a:bodyPr/>
                    <a:lstStyle/>
                    <a:p>
                      <a:pPr algn="ctr"/>
                      <a:r>
                        <a:rPr lang="tr-TR" b="1" dirty="0" err="1" smtClean="0">
                          <a:latin typeface="Times New Roman" pitchFamily="18" charset="0"/>
                          <a:cs typeface="Times New Roman" pitchFamily="18" charset="0"/>
                        </a:rPr>
                        <a:t>Arapgir</a:t>
                      </a:r>
                      <a:r>
                        <a:rPr lang="tr-TR" b="1" baseline="0" dirty="0" smtClean="0">
                          <a:latin typeface="Times New Roman" pitchFamily="18" charset="0"/>
                          <a:cs typeface="Times New Roman" pitchFamily="18" charset="0"/>
                        </a:rPr>
                        <a:t> Kerem Aydınlar Fen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120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377.123</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19,73</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619854">
                <a:tc>
                  <a:txBody>
                    <a:bodyPr/>
                    <a:lstStyle/>
                    <a:p>
                      <a:pPr algn="ctr"/>
                      <a:r>
                        <a:rPr lang="tr-TR" b="1" dirty="0" smtClean="0">
                          <a:latin typeface="Times New Roman" pitchFamily="18" charset="0"/>
                          <a:cs typeface="Times New Roman" pitchFamily="18" charset="0"/>
                        </a:rPr>
                        <a:t>Darende Mehmet</a:t>
                      </a:r>
                      <a:r>
                        <a:rPr lang="tr-TR" b="1" baseline="0" dirty="0" smtClean="0">
                          <a:latin typeface="Times New Roman" pitchFamily="18" charset="0"/>
                          <a:cs typeface="Times New Roman" pitchFamily="18" charset="0"/>
                        </a:rPr>
                        <a:t> Emin Ilıcak Fen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120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344.463</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27,01</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534253">
                <a:tc>
                  <a:txBody>
                    <a:bodyPr/>
                    <a:lstStyle/>
                    <a:p>
                      <a:pPr algn="ctr"/>
                      <a:r>
                        <a:rPr lang="tr-TR" b="1" dirty="0" smtClean="0">
                          <a:latin typeface="Times New Roman" pitchFamily="18" charset="0"/>
                          <a:cs typeface="Times New Roman" pitchFamily="18" charset="0"/>
                        </a:rPr>
                        <a:t>Doğanşehir</a:t>
                      </a:r>
                      <a:r>
                        <a:rPr lang="tr-TR" b="1" baseline="0" dirty="0" smtClean="0">
                          <a:latin typeface="Times New Roman" pitchFamily="18" charset="0"/>
                          <a:cs typeface="Times New Roman" pitchFamily="18" charset="0"/>
                        </a:rPr>
                        <a:t> Fen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120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362.653</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22,84</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bl>
          </a:graphicData>
        </a:graphic>
      </p:graphicFrame>
      <p:sp>
        <p:nvSpPr>
          <p:cNvPr id="5" name="1 Başlık"/>
          <p:cNvSpPr txBox="1">
            <a:spLocks/>
          </p:cNvSpPr>
          <p:nvPr/>
        </p:nvSpPr>
        <p:spPr>
          <a:xfrm>
            <a:off x="166014" y="6288050"/>
            <a:ext cx="8507288" cy="640107"/>
          </a:xfrm>
          <a:prstGeom prst="rect">
            <a:avLst/>
          </a:prstGeom>
        </p:spPr>
        <p:txBody>
          <a:bodyPr vert="horz" anchor="ctr">
            <a:noAutofit/>
          </a:bodyPr>
          <a:lst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algn="ctr"/>
            <a:r>
              <a:rPr lang="tr-TR" sz="2400" b="1" dirty="0" smtClean="0"/>
              <a:t> FEN LİSELERİ TOPLAM KONTENJAN: 840</a:t>
            </a:r>
            <a:endParaRPr lang="tr-TR" sz="2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323528" y="16737"/>
            <a:ext cx="8229600" cy="780696"/>
          </a:xfrm>
        </p:spPr>
        <p:txBody>
          <a:bodyPr>
            <a:normAutofit/>
          </a:bodyPr>
          <a:lstStyle/>
          <a:p>
            <a:pPr algn="ctr"/>
            <a:r>
              <a:rPr lang="tr-TR" sz="2000" b="1" dirty="0" smtClean="0">
                <a:solidFill>
                  <a:srgbClr val="00B050"/>
                </a:solidFill>
              </a:rPr>
              <a:t>2023 MALATYADAKİ ANADOLU LİSELERİNİN TABAN PUANLARI</a:t>
            </a:r>
            <a:endParaRPr lang="tr-TR" sz="2000" b="1" dirty="0">
              <a:solidFill>
                <a:srgbClr val="00B050"/>
              </a:solidFill>
            </a:endParaRPr>
          </a:p>
        </p:txBody>
      </p:sp>
      <p:graphicFrame>
        <p:nvGraphicFramePr>
          <p:cNvPr id="5" name="4 İçerik Yer Tutucusu"/>
          <p:cNvGraphicFramePr>
            <a:graphicFrameLocks noGrp="1"/>
          </p:cNvGraphicFramePr>
          <p:nvPr>
            <p:ph idx="1"/>
            <p:extLst>
              <p:ext uri="{D42A27DB-BD31-4B8C-83A1-F6EECF244321}">
                <p14:modId xmlns:p14="http://schemas.microsoft.com/office/powerpoint/2010/main" val="3195402485"/>
              </p:ext>
            </p:extLst>
          </p:nvPr>
        </p:nvGraphicFramePr>
        <p:xfrm>
          <a:off x="323528" y="1000936"/>
          <a:ext cx="8368443" cy="5355762"/>
        </p:xfrm>
        <a:graphic>
          <a:graphicData uri="http://schemas.openxmlformats.org/drawingml/2006/table">
            <a:tbl>
              <a:tblPr firstRow="1" bandRow="1">
                <a:tableStyleId>{5C22544A-7EE6-4342-B048-85BDC9FD1C3A}</a:tableStyleId>
              </a:tblPr>
              <a:tblGrid>
                <a:gridCol w="2597603">
                  <a:extLst>
                    <a:ext uri="{9D8B030D-6E8A-4147-A177-3AD203B41FA5}">
                      <a16:colId xmlns:a16="http://schemas.microsoft.com/office/drawing/2014/main" val="20000"/>
                    </a:ext>
                  </a:extLst>
                </a:gridCol>
                <a:gridCol w="1756845">
                  <a:extLst>
                    <a:ext uri="{9D8B030D-6E8A-4147-A177-3AD203B41FA5}">
                      <a16:colId xmlns:a16="http://schemas.microsoft.com/office/drawing/2014/main" val="20001"/>
                    </a:ext>
                  </a:extLst>
                </a:gridCol>
                <a:gridCol w="1957558">
                  <a:extLst>
                    <a:ext uri="{9D8B030D-6E8A-4147-A177-3AD203B41FA5}">
                      <a16:colId xmlns:a16="http://schemas.microsoft.com/office/drawing/2014/main" val="20002"/>
                    </a:ext>
                  </a:extLst>
                </a:gridCol>
                <a:gridCol w="2056437">
                  <a:extLst>
                    <a:ext uri="{9D8B030D-6E8A-4147-A177-3AD203B41FA5}">
                      <a16:colId xmlns:a16="http://schemas.microsoft.com/office/drawing/2014/main" val="20004"/>
                    </a:ext>
                  </a:extLst>
                </a:gridCol>
              </a:tblGrid>
              <a:tr h="981869">
                <a:tc>
                  <a:txBody>
                    <a:bodyPr/>
                    <a:lstStyle/>
                    <a:p>
                      <a:pPr algn="ctr"/>
                      <a:r>
                        <a:rPr lang="tr-TR" dirty="0" smtClean="0">
                          <a:latin typeface="Times New Roman" pitchFamily="18" charset="0"/>
                          <a:cs typeface="Times New Roman" pitchFamily="18" charset="0"/>
                        </a:rPr>
                        <a:t>Okul</a:t>
                      </a:r>
                      <a:r>
                        <a:rPr lang="tr-TR" baseline="0" dirty="0" smtClean="0">
                          <a:latin typeface="Times New Roman" pitchFamily="18" charset="0"/>
                          <a:cs typeface="Times New Roman" pitchFamily="18" charset="0"/>
                        </a:rPr>
                        <a:t> Adı</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Kontenjan</a:t>
                      </a:r>
                      <a:endParaRPr lang="tr-TR"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dirty="0" smtClean="0">
                          <a:latin typeface="Times New Roman" pitchFamily="18" charset="0"/>
                          <a:cs typeface="Times New Roman" pitchFamily="18" charset="0"/>
                        </a:rPr>
                        <a:t>Taban puanı</a:t>
                      </a:r>
                      <a:endParaRPr lang="tr-T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dirty="0" smtClean="0">
                          <a:latin typeface="Times New Roman" pitchFamily="18" charset="0"/>
                          <a:cs typeface="Times New Roman" pitchFamily="18" charset="0"/>
                        </a:rPr>
                        <a:t>Taban yüzdelik dilim</a:t>
                      </a:r>
                      <a:endParaRPr lang="tr-TR"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578474">
                <a:tc>
                  <a:txBody>
                    <a:bodyPr/>
                    <a:lstStyle/>
                    <a:p>
                      <a:pPr algn="ctr"/>
                      <a:r>
                        <a:rPr lang="tr-TR" b="1" dirty="0" smtClean="0">
                          <a:latin typeface="Times New Roman" pitchFamily="18" charset="0"/>
                          <a:cs typeface="Times New Roman" pitchFamily="18" charset="0"/>
                        </a:rPr>
                        <a:t>Malatya Anadolu</a:t>
                      </a:r>
                      <a:r>
                        <a:rPr lang="tr-TR" b="1" baseline="0" dirty="0" smtClean="0">
                          <a:latin typeface="Times New Roman" pitchFamily="18" charset="0"/>
                          <a:cs typeface="Times New Roman" pitchFamily="18" charset="0"/>
                        </a:rPr>
                        <a:t>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150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450.816</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6,38</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628236">
                <a:tc>
                  <a:txBody>
                    <a:bodyPr/>
                    <a:lstStyle/>
                    <a:p>
                      <a:pPr algn="ctr"/>
                      <a:r>
                        <a:rPr lang="tr-TR" b="1" dirty="0" smtClean="0">
                          <a:latin typeface="Times New Roman" pitchFamily="18" charset="0"/>
                          <a:cs typeface="Times New Roman" pitchFamily="18" charset="0"/>
                        </a:rPr>
                        <a:t>Şehriban</a:t>
                      </a:r>
                      <a:r>
                        <a:rPr lang="tr-TR" b="1" baseline="0" dirty="0" smtClean="0">
                          <a:latin typeface="Times New Roman" pitchFamily="18" charset="0"/>
                          <a:cs typeface="Times New Roman" pitchFamily="18" charset="0"/>
                        </a:rPr>
                        <a:t> </a:t>
                      </a:r>
                      <a:r>
                        <a:rPr lang="tr-TR" b="1" baseline="0" dirty="0" err="1" smtClean="0">
                          <a:latin typeface="Times New Roman" pitchFamily="18" charset="0"/>
                          <a:cs typeface="Times New Roman" pitchFamily="18" charset="0"/>
                        </a:rPr>
                        <a:t>Günata</a:t>
                      </a:r>
                      <a:r>
                        <a:rPr lang="tr-TR" b="1" baseline="0" dirty="0" smtClean="0">
                          <a:latin typeface="Times New Roman" pitchFamily="18" charset="0"/>
                          <a:cs typeface="Times New Roman" pitchFamily="18" charset="0"/>
                        </a:rPr>
                        <a:t> Anadolu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150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442.292</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7,9</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6282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b="1" dirty="0" smtClean="0">
                          <a:latin typeface="Times New Roman" pitchFamily="18" charset="0"/>
                          <a:cs typeface="Times New Roman" pitchFamily="18" charset="0"/>
                        </a:rPr>
                        <a:t>Malatya</a:t>
                      </a:r>
                      <a:r>
                        <a:rPr lang="tr-TR" b="1" baseline="0" dirty="0" smtClean="0">
                          <a:latin typeface="Times New Roman" pitchFamily="18" charset="0"/>
                          <a:cs typeface="Times New Roman" pitchFamily="18" charset="0"/>
                        </a:rPr>
                        <a:t> Lisesi</a:t>
                      </a:r>
                      <a:endParaRPr lang="tr-TR" b="1" dirty="0" smtClean="0">
                        <a:latin typeface="Times New Roman" pitchFamily="18" charset="0"/>
                        <a:cs typeface="Times New Roman" pitchFamily="18" charset="0"/>
                      </a:endParaRPr>
                    </a:p>
                    <a:p>
                      <a:pPr algn="ctr"/>
                      <a:endParaRPr lang="tr-TR"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dirty="0" smtClean="0">
                          <a:latin typeface="Times New Roman" pitchFamily="18" charset="0"/>
                          <a:cs typeface="Times New Roman" pitchFamily="18" charset="0"/>
                        </a:rPr>
                        <a:t>150</a:t>
                      </a:r>
                    </a:p>
                    <a:p>
                      <a:pPr algn="ct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412.410</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13,11</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2336646386"/>
                  </a:ext>
                </a:extLst>
              </a:tr>
              <a:tr h="628236">
                <a:tc>
                  <a:txBody>
                    <a:bodyPr/>
                    <a:lstStyle/>
                    <a:p>
                      <a:pPr algn="ctr"/>
                      <a:r>
                        <a:rPr lang="tr-TR" b="1" dirty="0" smtClean="0">
                          <a:latin typeface="Times New Roman" pitchFamily="18" charset="0"/>
                          <a:cs typeface="Times New Roman" pitchFamily="18" charset="0"/>
                        </a:rPr>
                        <a:t>Yusuf</a:t>
                      </a:r>
                      <a:r>
                        <a:rPr lang="tr-TR" b="1" baseline="0" dirty="0" smtClean="0">
                          <a:latin typeface="Times New Roman" pitchFamily="18" charset="0"/>
                          <a:cs typeface="Times New Roman" pitchFamily="18" charset="0"/>
                        </a:rPr>
                        <a:t> Kenan Anadolu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90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405.913</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14,26</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68577018"/>
                  </a:ext>
                </a:extLst>
              </a:tr>
              <a:tr h="578474">
                <a:tc>
                  <a:txBody>
                    <a:bodyPr/>
                    <a:lstStyle/>
                    <a:p>
                      <a:pPr algn="ctr"/>
                      <a:r>
                        <a:rPr lang="tr-TR" b="1" dirty="0" err="1" smtClean="0">
                          <a:latin typeface="Times New Roman" pitchFamily="18" charset="0"/>
                          <a:cs typeface="Times New Roman" pitchFamily="18" charset="0"/>
                        </a:rPr>
                        <a:t>Tecde</a:t>
                      </a:r>
                      <a:r>
                        <a:rPr lang="tr-TR" b="1" dirty="0" smtClean="0">
                          <a:latin typeface="Times New Roman" pitchFamily="18" charset="0"/>
                          <a:cs typeface="Times New Roman" pitchFamily="18" charset="0"/>
                        </a:rPr>
                        <a:t> Anadolu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150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388.778</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17,44</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302009421"/>
                  </a:ext>
                </a:extLst>
              </a:tr>
              <a:tr h="628236">
                <a:tc>
                  <a:txBody>
                    <a:bodyPr/>
                    <a:lstStyle/>
                    <a:p>
                      <a:pPr algn="ctr"/>
                      <a:r>
                        <a:rPr lang="tr-TR" b="1" dirty="0" smtClean="0">
                          <a:latin typeface="Times New Roman" pitchFamily="18" charset="0"/>
                          <a:cs typeface="Times New Roman" pitchFamily="18" charset="0"/>
                        </a:rPr>
                        <a:t>Atatürk Kız Anadolu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150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244.148</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62,45</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537511353"/>
                  </a:ext>
                </a:extLst>
              </a:tr>
              <a:tr h="656625">
                <a:tc>
                  <a:txBody>
                    <a:bodyPr/>
                    <a:lstStyle/>
                    <a:p>
                      <a:pPr algn="ctr"/>
                      <a:r>
                        <a:rPr lang="tr-TR" b="1" dirty="0" smtClean="0">
                          <a:latin typeface="Times New Roman" pitchFamily="18" charset="0"/>
                          <a:cs typeface="Times New Roman" pitchFamily="18" charset="0"/>
                        </a:rPr>
                        <a:t>Fuat Sezgin</a:t>
                      </a:r>
                      <a:r>
                        <a:rPr lang="tr-TR" b="1" baseline="0" dirty="0" smtClean="0">
                          <a:latin typeface="Times New Roman" pitchFamily="18" charset="0"/>
                          <a:cs typeface="Times New Roman" pitchFamily="18" charset="0"/>
                        </a:rPr>
                        <a:t> Anadolu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120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333.281</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29,91</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827323523"/>
                  </a:ext>
                </a:extLst>
              </a:tr>
            </a:tbl>
          </a:graphicData>
        </a:graphic>
      </p:graphicFrame>
      <p:sp>
        <p:nvSpPr>
          <p:cNvPr id="6" name="1 Başlık"/>
          <p:cNvSpPr txBox="1">
            <a:spLocks/>
          </p:cNvSpPr>
          <p:nvPr/>
        </p:nvSpPr>
        <p:spPr>
          <a:xfrm>
            <a:off x="184683" y="6312596"/>
            <a:ext cx="8507288" cy="640107"/>
          </a:xfrm>
          <a:prstGeom prst="rect">
            <a:avLst/>
          </a:prstGeom>
        </p:spPr>
        <p:txBody>
          <a:bodyPr vert="horz" anchor="ctr">
            <a:noAutofit/>
          </a:bodyPr>
          <a:lst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algn="ctr"/>
            <a:r>
              <a:rPr lang="tr-TR" sz="2400" b="1" dirty="0" smtClean="0"/>
              <a:t> ANADOLU LİSELERİ TOPLAM KONTENJAN: 960</a:t>
            </a:r>
            <a:endParaRPr lang="tr-TR"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Dikdörtgen 3"/>
          <p:cNvSpPr/>
          <p:nvPr/>
        </p:nvSpPr>
        <p:spPr>
          <a:xfrm>
            <a:off x="2627784" y="116632"/>
            <a:ext cx="3960440" cy="769441"/>
          </a:xfrm>
          <a:prstGeom prst="rect">
            <a:avLst/>
          </a:prstGeom>
        </p:spPr>
        <p:txBody>
          <a:bodyPr wrap="square">
            <a:spAutoFit/>
          </a:bodyPr>
          <a:lstStyle/>
          <a:p>
            <a:r>
              <a:rPr lang="tr-TR" sz="4400" b="1" u="sng" dirty="0">
                <a:solidFill>
                  <a:schemeClr val="accent1"/>
                </a:solidFill>
              </a:rPr>
              <a:t>S</a:t>
            </a:r>
            <a:r>
              <a:rPr lang="tr-TR" sz="4400" b="1" u="sng" dirty="0" smtClean="0">
                <a:solidFill>
                  <a:schemeClr val="accent1"/>
                </a:solidFill>
              </a:rPr>
              <a:t>ınav </a:t>
            </a:r>
            <a:r>
              <a:rPr lang="tr-TR" sz="4400" b="1" u="sng" dirty="0">
                <a:solidFill>
                  <a:schemeClr val="accent1"/>
                </a:solidFill>
              </a:rPr>
              <a:t>T</a:t>
            </a:r>
            <a:r>
              <a:rPr lang="tr-TR" sz="4400" b="1" u="sng" dirty="0" smtClean="0">
                <a:solidFill>
                  <a:schemeClr val="accent1"/>
                </a:solidFill>
              </a:rPr>
              <a:t>akvimi</a:t>
            </a:r>
            <a:endParaRPr lang="tr-TR" sz="4400" b="1" u="sng" dirty="0">
              <a:solidFill>
                <a:schemeClr val="accent1"/>
              </a:solidFill>
            </a:endParaRPr>
          </a:p>
        </p:txBody>
      </p:sp>
      <p:pic>
        <p:nvPicPr>
          <p:cNvPr id="5" name="Resim 4"/>
          <p:cNvPicPr>
            <a:picLocks noChangeAspect="1"/>
          </p:cNvPicPr>
          <p:nvPr/>
        </p:nvPicPr>
        <p:blipFill>
          <a:blip r:embed="rId2"/>
          <a:stretch>
            <a:fillRect/>
          </a:stretch>
        </p:blipFill>
        <p:spPr>
          <a:xfrm>
            <a:off x="1979712" y="1196752"/>
            <a:ext cx="4427985" cy="3058441"/>
          </a:xfrm>
          <a:prstGeom prst="rect">
            <a:avLst/>
          </a:prstGeom>
        </p:spPr>
      </p:pic>
      <p:pic>
        <p:nvPicPr>
          <p:cNvPr id="7" name="Resim 6"/>
          <p:cNvPicPr>
            <a:picLocks noChangeAspect="1"/>
          </p:cNvPicPr>
          <p:nvPr/>
        </p:nvPicPr>
        <p:blipFill>
          <a:blip r:embed="rId3"/>
          <a:stretch>
            <a:fillRect/>
          </a:stretch>
        </p:blipFill>
        <p:spPr>
          <a:xfrm>
            <a:off x="5868143" y="4030348"/>
            <a:ext cx="2943131" cy="2293007"/>
          </a:xfrm>
          <a:prstGeom prst="rect">
            <a:avLst/>
          </a:prstGeom>
        </p:spPr>
      </p:pic>
    </p:spTree>
    <p:extLst>
      <p:ext uri="{BB962C8B-B14F-4D97-AF65-F5344CB8AC3E}">
        <p14:creationId xmlns:p14="http://schemas.microsoft.com/office/powerpoint/2010/main" val="38777118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Autofit/>
          </a:bodyPr>
          <a:lstStyle/>
          <a:p>
            <a:pPr algn="ctr"/>
            <a:r>
              <a:rPr lang="tr-TR" sz="2800" b="1" dirty="0" smtClean="0">
                <a:solidFill>
                  <a:srgbClr val="00B050"/>
                </a:solidFill>
              </a:rPr>
              <a:t>2023 MALATYADAKİ SOSYAL BİLİMLER LİSELERİNİN TABAN PUANLARI</a:t>
            </a:r>
            <a:endParaRPr lang="tr-TR" sz="2800" b="1" dirty="0">
              <a:solidFill>
                <a:srgbClr val="00B050"/>
              </a:solidFill>
            </a:endParaRPr>
          </a:p>
        </p:txBody>
      </p:sp>
      <p:graphicFrame>
        <p:nvGraphicFramePr>
          <p:cNvPr id="5" name="4 İçerik Yer Tutucusu"/>
          <p:cNvGraphicFramePr>
            <a:graphicFrameLocks noGrp="1"/>
          </p:cNvGraphicFramePr>
          <p:nvPr>
            <p:ph idx="1"/>
            <p:extLst>
              <p:ext uri="{D42A27DB-BD31-4B8C-83A1-F6EECF244321}">
                <p14:modId xmlns:p14="http://schemas.microsoft.com/office/powerpoint/2010/main" val="1056094054"/>
              </p:ext>
            </p:extLst>
          </p:nvPr>
        </p:nvGraphicFramePr>
        <p:xfrm>
          <a:off x="539552" y="1988840"/>
          <a:ext cx="8239052" cy="2103120"/>
        </p:xfrm>
        <a:graphic>
          <a:graphicData uri="http://schemas.openxmlformats.org/drawingml/2006/table">
            <a:tbl>
              <a:tblPr firstRow="1" bandRow="1">
                <a:tableStyleId>{5C22544A-7EE6-4342-B048-85BDC9FD1C3A}</a:tableStyleId>
              </a:tblPr>
              <a:tblGrid>
                <a:gridCol w="3300859">
                  <a:extLst>
                    <a:ext uri="{9D8B030D-6E8A-4147-A177-3AD203B41FA5}">
                      <a16:colId xmlns:a16="http://schemas.microsoft.com/office/drawing/2014/main" val="20000"/>
                    </a:ext>
                  </a:extLst>
                </a:gridCol>
                <a:gridCol w="1860958">
                  <a:extLst>
                    <a:ext uri="{9D8B030D-6E8A-4147-A177-3AD203B41FA5}">
                      <a16:colId xmlns:a16="http://schemas.microsoft.com/office/drawing/2014/main" val="20001"/>
                    </a:ext>
                  </a:extLst>
                </a:gridCol>
                <a:gridCol w="1588251">
                  <a:extLst>
                    <a:ext uri="{9D8B030D-6E8A-4147-A177-3AD203B41FA5}">
                      <a16:colId xmlns:a16="http://schemas.microsoft.com/office/drawing/2014/main" val="20002"/>
                    </a:ext>
                  </a:extLst>
                </a:gridCol>
                <a:gridCol w="1488984">
                  <a:extLst>
                    <a:ext uri="{9D8B030D-6E8A-4147-A177-3AD203B41FA5}">
                      <a16:colId xmlns:a16="http://schemas.microsoft.com/office/drawing/2014/main" val="20004"/>
                    </a:ext>
                  </a:extLst>
                </a:gridCol>
              </a:tblGrid>
              <a:tr h="370840">
                <a:tc>
                  <a:txBody>
                    <a:bodyPr/>
                    <a:lstStyle/>
                    <a:p>
                      <a:pPr algn="ctr"/>
                      <a:r>
                        <a:rPr lang="tr-TR" dirty="0" smtClean="0">
                          <a:latin typeface="Times New Roman" pitchFamily="18" charset="0"/>
                          <a:cs typeface="Times New Roman" pitchFamily="18" charset="0"/>
                        </a:rPr>
                        <a:t>Okul</a:t>
                      </a:r>
                      <a:r>
                        <a:rPr lang="tr-TR" baseline="0" dirty="0" smtClean="0">
                          <a:latin typeface="Times New Roman" pitchFamily="18" charset="0"/>
                          <a:cs typeface="Times New Roman" pitchFamily="18" charset="0"/>
                        </a:rPr>
                        <a:t> Adı</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Kontenjan </a:t>
                      </a:r>
                      <a:endParaRPr lang="tr-TR"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dirty="0" smtClean="0">
                          <a:latin typeface="Times New Roman" pitchFamily="18" charset="0"/>
                          <a:cs typeface="Times New Roman" pitchFamily="18" charset="0"/>
                        </a:rPr>
                        <a:t>Taban puanı</a:t>
                      </a:r>
                      <a:endParaRPr lang="tr-T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dirty="0" smtClean="0">
                          <a:latin typeface="Times New Roman" pitchFamily="18" charset="0"/>
                          <a:cs typeface="Times New Roman" pitchFamily="18" charset="0"/>
                        </a:rPr>
                        <a:t>Taban yüzdelik dilim</a:t>
                      </a:r>
                      <a:endParaRPr lang="tr-TR"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370840">
                <a:tc>
                  <a:txBody>
                    <a:bodyPr/>
                    <a:lstStyle/>
                    <a:p>
                      <a:pPr algn="ctr"/>
                      <a:endParaRPr lang="tr-TR" b="1" dirty="0" smtClean="0">
                        <a:latin typeface="Times New Roman" pitchFamily="18" charset="0"/>
                        <a:cs typeface="Times New Roman" pitchFamily="18" charset="0"/>
                      </a:endParaRPr>
                    </a:p>
                    <a:p>
                      <a:pPr algn="ctr"/>
                      <a:r>
                        <a:rPr lang="tr-TR" b="1" dirty="0" smtClean="0">
                          <a:latin typeface="Times New Roman" pitchFamily="18" charset="0"/>
                          <a:cs typeface="Times New Roman" pitchFamily="18" charset="0"/>
                        </a:rPr>
                        <a:t>Niyazi</a:t>
                      </a:r>
                      <a:r>
                        <a:rPr lang="tr-TR" b="1" baseline="0" dirty="0" smtClean="0">
                          <a:latin typeface="Times New Roman" pitchFamily="18" charset="0"/>
                          <a:cs typeface="Times New Roman" pitchFamily="18" charset="0"/>
                        </a:rPr>
                        <a:t> </a:t>
                      </a:r>
                      <a:r>
                        <a:rPr lang="tr-TR" b="1" baseline="0" dirty="0" err="1" smtClean="0">
                          <a:latin typeface="Times New Roman" pitchFamily="18" charset="0"/>
                          <a:cs typeface="Times New Roman" pitchFamily="18" charset="0"/>
                        </a:rPr>
                        <a:t>Mısri</a:t>
                      </a:r>
                      <a:r>
                        <a:rPr lang="tr-TR" b="1" baseline="0" dirty="0" smtClean="0">
                          <a:latin typeface="Times New Roman" pitchFamily="18" charset="0"/>
                          <a:cs typeface="Times New Roman" pitchFamily="18" charset="0"/>
                        </a:rPr>
                        <a:t> Sosyal Bilimler  Lisesi</a:t>
                      </a:r>
                    </a:p>
                    <a:p>
                      <a:pPr algn="ctr"/>
                      <a:endParaRPr lang="tr-TR" b="1" dirty="0">
                        <a:latin typeface="Times New Roman" pitchFamily="18" charset="0"/>
                        <a:cs typeface="Times New Roman" pitchFamily="18" charset="0"/>
                      </a:endParaRPr>
                    </a:p>
                  </a:txBody>
                  <a:tcPr/>
                </a:tc>
                <a:tc>
                  <a:txBody>
                    <a:bodyPr/>
                    <a:lstStyle/>
                    <a:p>
                      <a:pPr algn="ctr"/>
                      <a:endParaRPr lang="tr-TR" sz="1600" b="1" dirty="0" smtClean="0">
                        <a:latin typeface="Times New Roman" pitchFamily="18" charset="0"/>
                        <a:cs typeface="Times New Roman" pitchFamily="18" charset="0"/>
                      </a:endParaRPr>
                    </a:p>
                    <a:p>
                      <a:pPr algn="ctr"/>
                      <a:r>
                        <a:rPr lang="tr-TR" sz="1600" b="1" dirty="0" smtClean="0">
                          <a:latin typeface="Times New Roman" pitchFamily="18" charset="0"/>
                          <a:cs typeface="Times New Roman" pitchFamily="18" charset="0"/>
                        </a:rPr>
                        <a:t>150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endParaRPr kumimoji="0" lang="tr-TR" sz="1600" b="1" i="0" kern="1200" dirty="0" smtClean="0">
                        <a:solidFill>
                          <a:schemeClr val="dk1"/>
                        </a:solidFill>
                        <a:latin typeface="Times New Roman" pitchFamily="18" charset="0"/>
                        <a:ea typeface="+mn-ea"/>
                        <a:cs typeface="Times New Roman" pitchFamily="18" charset="0"/>
                      </a:endParaRPr>
                    </a:p>
                    <a:p>
                      <a:pPr algn="ctr"/>
                      <a:r>
                        <a:rPr lang="tr-TR" sz="1600" b="1" i="0" kern="1200" dirty="0" smtClean="0">
                          <a:solidFill>
                            <a:schemeClr val="dk1"/>
                          </a:solidFill>
                          <a:latin typeface="+mn-lt"/>
                          <a:ea typeface="+mn-ea"/>
                          <a:cs typeface="+mn-cs"/>
                        </a:rPr>
                        <a:t>360.664</a:t>
                      </a:r>
                      <a:endParaRPr kumimoji="0" lang="tr-TR" sz="1600" b="1" i="0" kern="1200" dirty="0" smtClean="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endParaRPr kumimoji="0" lang="tr-TR" sz="1600" b="1" kern="1200" baseline="0" dirty="0" smtClean="0">
                        <a:solidFill>
                          <a:schemeClr val="dk1"/>
                        </a:solidFill>
                        <a:latin typeface="Times New Roman" pitchFamily="18" charset="0"/>
                        <a:ea typeface="+mn-ea"/>
                        <a:cs typeface="Times New Roman" pitchFamily="18" charset="0"/>
                      </a:endParaRPr>
                    </a:p>
                    <a:p>
                      <a:pPr algn="ctr"/>
                      <a:r>
                        <a:rPr kumimoji="0" lang="tr-TR" sz="1600" b="1" kern="1200" baseline="0" dirty="0" smtClean="0">
                          <a:solidFill>
                            <a:schemeClr val="dk1"/>
                          </a:solidFill>
                          <a:latin typeface="Times New Roman" pitchFamily="18" charset="0"/>
                          <a:ea typeface="+mn-ea"/>
                          <a:cs typeface="Times New Roman" pitchFamily="18" charset="0"/>
                        </a:rPr>
                        <a:t>23,24</a:t>
                      </a:r>
                    </a:p>
                  </a:txBody>
                  <a:tcPr/>
                </a:tc>
                <a:extLst>
                  <a:ext uri="{0D108BD9-81ED-4DB2-BD59-A6C34878D82A}">
                    <a16:rowId xmlns:a16="http://schemas.microsoft.com/office/drawing/2014/main" val="10001"/>
                  </a:ext>
                </a:extLst>
              </a:tr>
            </a:tbl>
          </a:graphicData>
        </a:graphic>
      </p:graphicFrame>
      <p:sp>
        <p:nvSpPr>
          <p:cNvPr id="4" name="1 Başlık"/>
          <p:cNvSpPr txBox="1">
            <a:spLocks/>
          </p:cNvSpPr>
          <p:nvPr/>
        </p:nvSpPr>
        <p:spPr>
          <a:xfrm>
            <a:off x="549005" y="5733256"/>
            <a:ext cx="8229600" cy="780696"/>
          </a:xfrm>
          <a:prstGeom prst="rect">
            <a:avLst/>
          </a:prstGeom>
        </p:spPr>
        <p:txBody>
          <a:bodyPr vert="horz" anchor="ctr">
            <a:normAutofit fontScale="97500"/>
          </a:bodyPr>
          <a:lstStyle/>
          <a:p>
            <a:pPr marL="173038" marR="0" lvl="0" indent="311150" defTabSz="914400" rtl="0" eaLnBrk="1" fontAlgn="auto" latinLnBrk="0" hangingPunct="1">
              <a:lnSpc>
                <a:spcPct val="100000"/>
              </a:lnSpc>
              <a:spcBef>
                <a:spcPct val="0"/>
              </a:spcBef>
              <a:spcAft>
                <a:spcPts val="0"/>
              </a:spcAft>
              <a:buClrTx/>
              <a:buSzTx/>
              <a:buFontTx/>
              <a:buNone/>
              <a:tabLst/>
              <a:defRPr/>
            </a:pPr>
            <a:r>
              <a:rPr kumimoji="0" lang="tr-TR" sz="3600" b="1" i="0" u="sng"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Not:</a:t>
            </a:r>
            <a:r>
              <a:rPr kumimoji="0" lang="tr-TR" sz="36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 1 yıl hazırlık eğitimi vardır. </a:t>
            </a:r>
            <a:endParaRPr kumimoji="0" lang="tr-TR" sz="36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6" name="1 Başlık"/>
          <p:cNvSpPr txBox="1">
            <a:spLocks/>
          </p:cNvSpPr>
          <p:nvPr/>
        </p:nvSpPr>
        <p:spPr>
          <a:xfrm>
            <a:off x="0" y="4272500"/>
            <a:ext cx="8507288" cy="640107"/>
          </a:xfrm>
          <a:prstGeom prst="rect">
            <a:avLst/>
          </a:prstGeom>
        </p:spPr>
        <p:txBody>
          <a:bodyPr vert="horz" anchor="ctr">
            <a:noAutofit/>
          </a:bodyPr>
          <a:lst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algn="ctr"/>
            <a:r>
              <a:rPr lang="tr-TR" sz="2400" b="1" dirty="0" smtClean="0"/>
              <a:t>SOSYAL BİLİMLER LİSELERİ TOPLAM KONTENJAN: 150</a:t>
            </a:r>
            <a:endParaRPr lang="tr-TR" sz="24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3" name="1 Başlık"/>
          <p:cNvSpPr>
            <a:spLocks noGrp="1"/>
          </p:cNvSpPr>
          <p:nvPr>
            <p:ph type="title"/>
          </p:nvPr>
        </p:nvSpPr>
        <p:spPr>
          <a:xfrm>
            <a:off x="467543" y="188640"/>
            <a:ext cx="8229600" cy="780696"/>
          </a:xfrm>
        </p:spPr>
        <p:txBody>
          <a:bodyPr>
            <a:noAutofit/>
          </a:bodyPr>
          <a:lstStyle/>
          <a:p>
            <a:pPr algn="ctr"/>
            <a:r>
              <a:rPr lang="tr-TR" sz="2800" b="1" dirty="0" smtClean="0">
                <a:solidFill>
                  <a:srgbClr val="00B050"/>
                </a:solidFill>
              </a:rPr>
              <a:t>2023 MALATYADAKİ ANADOLU İMAM HATİP LİSELERİNİN TABAN PUANLARI</a:t>
            </a:r>
            <a:endParaRPr lang="tr-TR" sz="2800" b="1" dirty="0">
              <a:solidFill>
                <a:srgbClr val="00B050"/>
              </a:solidFill>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974970436"/>
              </p:ext>
            </p:extLst>
          </p:nvPr>
        </p:nvGraphicFramePr>
        <p:xfrm>
          <a:off x="261862" y="1089746"/>
          <a:ext cx="8435281" cy="4924947"/>
        </p:xfrm>
        <a:graphic>
          <a:graphicData uri="http://schemas.openxmlformats.org/drawingml/2006/table">
            <a:tbl>
              <a:tblPr firstRow="1" bandRow="1">
                <a:tableStyleId>{5C22544A-7EE6-4342-B048-85BDC9FD1C3A}</a:tableStyleId>
              </a:tblPr>
              <a:tblGrid>
                <a:gridCol w="3968917">
                  <a:extLst>
                    <a:ext uri="{9D8B030D-6E8A-4147-A177-3AD203B41FA5}">
                      <a16:colId xmlns:a16="http://schemas.microsoft.com/office/drawing/2014/main" val="20000"/>
                    </a:ext>
                  </a:extLst>
                </a:gridCol>
                <a:gridCol w="1654603">
                  <a:extLst>
                    <a:ext uri="{9D8B030D-6E8A-4147-A177-3AD203B41FA5}">
                      <a16:colId xmlns:a16="http://schemas.microsoft.com/office/drawing/2014/main" val="20001"/>
                    </a:ext>
                  </a:extLst>
                </a:gridCol>
                <a:gridCol w="1405880">
                  <a:extLst>
                    <a:ext uri="{9D8B030D-6E8A-4147-A177-3AD203B41FA5}">
                      <a16:colId xmlns:a16="http://schemas.microsoft.com/office/drawing/2014/main" val="20002"/>
                    </a:ext>
                  </a:extLst>
                </a:gridCol>
                <a:gridCol w="1405881">
                  <a:extLst>
                    <a:ext uri="{9D8B030D-6E8A-4147-A177-3AD203B41FA5}">
                      <a16:colId xmlns:a16="http://schemas.microsoft.com/office/drawing/2014/main" val="20004"/>
                    </a:ext>
                  </a:extLst>
                </a:gridCol>
              </a:tblGrid>
              <a:tr h="853075">
                <a:tc>
                  <a:txBody>
                    <a:bodyPr/>
                    <a:lstStyle/>
                    <a:p>
                      <a:pPr algn="ctr"/>
                      <a:r>
                        <a:rPr lang="tr-TR" dirty="0" smtClean="0">
                          <a:latin typeface="Times New Roman" pitchFamily="18" charset="0"/>
                          <a:cs typeface="Times New Roman" pitchFamily="18" charset="0"/>
                        </a:rPr>
                        <a:t>Okul</a:t>
                      </a:r>
                      <a:r>
                        <a:rPr lang="tr-TR" baseline="0" dirty="0" smtClean="0">
                          <a:latin typeface="Times New Roman" pitchFamily="18" charset="0"/>
                          <a:cs typeface="Times New Roman" pitchFamily="18" charset="0"/>
                        </a:rPr>
                        <a:t> Adı</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Kontenjan</a:t>
                      </a:r>
                      <a:endParaRPr lang="tr-TR"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dirty="0" smtClean="0">
                          <a:latin typeface="Times New Roman" pitchFamily="18" charset="0"/>
                          <a:cs typeface="Times New Roman" pitchFamily="18" charset="0"/>
                        </a:rPr>
                        <a:t>Taban</a:t>
                      </a:r>
                      <a:r>
                        <a:rPr lang="tr-TR" baseline="0" dirty="0" smtClean="0">
                          <a:latin typeface="Times New Roman" pitchFamily="18" charset="0"/>
                          <a:cs typeface="Times New Roman" pitchFamily="18" charset="0"/>
                        </a:rPr>
                        <a:t> puan</a:t>
                      </a:r>
                      <a:endParaRPr lang="tr-TR"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dirty="0" smtClean="0">
                          <a:latin typeface="Times New Roman" pitchFamily="18" charset="0"/>
                          <a:cs typeface="Times New Roman" pitchFamily="18" charset="0"/>
                        </a:rPr>
                        <a:t>Taban yüzdelik  dilim</a:t>
                      </a:r>
                      <a:endParaRPr lang="tr-TR"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597152">
                <a:tc>
                  <a:txBody>
                    <a:bodyPr/>
                    <a:lstStyle/>
                    <a:p>
                      <a:pPr algn="ctr"/>
                      <a:r>
                        <a:rPr lang="tr-TR" b="1" dirty="0" err="1" smtClean="0">
                          <a:latin typeface="Times New Roman" pitchFamily="18" charset="0"/>
                          <a:cs typeface="Times New Roman" pitchFamily="18" charset="0"/>
                        </a:rPr>
                        <a:t>Selahaddin</a:t>
                      </a:r>
                      <a:r>
                        <a:rPr lang="tr-TR" b="1" baseline="0" dirty="0" smtClean="0">
                          <a:latin typeface="Times New Roman" pitchFamily="18" charset="0"/>
                          <a:cs typeface="Times New Roman" pitchFamily="18" charset="0"/>
                        </a:rPr>
                        <a:t> </a:t>
                      </a:r>
                      <a:r>
                        <a:rPr lang="tr-TR" b="1" baseline="0" dirty="0" err="1" smtClean="0">
                          <a:latin typeface="Times New Roman" pitchFamily="18" charset="0"/>
                          <a:cs typeface="Times New Roman" pitchFamily="18" charset="0"/>
                        </a:rPr>
                        <a:t>Eyyubi</a:t>
                      </a:r>
                      <a:r>
                        <a:rPr lang="tr-TR" b="1" baseline="0" dirty="0" smtClean="0">
                          <a:latin typeface="Times New Roman" pitchFamily="18" charset="0"/>
                          <a:cs typeface="Times New Roman" pitchFamily="18" charset="0"/>
                        </a:rPr>
                        <a:t> Anadolu İmam Hatip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120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dirty="0" smtClean="0">
                          <a:latin typeface="Times New Roman" pitchFamily="18" charset="0"/>
                          <a:cs typeface="Times New Roman" pitchFamily="18" charset="0"/>
                        </a:rPr>
                        <a:t>406,658</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14,12</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597152">
                <a:tc>
                  <a:txBody>
                    <a:bodyPr/>
                    <a:lstStyle/>
                    <a:p>
                      <a:pPr algn="ctr"/>
                      <a:r>
                        <a:rPr lang="tr-TR" b="1" baseline="0" dirty="0" smtClean="0">
                          <a:latin typeface="Times New Roman" pitchFamily="18" charset="0"/>
                          <a:cs typeface="Times New Roman" pitchFamily="18" charset="0"/>
                        </a:rPr>
                        <a:t>Hacı Avni  Kız Anadolu İmam Hatip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150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289,797</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43,04</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597152">
                <a:tc>
                  <a:txBody>
                    <a:bodyPr/>
                    <a:lstStyle/>
                    <a:p>
                      <a:pPr algn="ctr"/>
                      <a:r>
                        <a:rPr lang="tr-TR" b="1" dirty="0" smtClean="0">
                          <a:latin typeface="Times New Roman" pitchFamily="18" charset="0"/>
                          <a:cs typeface="Times New Roman" pitchFamily="18" charset="0"/>
                        </a:rPr>
                        <a:t>Malatya Anadolu</a:t>
                      </a:r>
                      <a:r>
                        <a:rPr lang="tr-TR" b="1" baseline="0" dirty="0" smtClean="0">
                          <a:latin typeface="Times New Roman" pitchFamily="18" charset="0"/>
                          <a:cs typeface="Times New Roman" pitchFamily="18" charset="0"/>
                        </a:rPr>
                        <a:t> İmam Hatip Lisesi </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90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i="0" kern="1200" dirty="0" smtClean="0">
                          <a:solidFill>
                            <a:schemeClr val="dk1"/>
                          </a:solidFill>
                          <a:latin typeface="+mn-lt"/>
                          <a:ea typeface="+mn-ea"/>
                          <a:cs typeface="+mn-cs"/>
                        </a:rPr>
                        <a:t>261,730</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53,99</a:t>
                      </a:r>
                    </a:p>
                  </a:txBody>
                  <a:tcPr/>
                </a:tc>
                <a:extLst>
                  <a:ext uri="{0D108BD9-81ED-4DB2-BD59-A6C34878D82A}">
                    <a16:rowId xmlns:a16="http://schemas.microsoft.com/office/drawing/2014/main" val="10003"/>
                  </a:ext>
                </a:extLst>
              </a:tr>
              <a:tr h="597152">
                <a:tc>
                  <a:txBody>
                    <a:bodyPr/>
                    <a:lstStyle/>
                    <a:p>
                      <a:pPr algn="ctr"/>
                      <a:r>
                        <a:rPr lang="tr-TR" b="1" dirty="0" smtClean="0">
                          <a:latin typeface="Times New Roman" pitchFamily="18" charset="0"/>
                          <a:cs typeface="Times New Roman" pitchFamily="18" charset="0"/>
                        </a:rPr>
                        <a:t>Darende Osman Hulusi</a:t>
                      </a:r>
                      <a:r>
                        <a:rPr lang="tr-TR" b="1" baseline="0" dirty="0" smtClean="0">
                          <a:latin typeface="Times New Roman" pitchFamily="18" charset="0"/>
                          <a:cs typeface="Times New Roman" pitchFamily="18" charset="0"/>
                        </a:rPr>
                        <a:t> Ateş Anadolu İmam Hatip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60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dirty="0" smtClean="0">
                          <a:latin typeface="Times New Roman" pitchFamily="18" charset="0"/>
                          <a:cs typeface="Times New Roman" pitchFamily="18" charset="0"/>
                        </a:rPr>
                        <a:t>257,616</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55,93</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853075">
                <a:tc>
                  <a:txBody>
                    <a:bodyPr/>
                    <a:lstStyle/>
                    <a:p>
                      <a:pPr algn="ctr"/>
                      <a:r>
                        <a:rPr lang="tr-TR" b="1" dirty="0" smtClean="0">
                          <a:latin typeface="Times New Roman" pitchFamily="18" charset="0"/>
                          <a:cs typeface="Times New Roman" pitchFamily="18" charset="0"/>
                        </a:rPr>
                        <a:t>Doğanşehir</a:t>
                      </a:r>
                      <a:r>
                        <a:rPr lang="tr-TR" b="1" baseline="0" dirty="0" smtClean="0">
                          <a:latin typeface="Times New Roman" pitchFamily="18" charset="0"/>
                          <a:cs typeface="Times New Roman" pitchFamily="18" charset="0"/>
                        </a:rPr>
                        <a:t> Hüsne Küçük Kız Anadolu İmam Hatip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30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dirty="0" smtClean="0">
                          <a:latin typeface="Times New Roman" pitchFamily="18" charset="0"/>
                          <a:cs typeface="Times New Roman" pitchFamily="18" charset="0"/>
                        </a:rPr>
                        <a:t>179,198</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98,03</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2422642600"/>
                  </a:ext>
                </a:extLst>
              </a:tr>
              <a:tr h="597152">
                <a:tc>
                  <a:txBody>
                    <a:bodyPr/>
                    <a:lstStyle/>
                    <a:p>
                      <a:pPr algn="ctr"/>
                      <a:r>
                        <a:rPr lang="tr-TR" b="1" dirty="0" err="1" smtClean="0">
                          <a:latin typeface="Times New Roman" pitchFamily="18" charset="0"/>
                          <a:cs typeface="Times New Roman" pitchFamily="18" charset="0"/>
                        </a:rPr>
                        <a:t>Sadreddin</a:t>
                      </a:r>
                      <a:r>
                        <a:rPr lang="tr-TR" b="1" baseline="0" dirty="0" smtClean="0">
                          <a:latin typeface="Times New Roman" pitchFamily="18" charset="0"/>
                          <a:cs typeface="Times New Roman" pitchFamily="18" charset="0"/>
                        </a:rPr>
                        <a:t> </a:t>
                      </a:r>
                      <a:r>
                        <a:rPr lang="tr-TR" b="1" baseline="0" dirty="0" err="1" smtClean="0">
                          <a:latin typeface="Times New Roman" pitchFamily="18" charset="0"/>
                          <a:cs typeface="Times New Roman" pitchFamily="18" charset="0"/>
                        </a:rPr>
                        <a:t>Konevi</a:t>
                      </a:r>
                      <a:r>
                        <a:rPr lang="tr-TR" b="1" baseline="0" dirty="0" smtClean="0">
                          <a:latin typeface="Times New Roman" pitchFamily="18" charset="0"/>
                          <a:cs typeface="Times New Roman" pitchFamily="18" charset="0"/>
                        </a:rPr>
                        <a:t> Kız Anadolu İmam Hatip Lisesi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60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dirty="0" smtClean="0">
                          <a:latin typeface="Times New Roman" pitchFamily="18" charset="0"/>
                          <a:cs typeface="Times New Roman" pitchFamily="18" charset="0"/>
                        </a:rPr>
                        <a:t>317,201</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34,38</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910425837"/>
                  </a:ext>
                </a:extLst>
              </a:tr>
            </a:tbl>
          </a:graphicData>
        </a:graphic>
      </p:graphicFrame>
      <p:sp>
        <p:nvSpPr>
          <p:cNvPr id="5" name="1 Başlık"/>
          <p:cNvSpPr txBox="1">
            <a:spLocks/>
          </p:cNvSpPr>
          <p:nvPr/>
        </p:nvSpPr>
        <p:spPr>
          <a:xfrm>
            <a:off x="-252536" y="6135103"/>
            <a:ext cx="9144000" cy="640107"/>
          </a:xfrm>
          <a:prstGeom prst="rect">
            <a:avLst/>
          </a:prstGeom>
        </p:spPr>
        <p:txBody>
          <a:bodyPr vert="horz" anchor="ctr">
            <a:noAutofit/>
          </a:bodyPr>
          <a:lst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algn="ctr"/>
            <a:r>
              <a:rPr lang="tr-TR" sz="2400" b="1" dirty="0" smtClean="0"/>
              <a:t>ANADOLU İMAM HATİP LİSELERİ TOPLAM KONTENJAN: 510</a:t>
            </a:r>
            <a:endParaRPr lang="tr-TR" sz="24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008112"/>
          </a:xfrm>
        </p:spPr>
        <p:txBody>
          <a:bodyPr>
            <a:normAutofit/>
          </a:bodyPr>
          <a:lstStyle/>
          <a:p>
            <a:pPr algn="ctr"/>
            <a:r>
              <a:rPr lang="tr-TR" sz="2400" b="1" dirty="0" smtClean="0">
                <a:solidFill>
                  <a:srgbClr val="00B050"/>
                </a:solidFill>
              </a:rPr>
              <a:t>2023 MALATYADAKİ MESLEK LİSELERİNİN TABAN PUANLARI</a:t>
            </a:r>
            <a:endParaRPr lang="tr-TR" sz="2400" b="1" dirty="0">
              <a:solidFill>
                <a:srgbClr val="00B050"/>
              </a:solidFill>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644299183"/>
              </p:ext>
            </p:extLst>
          </p:nvPr>
        </p:nvGraphicFramePr>
        <p:xfrm>
          <a:off x="179512" y="957873"/>
          <a:ext cx="8784976" cy="5486400"/>
        </p:xfrm>
        <a:graphic>
          <a:graphicData uri="http://schemas.openxmlformats.org/drawingml/2006/table">
            <a:tbl>
              <a:tblPr firstRow="1" bandRow="1">
                <a:tableStyleId>{5C22544A-7EE6-4342-B048-85BDC9FD1C3A}</a:tableStyleId>
              </a:tblPr>
              <a:tblGrid>
                <a:gridCol w="4534181">
                  <a:extLst>
                    <a:ext uri="{9D8B030D-6E8A-4147-A177-3AD203B41FA5}">
                      <a16:colId xmlns:a16="http://schemas.microsoft.com/office/drawing/2014/main" val="20000"/>
                    </a:ext>
                  </a:extLst>
                </a:gridCol>
                <a:gridCol w="1370475">
                  <a:extLst>
                    <a:ext uri="{9D8B030D-6E8A-4147-A177-3AD203B41FA5}">
                      <a16:colId xmlns:a16="http://schemas.microsoft.com/office/drawing/2014/main" val="20001"/>
                    </a:ext>
                  </a:extLst>
                </a:gridCol>
                <a:gridCol w="1557850">
                  <a:extLst>
                    <a:ext uri="{9D8B030D-6E8A-4147-A177-3AD203B41FA5}">
                      <a16:colId xmlns:a16="http://schemas.microsoft.com/office/drawing/2014/main" val="20002"/>
                    </a:ext>
                  </a:extLst>
                </a:gridCol>
                <a:gridCol w="1322470">
                  <a:extLst>
                    <a:ext uri="{9D8B030D-6E8A-4147-A177-3AD203B41FA5}">
                      <a16:colId xmlns:a16="http://schemas.microsoft.com/office/drawing/2014/main" val="20004"/>
                    </a:ext>
                  </a:extLst>
                </a:gridCol>
              </a:tblGrid>
              <a:tr h="791814">
                <a:tc>
                  <a:txBody>
                    <a:bodyPr/>
                    <a:lstStyle/>
                    <a:p>
                      <a:pPr algn="ctr"/>
                      <a:r>
                        <a:rPr lang="tr-TR" sz="1600" dirty="0" smtClean="0">
                          <a:latin typeface="Times New Roman" pitchFamily="18" charset="0"/>
                          <a:cs typeface="Times New Roman" pitchFamily="18" charset="0"/>
                        </a:rPr>
                        <a:t>Okul Adı</a:t>
                      </a:r>
                      <a:endParaRPr lang="tr-TR" sz="1600" dirty="0">
                        <a:latin typeface="Times New Roman" pitchFamily="18" charset="0"/>
                        <a:cs typeface="Times New Roman" pitchFamily="18" charset="0"/>
                      </a:endParaRPr>
                    </a:p>
                  </a:txBody>
                  <a:tcPr/>
                </a:tc>
                <a:tc>
                  <a:txBody>
                    <a:bodyPr/>
                    <a:lstStyle/>
                    <a:p>
                      <a:pPr algn="ctr"/>
                      <a:r>
                        <a:rPr lang="tr-TR" sz="1600" dirty="0" smtClean="0">
                          <a:latin typeface="Times New Roman" pitchFamily="18" charset="0"/>
                          <a:cs typeface="Times New Roman" pitchFamily="18" charset="0"/>
                        </a:rPr>
                        <a:t>Kontenjan</a:t>
                      </a:r>
                      <a:endParaRPr lang="tr-TR" sz="16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dirty="0" smtClean="0">
                          <a:latin typeface="Times New Roman" pitchFamily="18" charset="0"/>
                          <a:cs typeface="Times New Roman" pitchFamily="18" charset="0"/>
                        </a:rPr>
                        <a:t>Taban Puan</a:t>
                      </a:r>
                      <a:endParaRPr lang="tr-T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dirty="0" smtClean="0">
                          <a:latin typeface="Times New Roman" pitchFamily="18" charset="0"/>
                          <a:cs typeface="Times New Roman" pitchFamily="18" charset="0"/>
                        </a:rPr>
                        <a:t>Taban Yüzdelik Dilim</a:t>
                      </a:r>
                      <a:endParaRPr lang="tr-TR" sz="16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879793">
                <a:tc>
                  <a:txBody>
                    <a:bodyPr/>
                    <a:lstStyle/>
                    <a:p>
                      <a:pPr algn="ctr"/>
                      <a:r>
                        <a:rPr lang="tr-TR" b="1" dirty="0" smtClean="0">
                          <a:latin typeface="Times New Roman" pitchFamily="18" charset="0"/>
                          <a:cs typeface="Times New Roman" pitchFamily="18" charset="0"/>
                        </a:rPr>
                        <a:t>Şehit Kemal </a:t>
                      </a:r>
                      <a:r>
                        <a:rPr lang="tr-TR" b="1" dirty="0" err="1" smtClean="0">
                          <a:latin typeface="Times New Roman" pitchFamily="18" charset="0"/>
                          <a:cs typeface="Times New Roman" pitchFamily="18" charset="0"/>
                        </a:rPr>
                        <a:t>Özalper</a:t>
                      </a:r>
                      <a:r>
                        <a:rPr lang="tr-TR" b="1" baseline="0" dirty="0" smtClean="0">
                          <a:latin typeface="Times New Roman" pitchFamily="18" charset="0"/>
                          <a:cs typeface="Times New Roman" pitchFamily="18" charset="0"/>
                        </a:rPr>
                        <a:t> Mesleki ve Teknik Anadolu Lisesi</a:t>
                      </a:r>
                    </a:p>
                    <a:p>
                      <a:pPr algn="ctr"/>
                      <a:r>
                        <a:rPr lang="tr-TR" b="1" baseline="0" dirty="0" smtClean="0">
                          <a:latin typeface="Times New Roman" pitchFamily="18" charset="0"/>
                          <a:cs typeface="Times New Roman" pitchFamily="18" charset="0"/>
                        </a:rPr>
                        <a:t>(Raylı Sistemler Teknolojisi)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30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dirty="0" smtClean="0">
                          <a:latin typeface="Times New Roman" pitchFamily="18" charset="0"/>
                          <a:cs typeface="Times New Roman" pitchFamily="18" charset="0"/>
                        </a:rPr>
                        <a:t>276,545</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47,93</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879793">
                <a:tc>
                  <a:txBody>
                    <a:bodyPr/>
                    <a:lstStyle/>
                    <a:p>
                      <a:pPr algn="ctr"/>
                      <a:r>
                        <a:rPr lang="tr-TR" b="1" dirty="0" smtClean="0">
                          <a:latin typeface="Times New Roman" pitchFamily="18" charset="0"/>
                          <a:cs typeface="Times New Roman" pitchFamily="18" charset="0"/>
                        </a:rPr>
                        <a:t>Şehit</a:t>
                      </a:r>
                      <a:r>
                        <a:rPr lang="tr-TR" b="1" baseline="0" dirty="0" smtClean="0">
                          <a:latin typeface="Times New Roman" pitchFamily="18" charset="0"/>
                          <a:cs typeface="Times New Roman" pitchFamily="18" charset="0"/>
                        </a:rPr>
                        <a:t> </a:t>
                      </a:r>
                      <a:r>
                        <a:rPr lang="tr-TR" b="1" baseline="0" dirty="0" err="1" smtClean="0">
                          <a:latin typeface="Times New Roman" pitchFamily="18" charset="0"/>
                          <a:cs typeface="Times New Roman" pitchFamily="18" charset="0"/>
                        </a:rPr>
                        <a:t>Göhkan</a:t>
                      </a:r>
                      <a:r>
                        <a:rPr lang="tr-TR" b="1" baseline="0" dirty="0" smtClean="0">
                          <a:latin typeface="Times New Roman" pitchFamily="18" charset="0"/>
                          <a:cs typeface="Times New Roman" pitchFamily="18" charset="0"/>
                        </a:rPr>
                        <a:t> Ertan Mesleki ve Teknik Anadolu Lisesi</a:t>
                      </a:r>
                    </a:p>
                    <a:p>
                      <a:pPr algn="ctr"/>
                      <a:r>
                        <a:rPr lang="tr-TR" b="1" baseline="0" dirty="0" smtClean="0">
                          <a:latin typeface="Times New Roman" pitchFamily="18" charset="0"/>
                          <a:cs typeface="Times New Roman" pitchFamily="18" charset="0"/>
                        </a:rPr>
                        <a:t>(Yenilenebilir Enerji Teknolojileri)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30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dirty="0" smtClean="0">
                          <a:latin typeface="Times New Roman" pitchFamily="18" charset="0"/>
                          <a:cs typeface="Times New Roman" pitchFamily="18" charset="0"/>
                        </a:rPr>
                        <a:t>236,985</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66,38</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879793">
                <a:tc>
                  <a:txBody>
                    <a:bodyPr/>
                    <a:lstStyle/>
                    <a:p>
                      <a:pPr algn="ctr"/>
                      <a:r>
                        <a:rPr lang="tr-TR" b="1" dirty="0" smtClean="0">
                          <a:latin typeface="Times New Roman" pitchFamily="18" charset="0"/>
                          <a:cs typeface="Times New Roman" pitchFamily="18" charset="0"/>
                        </a:rPr>
                        <a:t>Yunus Emre</a:t>
                      </a:r>
                      <a:r>
                        <a:rPr lang="tr-TR" b="1" baseline="0" dirty="0" smtClean="0">
                          <a:latin typeface="Times New Roman" pitchFamily="18" charset="0"/>
                          <a:cs typeface="Times New Roman" pitchFamily="18" charset="0"/>
                        </a:rPr>
                        <a:t> Mesleki ve Teknik Anadolu Lisesi</a:t>
                      </a:r>
                    </a:p>
                    <a:p>
                      <a:pPr algn="ctr"/>
                      <a:r>
                        <a:rPr lang="tr-TR" b="1" baseline="0" dirty="0" smtClean="0">
                          <a:latin typeface="Times New Roman" pitchFamily="18" charset="0"/>
                          <a:cs typeface="Times New Roman" pitchFamily="18" charset="0"/>
                        </a:rPr>
                        <a:t>(Endüstriyel Otomasyon Teknolojileri)</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30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dirty="0" smtClean="0">
                          <a:latin typeface="Times New Roman" pitchFamily="18" charset="0"/>
                          <a:cs typeface="Times New Roman" pitchFamily="18" charset="0"/>
                        </a:rPr>
                        <a:t>250,465</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59,24</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615855">
                <a:tc>
                  <a:txBody>
                    <a:bodyPr/>
                    <a:lstStyle/>
                    <a:p>
                      <a:pPr algn="ctr"/>
                      <a:r>
                        <a:rPr lang="tr-TR" b="1" dirty="0" smtClean="0">
                          <a:latin typeface="Times New Roman" pitchFamily="18" charset="0"/>
                          <a:cs typeface="Times New Roman" pitchFamily="18" charset="0"/>
                        </a:rPr>
                        <a:t>Ziraat</a:t>
                      </a:r>
                      <a:r>
                        <a:rPr lang="tr-TR" b="1" baseline="0" dirty="0" smtClean="0">
                          <a:latin typeface="Times New Roman" pitchFamily="18" charset="0"/>
                          <a:cs typeface="Times New Roman" pitchFamily="18" charset="0"/>
                        </a:rPr>
                        <a:t> Mesleki Lisesi</a:t>
                      </a:r>
                    </a:p>
                    <a:p>
                      <a:pPr algn="ctr"/>
                      <a:r>
                        <a:rPr lang="tr-TR" b="1" baseline="0" dirty="0" smtClean="0">
                          <a:latin typeface="Times New Roman" pitchFamily="18" charset="0"/>
                          <a:cs typeface="Times New Roman" pitchFamily="18" charset="0"/>
                        </a:rPr>
                        <a:t>(Hayvan Yetiştiriciliği ve Sağlığı)</a:t>
                      </a:r>
                      <a:endParaRPr lang="tr-TR" b="1" dirty="0">
                        <a:latin typeface="Times New Roman" pitchFamily="18" charset="0"/>
                        <a:cs typeface="Times New Roman" pitchFamily="18" charset="0"/>
                      </a:endParaRPr>
                    </a:p>
                  </a:txBody>
                  <a:tcPr/>
                </a:tc>
                <a:tc>
                  <a:txBody>
                    <a:bodyPr/>
                    <a:lstStyle/>
                    <a:p>
                      <a:pPr algn="ctr"/>
                      <a:r>
                        <a:rPr lang="tr-TR" sz="1600" b="1" dirty="0" smtClean="0">
                          <a:latin typeface="Times New Roman" pitchFamily="18" charset="0"/>
                          <a:cs typeface="Times New Roman" pitchFamily="18" charset="0"/>
                        </a:rPr>
                        <a:t>30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tr-TR" sz="1600" b="1" dirty="0" smtClean="0">
                          <a:latin typeface="Times New Roman" pitchFamily="18" charset="0"/>
                          <a:cs typeface="Times New Roman" pitchFamily="18" charset="0"/>
                        </a:rPr>
                        <a:t>166,694</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tr-TR" sz="1600" b="1" dirty="0" smtClean="0">
                          <a:latin typeface="Times New Roman" pitchFamily="18" charset="0"/>
                          <a:cs typeface="Times New Roman" pitchFamily="18" charset="0"/>
                        </a:rPr>
                        <a:t>99,43</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615855">
                <a:tc>
                  <a:txBody>
                    <a:bodyPr/>
                    <a:lstStyle/>
                    <a:p>
                      <a:pPr algn="ctr"/>
                      <a:r>
                        <a:rPr lang="tr-TR" b="1" dirty="0" err="1" smtClean="0">
                          <a:latin typeface="Times New Roman" pitchFamily="18" charset="0"/>
                          <a:cs typeface="Times New Roman" pitchFamily="18" charset="0"/>
                        </a:rPr>
                        <a:t>Aslantepe</a:t>
                      </a:r>
                      <a:r>
                        <a:rPr lang="tr-TR" b="1" dirty="0" smtClean="0">
                          <a:latin typeface="Times New Roman" pitchFamily="18" charset="0"/>
                          <a:cs typeface="Times New Roman" pitchFamily="18" charset="0"/>
                        </a:rPr>
                        <a:t>  Meslek ve Teknik Anadolu Lisesi</a:t>
                      </a:r>
                    </a:p>
                    <a:p>
                      <a:pPr algn="ctr"/>
                      <a:r>
                        <a:rPr lang="tr-TR" b="1" dirty="0" smtClean="0">
                          <a:latin typeface="Times New Roman" pitchFamily="18" charset="0"/>
                          <a:cs typeface="Times New Roman" pitchFamily="18" charset="0"/>
                        </a:rPr>
                        <a:t>(Yiyecek ve İçecek</a:t>
                      </a:r>
                      <a:r>
                        <a:rPr lang="tr-TR" b="1" baseline="0" dirty="0" smtClean="0">
                          <a:latin typeface="Times New Roman" pitchFamily="18" charset="0"/>
                          <a:cs typeface="Times New Roman" pitchFamily="18" charset="0"/>
                        </a:rPr>
                        <a:t> Alanı)</a:t>
                      </a:r>
                      <a:endParaRPr lang="tr-TR" b="1" dirty="0">
                        <a:latin typeface="Times New Roman" pitchFamily="18" charset="0"/>
                        <a:cs typeface="Times New Roman" pitchFamily="18" charset="0"/>
                      </a:endParaRPr>
                    </a:p>
                  </a:txBody>
                  <a:tcPr/>
                </a:tc>
                <a:tc>
                  <a:txBody>
                    <a:bodyPr/>
                    <a:lstStyle/>
                    <a:p>
                      <a:pPr algn="ctr"/>
                      <a:endParaRPr lang="tr-TR" sz="1600" b="1" dirty="0" smtClean="0">
                        <a:latin typeface="Times New Roman" pitchFamily="18" charset="0"/>
                        <a:cs typeface="Times New Roman" pitchFamily="18" charset="0"/>
                      </a:endParaRPr>
                    </a:p>
                    <a:p>
                      <a:pPr algn="ctr"/>
                      <a:r>
                        <a:rPr lang="tr-TR" sz="1600" b="1" dirty="0" smtClean="0">
                          <a:latin typeface="Times New Roman" pitchFamily="18" charset="0"/>
                          <a:cs typeface="Times New Roman" pitchFamily="18" charset="0"/>
                        </a:rPr>
                        <a:t>60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endParaRPr lang="tr-TR" sz="1600" b="1" dirty="0" smtClean="0">
                        <a:latin typeface="Times New Roman" pitchFamily="18" charset="0"/>
                        <a:cs typeface="Times New Roman" pitchFamily="18" charset="0"/>
                      </a:endParaRPr>
                    </a:p>
                    <a:p>
                      <a:pPr algn="ctr"/>
                      <a:r>
                        <a:rPr lang="tr-TR" sz="1600" b="1" dirty="0" smtClean="0">
                          <a:latin typeface="Times New Roman" pitchFamily="18" charset="0"/>
                          <a:cs typeface="Times New Roman" pitchFamily="18" charset="0"/>
                        </a:rPr>
                        <a:t>175,589</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endParaRPr lang="tr-TR" sz="1600" b="1" dirty="0" smtClean="0">
                        <a:latin typeface="Times New Roman" pitchFamily="18" charset="0"/>
                        <a:cs typeface="Times New Roman" pitchFamily="18" charset="0"/>
                      </a:endParaRPr>
                    </a:p>
                    <a:p>
                      <a:pPr algn="ctr"/>
                      <a:r>
                        <a:rPr lang="tr-TR" sz="1600" b="1" dirty="0" smtClean="0">
                          <a:latin typeface="Times New Roman" pitchFamily="18" charset="0"/>
                          <a:cs typeface="Times New Roman" pitchFamily="18" charset="0"/>
                        </a:rPr>
                        <a:t>97,70</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538104720"/>
                  </a:ext>
                </a:extLst>
              </a:tr>
              <a:tr h="615855">
                <a:tc>
                  <a:txBody>
                    <a:bodyPr/>
                    <a:lstStyle/>
                    <a:p>
                      <a:pPr algn="ctr"/>
                      <a:r>
                        <a:rPr lang="tr-TR" b="1" dirty="0" err="1" smtClean="0">
                          <a:latin typeface="Times New Roman" pitchFamily="18" charset="0"/>
                          <a:cs typeface="Times New Roman" pitchFamily="18" charset="0"/>
                        </a:rPr>
                        <a:t>Aslantepe</a:t>
                      </a:r>
                      <a:r>
                        <a:rPr lang="tr-TR" b="1" baseline="0" dirty="0" smtClean="0">
                          <a:latin typeface="Times New Roman" pitchFamily="18" charset="0"/>
                          <a:cs typeface="Times New Roman" pitchFamily="18" charset="0"/>
                        </a:rPr>
                        <a:t> Meslek ve Teknik Anadolu Lisesi</a:t>
                      </a:r>
                    </a:p>
                    <a:p>
                      <a:pPr algn="ctr"/>
                      <a:r>
                        <a:rPr lang="tr-TR" b="1" baseline="0" dirty="0" smtClean="0">
                          <a:latin typeface="Times New Roman" pitchFamily="18" charset="0"/>
                          <a:cs typeface="Times New Roman" pitchFamily="18" charset="0"/>
                        </a:rPr>
                        <a:t>(Konaklama ve Seyahat Hizmetleri Alanı) </a:t>
                      </a:r>
                      <a:endParaRPr lang="tr-TR" b="1" dirty="0">
                        <a:latin typeface="Times New Roman" pitchFamily="18" charset="0"/>
                        <a:cs typeface="Times New Roman" pitchFamily="18" charset="0"/>
                      </a:endParaRPr>
                    </a:p>
                  </a:txBody>
                  <a:tcPr/>
                </a:tc>
                <a:tc>
                  <a:txBody>
                    <a:bodyPr/>
                    <a:lstStyle/>
                    <a:p>
                      <a:pPr algn="ctr"/>
                      <a:endParaRPr lang="tr-TR" sz="1600" b="1" dirty="0" smtClean="0">
                        <a:latin typeface="Times New Roman" pitchFamily="18" charset="0"/>
                        <a:cs typeface="Times New Roman" pitchFamily="18" charset="0"/>
                      </a:endParaRPr>
                    </a:p>
                    <a:p>
                      <a:pPr algn="ctr"/>
                      <a:r>
                        <a:rPr lang="tr-TR" sz="1600" b="1" dirty="0" smtClean="0">
                          <a:latin typeface="Times New Roman" pitchFamily="18" charset="0"/>
                          <a:cs typeface="Times New Roman" pitchFamily="18" charset="0"/>
                        </a:rPr>
                        <a:t>30</a:t>
                      </a:r>
                      <a:endParaRPr lang="tr-TR" sz="16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endParaRPr lang="tr-TR" sz="1600" b="1" dirty="0" smtClean="0">
                        <a:latin typeface="Times New Roman" pitchFamily="18" charset="0"/>
                        <a:cs typeface="Times New Roman" pitchFamily="18" charset="0"/>
                      </a:endParaRPr>
                    </a:p>
                    <a:p>
                      <a:pPr algn="ctr"/>
                      <a:r>
                        <a:rPr lang="tr-TR" sz="1600" b="1" dirty="0" smtClean="0">
                          <a:latin typeface="Times New Roman" pitchFamily="18" charset="0"/>
                          <a:cs typeface="Times New Roman" pitchFamily="18" charset="0"/>
                        </a:rPr>
                        <a:t>178,643</a:t>
                      </a:r>
                      <a:endParaRPr lang="tr-TR"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endParaRPr lang="tr-TR" sz="1600" b="1" dirty="0" smtClean="0">
                        <a:latin typeface="Times New Roman" pitchFamily="18" charset="0"/>
                        <a:cs typeface="Times New Roman" pitchFamily="18" charset="0"/>
                      </a:endParaRPr>
                    </a:p>
                    <a:p>
                      <a:pPr algn="ctr"/>
                      <a:r>
                        <a:rPr lang="tr-TR" sz="1600" b="1" dirty="0" smtClean="0">
                          <a:latin typeface="Times New Roman" pitchFamily="18" charset="0"/>
                          <a:cs typeface="Times New Roman" pitchFamily="18" charset="0"/>
                        </a:rPr>
                        <a:t>98,03</a:t>
                      </a:r>
                      <a:endParaRPr lang="tr-TR" sz="1600" b="1" dirty="0">
                        <a:latin typeface="Times New Roman" pitchFamily="18" charset="0"/>
                        <a:cs typeface="Times New Roman" pitchFamily="18" charset="0"/>
                      </a:endParaRPr>
                    </a:p>
                  </a:txBody>
                  <a:tcPr/>
                </a:tc>
                <a:extLst>
                  <a:ext uri="{0D108BD9-81ED-4DB2-BD59-A6C34878D82A}">
                    <a16:rowId xmlns:a16="http://schemas.microsoft.com/office/drawing/2014/main" val="1940957553"/>
                  </a:ext>
                </a:extLst>
              </a:tr>
            </a:tbl>
          </a:graphicData>
        </a:graphic>
      </p:graphicFrame>
      <p:sp>
        <p:nvSpPr>
          <p:cNvPr id="5" name="1 Başlık"/>
          <p:cNvSpPr txBox="1">
            <a:spLocks/>
          </p:cNvSpPr>
          <p:nvPr/>
        </p:nvSpPr>
        <p:spPr>
          <a:xfrm>
            <a:off x="-179512" y="6405979"/>
            <a:ext cx="9144000" cy="640107"/>
          </a:xfrm>
          <a:prstGeom prst="rect">
            <a:avLst/>
          </a:prstGeom>
        </p:spPr>
        <p:txBody>
          <a:bodyPr vert="horz" anchor="ctr">
            <a:noAutofit/>
          </a:bodyPr>
          <a:lst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algn="ctr"/>
            <a:r>
              <a:rPr lang="tr-TR" sz="2400" b="1" dirty="0" smtClean="0"/>
              <a:t>MESLEK VE TEKNİK LİSELER TOPLAM KONTENJAN: 210</a:t>
            </a:r>
            <a:endParaRPr lang="tr-TR" sz="2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92696"/>
            <a:ext cx="8229600" cy="1800200"/>
          </a:xfrm>
        </p:spPr>
        <p:txBody>
          <a:bodyPr>
            <a:noAutofit/>
          </a:bodyPr>
          <a:lstStyle/>
          <a:p>
            <a:pPr algn="ctr"/>
            <a:r>
              <a:rPr lang="tr-TR" sz="4400" b="1" dirty="0" smtClean="0"/>
              <a:t>YEREL YERLEŞTİRME </a:t>
            </a:r>
            <a:br>
              <a:rPr lang="tr-TR" sz="4400" b="1" dirty="0" smtClean="0"/>
            </a:br>
            <a:r>
              <a:rPr lang="tr-TR" sz="4400" b="1" dirty="0" smtClean="0"/>
              <a:t>İLE ALAN OKULLARIN </a:t>
            </a:r>
            <a:br>
              <a:rPr lang="tr-TR" sz="4400" b="1" dirty="0" smtClean="0"/>
            </a:br>
            <a:r>
              <a:rPr lang="tr-TR" sz="4400" b="1" dirty="0" smtClean="0"/>
              <a:t>TABAN PUANLARI</a:t>
            </a:r>
            <a:endParaRPr lang="tr-TR" sz="4400" b="1" dirty="0"/>
          </a:p>
        </p:txBody>
      </p:sp>
      <p:pic>
        <p:nvPicPr>
          <p:cNvPr id="3" name="Picture 4" descr="Kene Tamam Kontrol - Pixabay'da ücretsiz vektör grafik"/>
          <p:cNvPicPr>
            <a:picLocks noChangeAspect="1" noChangeArrowheads="1"/>
          </p:cNvPicPr>
          <p:nvPr/>
        </p:nvPicPr>
        <p:blipFill>
          <a:blip r:embed="rId2" cstate="print"/>
          <a:srcRect/>
          <a:stretch>
            <a:fillRect/>
          </a:stretch>
        </p:blipFill>
        <p:spPr bwMode="auto">
          <a:xfrm>
            <a:off x="2411760" y="3140968"/>
            <a:ext cx="4464496" cy="3356992"/>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704088"/>
            <a:ext cx="9144000" cy="924712"/>
          </a:xfrm>
        </p:spPr>
        <p:txBody>
          <a:bodyPr>
            <a:normAutofit fontScale="90000"/>
          </a:bodyPr>
          <a:lstStyle/>
          <a:p>
            <a:pPr algn="ctr"/>
            <a:r>
              <a:rPr lang="tr-TR" sz="3200" b="1" dirty="0" smtClean="0"/>
              <a:t>2023 MALATYADAKİ ANADOLU LİSELERİNİN TABAN PUANLARI</a:t>
            </a:r>
            <a:endParaRPr lang="tr-TR" sz="3200" b="1"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4002308003"/>
              </p:ext>
            </p:extLst>
          </p:nvPr>
        </p:nvGraphicFramePr>
        <p:xfrm>
          <a:off x="457200" y="1935159"/>
          <a:ext cx="8147248" cy="4506774"/>
        </p:xfrm>
        <a:graphic>
          <a:graphicData uri="http://schemas.openxmlformats.org/drawingml/2006/table">
            <a:tbl>
              <a:tblPr firstRow="1" bandRow="1">
                <a:tableStyleId>{5C22544A-7EE6-4342-B048-85BDC9FD1C3A}</a:tableStyleId>
              </a:tblPr>
              <a:tblGrid>
                <a:gridCol w="4330824">
                  <a:extLst>
                    <a:ext uri="{9D8B030D-6E8A-4147-A177-3AD203B41FA5}">
                      <a16:colId xmlns:a16="http://schemas.microsoft.com/office/drawing/2014/main" val="20000"/>
                    </a:ext>
                  </a:extLst>
                </a:gridCol>
                <a:gridCol w="3816424">
                  <a:extLst>
                    <a:ext uri="{9D8B030D-6E8A-4147-A177-3AD203B41FA5}">
                      <a16:colId xmlns:a16="http://schemas.microsoft.com/office/drawing/2014/main" val="20001"/>
                    </a:ext>
                  </a:extLst>
                </a:gridCol>
              </a:tblGrid>
              <a:tr h="537769">
                <a:tc>
                  <a:txBody>
                    <a:bodyPr/>
                    <a:lstStyle/>
                    <a:p>
                      <a:pPr algn="ctr"/>
                      <a:r>
                        <a:rPr lang="tr-TR" dirty="0" smtClean="0">
                          <a:latin typeface="Times New Roman" pitchFamily="18" charset="0"/>
                          <a:cs typeface="Times New Roman" pitchFamily="18" charset="0"/>
                        </a:rPr>
                        <a:t>OKUL</a:t>
                      </a:r>
                      <a:r>
                        <a:rPr lang="tr-TR" baseline="0" dirty="0" smtClean="0">
                          <a:latin typeface="Times New Roman" pitchFamily="18" charset="0"/>
                          <a:cs typeface="Times New Roman" pitchFamily="18" charset="0"/>
                        </a:rPr>
                        <a:t> ADI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a:t>
                      </a:r>
                      <a:r>
                        <a:rPr lang="tr-TR" baseline="0" dirty="0" smtClean="0">
                          <a:latin typeface="Times New Roman" pitchFamily="18" charset="0"/>
                          <a:cs typeface="Times New Roman" pitchFamily="18" charset="0"/>
                        </a:rPr>
                        <a:t> OÖBP PUANI</a:t>
                      </a:r>
                      <a:endParaRPr lang="tr-TR"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537769">
                <a:tc>
                  <a:txBody>
                    <a:bodyPr/>
                    <a:lstStyle/>
                    <a:p>
                      <a:pPr algn="ctr"/>
                      <a:r>
                        <a:rPr lang="tr-TR" b="1" dirty="0" smtClean="0">
                          <a:latin typeface="Times New Roman" pitchFamily="18" charset="0"/>
                          <a:cs typeface="Times New Roman" pitchFamily="18" charset="0"/>
                        </a:rPr>
                        <a:t>BEYDAĞI ANADOLU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96.01</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537769">
                <a:tc>
                  <a:txBody>
                    <a:bodyPr/>
                    <a:lstStyle/>
                    <a:p>
                      <a:pPr algn="ctr"/>
                      <a:r>
                        <a:rPr lang="tr-TR" b="1" dirty="0" smtClean="0">
                          <a:latin typeface="Times New Roman" pitchFamily="18" charset="0"/>
                          <a:cs typeface="Times New Roman" pitchFamily="18" charset="0"/>
                        </a:rPr>
                        <a:t>KERNEK ANADOLU</a:t>
                      </a:r>
                      <a:r>
                        <a:rPr lang="tr-TR" b="1" baseline="0" dirty="0" smtClean="0">
                          <a:latin typeface="Times New Roman" pitchFamily="18" charset="0"/>
                          <a:cs typeface="Times New Roman" pitchFamily="18" charset="0"/>
                        </a:rPr>
                        <a:t>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92.52</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537769">
                <a:tc>
                  <a:txBody>
                    <a:bodyPr/>
                    <a:lstStyle/>
                    <a:p>
                      <a:pPr algn="ctr"/>
                      <a:r>
                        <a:rPr lang="tr-TR" b="1" dirty="0" smtClean="0">
                          <a:latin typeface="Times New Roman" pitchFamily="18" charset="0"/>
                          <a:cs typeface="Times New Roman" pitchFamily="18" charset="0"/>
                        </a:rPr>
                        <a:t>AKMERCAN ANADOLU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88,72</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537769">
                <a:tc>
                  <a:txBody>
                    <a:bodyPr/>
                    <a:lstStyle/>
                    <a:p>
                      <a:pPr algn="ctr"/>
                      <a:r>
                        <a:rPr lang="tr-TR" b="1" dirty="0" smtClean="0">
                          <a:latin typeface="Times New Roman" pitchFamily="18" charset="0"/>
                          <a:cs typeface="Times New Roman" pitchFamily="18" charset="0"/>
                        </a:rPr>
                        <a:t>KOLUKISA</a:t>
                      </a:r>
                      <a:r>
                        <a:rPr lang="tr-TR" b="1" baseline="0" dirty="0" smtClean="0">
                          <a:latin typeface="Times New Roman" pitchFamily="18" charset="0"/>
                          <a:cs typeface="Times New Roman" pitchFamily="18" charset="0"/>
                        </a:rPr>
                        <a:t> ANADOLU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89,83</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537769">
                <a:tc>
                  <a:txBody>
                    <a:bodyPr/>
                    <a:lstStyle/>
                    <a:p>
                      <a:pPr algn="ctr"/>
                      <a:r>
                        <a:rPr lang="tr-TR" b="1" dirty="0" smtClean="0">
                          <a:latin typeface="Times New Roman" pitchFamily="18" charset="0"/>
                          <a:cs typeface="Times New Roman" pitchFamily="18" charset="0"/>
                        </a:rPr>
                        <a:t>ORG.EŞREF BİTLİS </a:t>
                      </a:r>
                      <a:r>
                        <a:rPr lang="tr-TR" b="1" baseline="0" dirty="0" smtClean="0">
                          <a:latin typeface="Times New Roman" pitchFamily="18" charset="0"/>
                          <a:cs typeface="Times New Roman" pitchFamily="18" charset="0"/>
                        </a:rPr>
                        <a:t>ANADOLU LİSESİ </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83.73</a:t>
                      </a:r>
                      <a:endParaRPr lang="tr-TR" b="1" dirty="0" smtClean="0">
                        <a:latin typeface="Times New Roman" pitchFamily="18" charset="0"/>
                        <a:cs typeface="Times New Roman" pitchFamily="18" charset="0"/>
                      </a:endParaRPr>
                    </a:p>
                  </a:txBody>
                  <a:tcPr/>
                </a:tc>
                <a:extLst>
                  <a:ext uri="{0D108BD9-81ED-4DB2-BD59-A6C34878D82A}">
                    <a16:rowId xmlns:a16="http://schemas.microsoft.com/office/drawing/2014/main" val="10007"/>
                  </a:ext>
                </a:extLst>
              </a:tr>
              <a:tr h="5377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tr-TR" b="1" dirty="0" smtClean="0">
                          <a:latin typeface="Times New Roman" pitchFamily="18" charset="0"/>
                          <a:cs typeface="Times New Roman" pitchFamily="18" charset="0"/>
                        </a:rPr>
                        <a:t>İBNİ HALDUN ANADOLU LİSESİ</a:t>
                      </a:r>
                    </a:p>
                    <a:p>
                      <a:pPr algn="ct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59,90</a:t>
                      </a:r>
                      <a:endParaRPr lang="tr-TR" b="1" dirty="0" smtClean="0">
                        <a:latin typeface="Times New Roman" pitchFamily="18" charset="0"/>
                        <a:cs typeface="Times New Roman" pitchFamily="18" charset="0"/>
                      </a:endParaRPr>
                    </a:p>
                  </a:txBody>
                  <a:tcPr/>
                </a:tc>
                <a:extLst>
                  <a:ext uri="{0D108BD9-81ED-4DB2-BD59-A6C34878D82A}">
                    <a16:rowId xmlns:a16="http://schemas.microsoft.com/office/drawing/2014/main" val="3767808114"/>
                  </a:ext>
                </a:extLst>
              </a:tr>
              <a:tr h="5377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tr-TR" b="1" dirty="0" smtClean="0">
                          <a:latin typeface="Times New Roman" pitchFamily="18" charset="0"/>
                          <a:cs typeface="Times New Roman" pitchFamily="18" charset="0"/>
                        </a:rPr>
                        <a:t>MAHMUT ÇALIK  ANADOLU LİSESİ</a:t>
                      </a:r>
                    </a:p>
                    <a:p>
                      <a:pPr algn="ct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79,32</a:t>
                      </a:r>
                      <a:endParaRPr lang="tr-TR" b="1" dirty="0" smtClean="0">
                        <a:latin typeface="Times New Roman" pitchFamily="18" charset="0"/>
                        <a:cs typeface="Times New Roman" pitchFamily="18" charset="0"/>
                      </a:endParaRPr>
                    </a:p>
                  </a:txBody>
                  <a:tcPr/>
                </a:tc>
                <a:extLst>
                  <a:ext uri="{0D108BD9-81ED-4DB2-BD59-A6C34878D82A}">
                    <a16:rowId xmlns:a16="http://schemas.microsoft.com/office/drawing/2014/main" val="492983409"/>
                  </a:ext>
                </a:extLst>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260648"/>
            <a:ext cx="9144000" cy="924712"/>
          </a:xfrm>
        </p:spPr>
        <p:txBody>
          <a:bodyPr>
            <a:normAutofit fontScale="90000"/>
          </a:bodyPr>
          <a:lstStyle/>
          <a:p>
            <a:pPr algn="ctr"/>
            <a:r>
              <a:rPr lang="tr-TR" sz="3200" b="1" dirty="0" smtClean="0"/>
              <a:t>2023 MALATYADAKİ ANADOLU LİSELERİNİN TABAN PUANLARI</a:t>
            </a:r>
            <a:endParaRPr lang="tr-TR" sz="3200" b="1"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402414514"/>
              </p:ext>
            </p:extLst>
          </p:nvPr>
        </p:nvGraphicFramePr>
        <p:xfrm>
          <a:off x="287524" y="1198649"/>
          <a:ext cx="8568952" cy="5567839"/>
        </p:xfrm>
        <a:graphic>
          <a:graphicData uri="http://schemas.openxmlformats.org/drawingml/2006/table">
            <a:tbl>
              <a:tblPr firstRow="1" bandRow="1">
                <a:tableStyleId>{5C22544A-7EE6-4342-B048-85BDC9FD1C3A}</a:tableStyleId>
              </a:tblPr>
              <a:tblGrid>
                <a:gridCol w="5074255">
                  <a:extLst>
                    <a:ext uri="{9D8B030D-6E8A-4147-A177-3AD203B41FA5}">
                      <a16:colId xmlns:a16="http://schemas.microsoft.com/office/drawing/2014/main" val="20000"/>
                    </a:ext>
                  </a:extLst>
                </a:gridCol>
                <a:gridCol w="3494697">
                  <a:extLst>
                    <a:ext uri="{9D8B030D-6E8A-4147-A177-3AD203B41FA5}">
                      <a16:colId xmlns:a16="http://schemas.microsoft.com/office/drawing/2014/main" val="20001"/>
                    </a:ext>
                  </a:extLst>
                </a:gridCol>
              </a:tblGrid>
              <a:tr h="507298">
                <a:tc>
                  <a:txBody>
                    <a:bodyPr/>
                    <a:lstStyle/>
                    <a:p>
                      <a:pPr algn="ctr"/>
                      <a:r>
                        <a:rPr lang="tr-TR" dirty="0" smtClean="0">
                          <a:latin typeface="Times New Roman" pitchFamily="18" charset="0"/>
                          <a:cs typeface="Times New Roman" pitchFamily="18" charset="0"/>
                        </a:rPr>
                        <a:t>OKUL</a:t>
                      </a:r>
                      <a:r>
                        <a:rPr lang="tr-TR" baseline="0" dirty="0" smtClean="0">
                          <a:latin typeface="Times New Roman" pitchFamily="18" charset="0"/>
                          <a:cs typeface="Times New Roman" pitchFamily="18" charset="0"/>
                        </a:rPr>
                        <a:t> ADI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a:t>
                      </a:r>
                      <a:r>
                        <a:rPr lang="tr-TR" baseline="0" dirty="0" smtClean="0">
                          <a:latin typeface="Times New Roman" pitchFamily="18" charset="0"/>
                          <a:cs typeface="Times New Roman" pitchFamily="18" charset="0"/>
                        </a:rPr>
                        <a:t> DİPLOMA NOTU</a:t>
                      </a:r>
                      <a:endParaRPr lang="tr-TR"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50729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tr-TR" b="1" dirty="0" smtClean="0">
                          <a:latin typeface="Times New Roman" pitchFamily="18" charset="0"/>
                          <a:cs typeface="Times New Roman" pitchFamily="18" charset="0"/>
                        </a:rPr>
                        <a:t>GAZİ ANADOLU LİSESİ</a:t>
                      </a:r>
                    </a:p>
                    <a:p>
                      <a:pPr algn="ct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76,91</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507298">
                <a:tc>
                  <a:txBody>
                    <a:bodyPr/>
                    <a:lstStyle/>
                    <a:p>
                      <a:pPr algn="ctr"/>
                      <a:r>
                        <a:rPr lang="tr-TR" b="1" dirty="0" smtClean="0">
                          <a:latin typeface="Times New Roman" pitchFamily="18" charset="0"/>
                          <a:cs typeface="Times New Roman" pitchFamily="18" charset="0"/>
                        </a:rPr>
                        <a:t>MERAŞAL FEVZİ ÇAKMAK ANADOLU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90,12</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507298">
                <a:tc>
                  <a:txBody>
                    <a:bodyPr/>
                    <a:lstStyle/>
                    <a:p>
                      <a:pPr algn="ctr"/>
                      <a:r>
                        <a:rPr lang="tr-TR" b="1" dirty="0" smtClean="0">
                          <a:latin typeface="Times New Roman" pitchFamily="18" charset="0"/>
                          <a:cs typeface="Times New Roman" pitchFamily="18" charset="0"/>
                        </a:rPr>
                        <a:t>ŞEHİT SERDAR SELÇUK ANADOLU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81,47</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507298">
                <a:tc>
                  <a:txBody>
                    <a:bodyPr/>
                    <a:lstStyle/>
                    <a:p>
                      <a:pPr algn="ctr"/>
                      <a:r>
                        <a:rPr lang="tr-TR" b="1" dirty="0" smtClean="0">
                          <a:latin typeface="Times New Roman" pitchFamily="18" charset="0"/>
                          <a:cs typeface="Times New Roman" pitchFamily="18" charset="0"/>
                        </a:rPr>
                        <a:t>GÜNDÜZBEY ANADOLU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70,59</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507298">
                <a:tc>
                  <a:txBody>
                    <a:bodyPr/>
                    <a:lstStyle/>
                    <a:p>
                      <a:pPr algn="ctr"/>
                      <a:r>
                        <a:rPr lang="tr-TR" b="1" dirty="0" smtClean="0">
                          <a:latin typeface="Times New Roman" pitchFamily="18" charset="0"/>
                          <a:cs typeface="Times New Roman" pitchFamily="18" charset="0"/>
                        </a:rPr>
                        <a:t>KONAK ANADOLU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65,58</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603811">
                <a:tc>
                  <a:txBody>
                    <a:bodyPr/>
                    <a:lstStyle/>
                    <a:p>
                      <a:pPr algn="ctr"/>
                      <a:r>
                        <a:rPr lang="tr-TR" b="1" dirty="0" smtClean="0">
                          <a:latin typeface="Times New Roman" pitchFamily="18" charset="0"/>
                          <a:cs typeface="Times New Roman" pitchFamily="18" charset="0"/>
                        </a:rPr>
                        <a:t>YAKINCA</a:t>
                      </a:r>
                      <a:r>
                        <a:rPr lang="tr-TR" b="1" baseline="0"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ANADOLU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81,22</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507298">
                <a:tc>
                  <a:txBody>
                    <a:bodyPr/>
                    <a:lstStyle/>
                    <a:p>
                      <a:pPr algn="ctr"/>
                      <a:r>
                        <a:rPr lang="tr-TR" b="1" dirty="0" smtClean="0">
                          <a:latin typeface="Times New Roman" pitchFamily="18" charset="0"/>
                          <a:cs typeface="Times New Roman" pitchFamily="18" charset="0"/>
                        </a:rPr>
                        <a:t>TURGUT ÖZAL ANADOLU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72,56</a:t>
                      </a:r>
                      <a:endParaRPr lang="tr-TR" b="1" dirty="0" smtClean="0">
                        <a:latin typeface="Times New Roman" pitchFamily="18" charset="0"/>
                        <a:cs typeface="Times New Roman" pitchFamily="18" charset="0"/>
                      </a:endParaRPr>
                    </a:p>
                  </a:txBody>
                  <a:tcPr/>
                </a:tc>
                <a:extLst>
                  <a:ext uri="{0D108BD9-81ED-4DB2-BD59-A6C34878D82A}">
                    <a16:rowId xmlns:a16="http://schemas.microsoft.com/office/drawing/2014/main" val="10007"/>
                  </a:ext>
                </a:extLst>
              </a:tr>
              <a:tr h="507298">
                <a:tc>
                  <a:txBody>
                    <a:bodyPr/>
                    <a:lstStyle/>
                    <a:p>
                      <a:pPr algn="ctr"/>
                      <a:r>
                        <a:rPr lang="tr-TR" b="1" dirty="0" smtClean="0">
                          <a:latin typeface="Times New Roman" pitchFamily="18" charset="0"/>
                          <a:cs typeface="Times New Roman" pitchFamily="18" charset="0"/>
                        </a:rPr>
                        <a:t>ŞHT.İBRAHİM TANRIVERDİ ANADOLU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63,40</a:t>
                      </a:r>
                      <a:endParaRPr lang="tr-TR" b="1" dirty="0" smtClean="0">
                        <a:latin typeface="Times New Roman" pitchFamily="18" charset="0"/>
                        <a:cs typeface="Times New Roman" pitchFamily="18" charset="0"/>
                      </a:endParaRPr>
                    </a:p>
                  </a:txBody>
                  <a:tcPr/>
                </a:tc>
                <a:extLst>
                  <a:ext uri="{0D108BD9-81ED-4DB2-BD59-A6C34878D82A}">
                    <a16:rowId xmlns:a16="http://schemas.microsoft.com/office/drawing/2014/main" val="10008"/>
                  </a:ext>
                </a:extLst>
              </a:tr>
              <a:tr h="507298">
                <a:tc>
                  <a:txBody>
                    <a:bodyPr/>
                    <a:lstStyle/>
                    <a:p>
                      <a:pPr algn="ctr"/>
                      <a:r>
                        <a:rPr lang="tr-TR" b="1" dirty="0" smtClean="0">
                          <a:latin typeface="Times New Roman" pitchFamily="18" charset="0"/>
                          <a:cs typeface="Times New Roman" pitchFamily="18" charset="0"/>
                        </a:rPr>
                        <a:t>YEŞİLYURT</a:t>
                      </a:r>
                      <a:r>
                        <a:rPr lang="tr-TR" b="1" baseline="0" dirty="0" smtClean="0">
                          <a:latin typeface="Times New Roman" pitchFamily="18" charset="0"/>
                          <a:cs typeface="Times New Roman" pitchFamily="18" charset="0"/>
                        </a:rPr>
                        <a:t> ANADOLU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73,65</a:t>
                      </a:r>
                      <a:endParaRPr lang="tr-TR" b="1" dirty="0" smtClean="0">
                        <a:latin typeface="Times New Roman" pitchFamily="18" charset="0"/>
                        <a:cs typeface="Times New Roman" pitchFamily="18" charset="0"/>
                      </a:endParaRPr>
                    </a:p>
                  </a:txBody>
                  <a:tcPr/>
                </a:tc>
                <a:extLst>
                  <a:ext uri="{0D108BD9-81ED-4DB2-BD59-A6C34878D82A}">
                    <a16:rowId xmlns:a16="http://schemas.microsoft.com/office/drawing/2014/main" val="3385295920"/>
                  </a:ext>
                </a:extLst>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704088"/>
            <a:ext cx="9144000" cy="924712"/>
          </a:xfrm>
        </p:spPr>
        <p:txBody>
          <a:bodyPr>
            <a:normAutofit fontScale="90000"/>
          </a:bodyPr>
          <a:lstStyle/>
          <a:p>
            <a:pPr algn="ctr"/>
            <a:r>
              <a:rPr lang="tr-TR" sz="3200" b="1" dirty="0" smtClean="0"/>
              <a:t>2023 MALATYADAKİ SAĞLIK MESLEK LİSELERİNİN </a:t>
            </a:r>
            <a:br>
              <a:rPr lang="tr-TR" sz="3200" b="1" dirty="0" smtClean="0"/>
            </a:br>
            <a:r>
              <a:rPr lang="tr-TR" sz="3200" b="1" dirty="0" smtClean="0"/>
              <a:t>TABAN PUANLARI</a:t>
            </a:r>
            <a:endParaRPr lang="tr-TR" sz="3200" b="1"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4113876"/>
              </p:ext>
            </p:extLst>
          </p:nvPr>
        </p:nvGraphicFramePr>
        <p:xfrm>
          <a:off x="467544" y="2204864"/>
          <a:ext cx="8147248" cy="1817929"/>
        </p:xfrm>
        <a:graphic>
          <a:graphicData uri="http://schemas.openxmlformats.org/drawingml/2006/table">
            <a:tbl>
              <a:tblPr firstRow="1" bandRow="1">
                <a:tableStyleId>{5C22544A-7EE6-4342-B048-85BDC9FD1C3A}</a:tableStyleId>
              </a:tblPr>
              <a:tblGrid>
                <a:gridCol w="4073624">
                  <a:extLst>
                    <a:ext uri="{9D8B030D-6E8A-4147-A177-3AD203B41FA5}">
                      <a16:colId xmlns:a16="http://schemas.microsoft.com/office/drawing/2014/main" val="20000"/>
                    </a:ext>
                  </a:extLst>
                </a:gridCol>
                <a:gridCol w="4073624">
                  <a:extLst>
                    <a:ext uri="{9D8B030D-6E8A-4147-A177-3AD203B41FA5}">
                      <a16:colId xmlns:a16="http://schemas.microsoft.com/office/drawing/2014/main" val="20001"/>
                    </a:ext>
                  </a:extLst>
                </a:gridCol>
              </a:tblGrid>
              <a:tr h="537769">
                <a:tc>
                  <a:txBody>
                    <a:bodyPr/>
                    <a:lstStyle/>
                    <a:p>
                      <a:pPr algn="ctr"/>
                      <a:r>
                        <a:rPr lang="tr-TR" dirty="0" smtClean="0">
                          <a:latin typeface="Times New Roman" pitchFamily="18" charset="0"/>
                          <a:cs typeface="Times New Roman" pitchFamily="18" charset="0"/>
                        </a:rPr>
                        <a:t>OKUL</a:t>
                      </a:r>
                      <a:r>
                        <a:rPr lang="tr-TR" baseline="0" dirty="0" smtClean="0">
                          <a:latin typeface="Times New Roman" pitchFamily="18" charset="0"/>
                          <a:cs typeface="Times New Roman" pitchFamily="18" charset="0"/>
                        </a:rPr>
                        <a:t> ADI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a:t>
                      </a:r>
                      <a:r>
                        <a:rPr lang="tr-TR" baseline="0" dirty="0" smtClean="0">
                          <a:latin typeface="Times New Roman" pitchFamily="18" charset="0"/>
                          <a:cs typeface="Times New Roman" pitchFamily="18" charset="0"/>
                        </a:rPr>
                        <a:t> DİPLOMA NOTU</a:t>
                      </a:r>
                      <a:endParaRPr lang="tr-TR"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537769">
                <a:tc>
                  <a:txBody>
                    <a:bodyPr/>
                    <a:lstStyle/>
                    <a:p>
                      <a:pPr algn="ctr"/>
                      <a:r>
                        <a:rPr lang="tr-TR" b="1" dirty="0" smtClean="0">
                          <a:latin typeface="Times New Roman" pitchFamily="18" charset="0"/>
                          <a:cs typeface="Times New Roman" pitchFamily="18" charset="0"/>
                        </a:rPr>
                        <a:t>ATATÜRK  MESLEKİ VE TEKNİK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82,7</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537769">
                <a:tc>
                  <a:txBody>
                    <a:bodyPr/>
                    <a:lstStyle/>
                    <a:p>
                      <a:pPr algn="ctr"/>
                      <a:r>
                        <a:rPr lang="tr-TR" b="1" dirty="0" smtClean="0">
                          <a:latin typeface="Times New Roman" pitchFamily="18" charset="0"/>
                          <a:cs typeface="Times New Roman" pitchFamily="18" charset="0"/>
                        </a:rPr>
                        <a:t>GEVHER NESİBE MESLEK VE TEKNİK </a:t>
                      </a:r>
                      <a:r>
                        <a:rPr lang="tr-TR" b="1" baseline="0" dirty="0" smtClean="0">
                          <a:latin typeface="Times New Roman" pitchFamily="18" charset="0"/>
                          <a:cs typeface="Times New Roman" pitchFamily="18" charset="0"/>
                        </a:rPr>
                        <a:t>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82,7</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704088"/>
            <a:ext cx="9144000" cy="924712"/>
          </a:xfrm>
        </p:spPr>
        <p:txBody>
          <a:bodyPr>
            <a:normAutofit fontScale="90000"/>
          </a:bodyPr>
          <a:lstStyle/>
          <a:p>
            <a:pPr algn="ctr"/>
            <a:r>
              <a:rPr lang="tr-TR" sz="3200" b="1" dirty="0" smtClean="0"/>
              <a:t>2023 MALATYADAKİ BAZI İMAM HATİP LİSELERİNİN </a:t>
            </a:r>
            <a:br>
              <a:rPr lang="tr-TR" sz="3200" b="1" dirty="0" smtClean="0"/>
            </a:br>
            <a:r>
              <a:rPr lang="tr-TR" sz="3200" b="1" dirty="0" smtClean="0"/>
              <a:t>TABAN PUANLARI</a:t>
            </a:r>
            <a:endParaRPr lang="tr-TR" sz="3200" b="1"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733701656"/>
              </p:ext>
            </p:extLst>
          </p:nvPr>
        </p:nvGraphicFramePr>
        <p:xfrm>
          <a:off x="498376" y="1916832"/>
          <a:ext cx="8147248" cy="1177849"/>
        </p:xfrm>
        <a:graphic>
          <a:graphicData uri="http://schemas.openxmlformats.org/drawingml/2006/table">
            <a:tbl>
              <a:tblPr firstRow="1" bandRow="1">
                <a:tableStyleId>{5C22544A-7EE6-4342-B048-85BDC9FD1C3A}</a:tableStyleId>
              </a:tblPr>
              <a:tblGrid>
                <a:gridCol w="4073624">
                  <a:extLst>
                    <a:ext uri="{9D8B030D-6E8A-4147-A177-3AD203B41FA5}">
                      <a16:colId xmlns:a16="http://schemas.microsoft.com/office/drawing/2014/main" val="20000"/>
                    </a:ext>
                  </a:extLst>
                </a:gridCol>
                <a:gridCol w="4073624">
                  <a:extLst>
                    <a:ext uri="{9D8B030D-6E8A-4147-A177-3AD203B41FA5}">
                      <a16:colId xmlns:a16="http://schemas.microsoft.com/office/drawing/2014/main" val="20001"/>
                    </a:ext>
                  </a:extLst>
                </a:gridCol>
              </a:tblGrid>
              <a:tr h="537769">
                <a:tc>
                  <a:txBody>
                    <a:bodyPr/>
                    <a:lstStyle/>
                    <a:p>
                      <a:pPr algn="ctr"/>
                      <a:r>
                        <a:rPr lang="tr-TR" dirty="0" smtClean="0">
                          <a:latin typeface="Times New Roman" pitchFamily="18" charset="0"/>
                          <a:cs typeface="Times New Roman" pitchFamily="18" charset="0"/>
                        </a:rPr>
                        <a:t>OKUL</a:t>
                      </a:r>
                      <a:r>
                        <a:rPr lang="tr-TR" baseline="0" dirty="0" smtClean="0">
                          <a:latin typeface="Times New Roman" pitchFamily="18" charset="0"/>
                          <a:cs typeface="Times New Roman" pitchFamily="18" charset="0"/>
                        </a:rPr>
                        <a:t> ADI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a:t>
                      </a:r>
                      <a:r>
                        <a:rPr lang="tr-TR" baseline="0" dirty="0" smtClean="0">
                          <a:latin typeface="Times New Roman" pitchFamily="18" charset="0"/>
                          <a:cs typeface="Times New Roman" pitchFamily="18" charset="0"/>
                        </a:rPr>
                        <a:t> DİPLOMA NOTU</a:t>
                      </a:r>
                      <a:endParaRPr lang="tr-TR"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537769">
                <a:tc>
                  <a:txBody>
                    <a:bodyPr/>
                    <a:lstStyle/>
                    <a:p>
                      <a:pPr algn="ctr"/>
                      <a:r>
                        <a:rPr lang="tr-TR" b="1" dirty="0" smtClean="0">
                          <a:latin typeface="Times New Roman" pitchFamily="18" charset="0"/>
                          <a:cs typeface="Times New Roman" pitchFamily="18" charset="0"/>
                        </a:rPr>
                        <a:t>SADREDDİN KONEVİ KIZ İMAM HATİP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78,01</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323528" y="116632"/>
            <a:ext cx="8568952" cy="1117846"/>
          </a:xfrm>
        </p:spPr>
        <p:txBody>
          <a:bodyPr>
            <a:noAutofit/>
          </a:bodyPr>
          <a:lstStyle/>
          <a:p>
            <a:pPr algn="ctr"/>
            <a:r>
              <a:rPr lang="tr-TR" sz="2400" b="1" dirty="0" smtClean="0"/>
              <a:t>2023 MALATYADAKİ  BAZI MESLEK LİSELERİNİN TABAN PUANLARI</a:t>
            </a:r>
            <a:endParaRPr lang="tr-TR" sz="2400" dirty="0"/>
          </a:p>
        </p:txBody>
      </p:sp>
      <p:graphicFrame>
        <p:nvGraphicFramePr>
          <p:cNvPr id="4" name="3 Tablo"/>
          <p:cNvGraphicFramePr>
            <a:graphicFrameLocks noGrp="1"/>
          </p:cNvGraphicFramePr>
          <p:nvPr>
            <p:extLst>
              <p:ext uri="{D42A27DB-BD31-4B8C-83A1-F6EECF244321}">
                <p14:modId xmlns:p14="http://schemas.microsoft.com/office/powerpoint/2010/main" val="2805270628"/>
              </p:ext>
            </p:extLst>
          </p:nvPr>
        </p:nvGraphicFramePr>
        <p:xfrm>
          <a:off x="300933" y="2204864"/>
          <a:ext cx="8147248" cy="2560320"/>
        </p:xfrm>
        <a:graphic>
          <a:graphicData uri="http://schemas.openxmlformats.org/drawingml/2006/table">
            <a:tbl>
              <a:tblPr firstRow="1" bandRow="1">
                <a:tableStyleId>{5C22544A-7EE6-4342-B048-85BDC9FD1C3A}</a:tableStyleId>
              </a:tblPr>
              <a:tblGrid>
                <a:gridCol w="4073624">
                  <a:extLst>
                    <a:ext uri="{9D8B030D-6E8A-4147-A177-3AD203B41FA5}">
                      <a16:colId xmlns:a16="http://schemas.microsoft.com/office/drawing/2014/main" val="20000"/>
                    </a:ext>
                  </a:extLst>
                </a:gridCol>
                <a:gridCol w="4073624">
                  <a:extLst>
                    <a:ext uri="{9D8B030D-6E8A-4147-A177-3AD203B41FA5}">
                      <a16:colId xmlns:a16="http://schemas.microsoft.com/office/drawing/2014/main" val="20001"/>
                    </a:ext>
                  </a:extLst>
                </a:gridCol>
              </a:tblGrid>
              <a:tr h="313472">
                <a:tc>
                  <a:txBody>
                    <a:bodyPr/>
                    <a:lstStyle/>
                    <a:p>
                      <a:pPr algn="ctr"/>
                      <a:r>
                        <a:rPr lang="tr-TR" dirty="0" smtClean="0">
                          <a:latin typeface="Times New Roman" pitchFamily="18" charset="0"/>
                          <a:cs typeface="Times New Roman" pitchFamily="18" charset="0"/>
                        </a:rPr>
                        <a:t>OKUL ADI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 OÖBP </a:t>
                      </a:r>
                      <a:endParaRPr lang="tr-TR"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548576">
                <a:tc>
                  <a:txBody>
                    <a:bodyPr/>
                    <a:lstStyle/>
                    <a:p>
                      <a:pPr algn="ctr"/>
                      <a:r>
                        <a:rPr lang="tr-TR" b="1" dirty="0" smtClean="0">
                          <a:latin typeface="Times New Roman" pitchFamily="18" charset="0"/>
                          <a:cs typeface="Times New Roman" pitchFamily="18" charset="0"/>
                        </a:rPr>
                        <a:t>SÜMER MESLEKİ VE TEKNİK</a:t>
                      </a:r>
                      <a:r>
                        <a:rPr lang="tr-TR" b="1" baseline="0" dirty="0" smtClean="0">
                          <a:latin typeface="Times New Roman" pitchFamily="18" charset="0"/>
                          <a:cs typeface="Times New Roman" pitchFamily="18" charset="0"/>
                        </a:rPr>
                        <a:t> ANADOLU LİSESİ</a:t>
                      </a: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56,7</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548576">
                <a:tc>
                  <a:txBody>
                    <a:bodyPr/>
                    <a:lstStyle/>
                    <a:p>
                      <a:pPr algn="ctr"/>
                      <a:r>
                        <a:rPr lang="tr-TR" b="1" dirty="0" smtClean="0">
                          <a:latin typeface="Times New Roman" pitchFamily="18" charset="0"/>
                          <a:cs typeface="Times New Roman" pitchFamily="18" charset="0"/>
                        </a:rPr>
                        <a:t>ŞEHİT</a:t>
                      </a:r>
                      <a:r>
                        <a:rPr lang="tr-TR" b="1" baseline="0" dirty="0" smtClean="0">
                          <a:latin typeface="Times New Roman" pitchFamily="18" charset="0"/>
                          <a:cs typeface="Times New Roman" pitchFamily="18" charset="0"/>
                        </a:rPr>
                        <a:t> GÖKHAN ERTAN </a:t>
                      </a:r>
                      <a:r>
                        <a:rPr lang="tr-TR" b="1" dirty="0" smtClean="0">
                          <a:latin typeface="Times New Roman" pitchFamily="18" charset="0"/>
                          <a:cs typeface="Times New Roman" pitchFamily="18" charset="0"/>
                        </a:rPr>
                        <a:t>MESLEKİ VE TEKNİK</a:t>
                      </a:r>
                      <a:r>
                        <a:rPr lang="tr-TR" b="1" baseline="0" dirty="0" smtClean="0">
                          <a:latin typeface="Times New Roman" pitchFamily="18" charset="0"/>
                          <a:cs typeface="Times New Roman" pitchFamily="18" charset="0"/>
                        </a:rPr>
                        <a:t> ANADOLU LİSESİ</a:t>
                      </a:r>
                      <a:endParaRPr lang="tr-TR"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dk1"/>
                          </a:solidFill>
                          <a:latin typeface="+mn-lt"/>
                          <a:ea typeface="+mn-ea"/>
                          <a:cs typeface="+mn-cs"/>
                        </a:rPr>
                        <a:t>50,6</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78368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tr-TR" b="1" dirty="0" smtClean="0">
                          <a:latin typeface="Times New Roman" pitchFamily="18" charset="0"/>
                          <a:cs typeface="Times New Roman" pitchFamily="18" charset="0"/>
                        </a:rPr>
                        <a:t>FATMA ALİYE MESLEKİ VE TEKNİK</a:t>
                      </a:r>
                      <a:r>
                        <a:rPr lang="tr-TR" b="1" baseline="0" dirty="0" smtClean="0">
                          <a:latin typeface="Times New Roman" pitchFamily="18" charset="0"/>
                          <a:cs typeface="Times New Roman" pitchFamily="18" charset="0"/>
                        </a:rPr>
                        <a:t> ANADOLU LİSESİ</a:t>
                      </a:r>
                      <a:endParaRPr lang="tr-TR" b="1" dirty="0" smtClean="0">
                        <a:latin typeface="Times New Roman" pitchFamily="18" charset="0"/>
                        <a:cs typeface="Times New Roman" pitchFamily="18" charset="0"/>
                      </a:endParaRPr>
                    </a:p>
                    <a:p>
                      <a:pPr algn="ctr"/>
                      <a:endParaRPr lang="tr-TR" b="1" dirty="0">
                        <a:latin typeface="Times New Roman" pitchFamily="18" charset="0"/>
                        <a:cs typeface="Times New Roman" pitchFamily="18" charset="0"/>
                      </a:endParaRPr>
                    </a:p>
                  </a:txBody>
                  <a:tcPr/>
                </a:tc>
                <a:tc>
                  <a:txBody>
                    <a:bodyPr/>
                    <a:lstStyle/>
                    <a:p>
                      <a:pPr algn="ctr"/>
                      <a:r>
                        <a:rPr lang="tr-TR" sz="1800" b="1" kern="1200" dirty="0" smtClean="0">
                          <a:solidFill>
                            <a:schemeClr val="dk1"/>
                          </a:solidFill>
                          <a:latin typeface="+mn-lt"/>
                          <a:ea typeface="+mn-ea"/>
                          <a:cs typeface="+mn-cs"/>
                        </a:rPr>
                        <a:t>63,04</a:t>
                      </a:r>
                      <a:endParaRPr lang="tr-TR" b="1" dirty="0">
                        <a:latin typeface="Times New Roman" pitchFamily="18" charset="0"/>
                        <a:cs typeface="Times New Roman" pitchFamily="18" charset="0"/>
                      </a:endParaRPr>
                    </a:p>
                  </a:txBody>
                  <a:tcPr/>
                </a:tc>
                <a:extLst>
                  <a:ext uri="{0D108BD9-81ED-4DB2-BD59-A6C34878D82A}">
                    <a16:rowId xmlns:a16="http://schemas.microsoft.com/office/drawing/2014/main" val="538207958"/>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3 Diyagram"/>
          <p:cNvGraphicFramePr/>
          <p:nvPr>
            <p:extLst>
              <p:ext uri="{D42A27DB-BD31-4B8C-83A1-F6EECF244321}">
                <p14:modId xmlns:p14="http://schemas.microsoft.com/office/powerpoint/2010/main" val="3213535236"/>
              </p:ext>
            </p:extLst>
          </p:nvPr>
        </p:nvGraphicFramePr>
        <p:xfrm>
          <a:off x="472008" y="2492896"/>
          <a:ext cx="7772400" cy="1944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Resim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80057" y="332656"/>
            <a:ext cx="7164351" cy="36169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5" name="Grup 4"/>
          <p:cNvGrpSpPr/>
          <p:nvPr/>
        </p:nvGrpSpPr>
        <p:grpSpPr>
          <a:xfrm>
            <a:off x="1080057" y="4653136"/>
            <a:ext cx="7022998" cy="1117351"/>
            <a:chOff x="0" y="34776"/>
            <a:chExt cx="7772400" cy="1909439"/>
          </a:xfrm>
        </p:grpSpPr>
        <p:sp>
          <p:nvSpPr>
            <p:cNvPr id="7" name="Yuvarlatılmış Dikdörtgen 6"/>
            <p:cNvSpPr/>
            <p:nvPr/>
          </p:nvSpPr>
          <p:spPr>
            <a:xfrm>
              <a:off x="0" y="34776"/>
              <a:ext cx="7772400" cy="1909439"/>
            </a:xfrm>
            <a:prstGeom prst="roundRect">
              <a:avLst/>
            </a:prstGeom>
            <a:solidFill>
              <a:schemeClr val="accent3">
                <a:lumMod val="60000"/>
                <a:lumOff val="40000"/>
              </a:schemeClr>
            </a:solidFill>
          </p:spPr>
          <p:style>
            <a:lnRef idx="3">
              <a:schemeClr val="lt1">
                <a:hueOff val="0"/>
                <a:satOff val="0"/>
                <a:lumOff val="0"/>
                <a:alphaOff val="0"/>
              </a:schemeClr>
            </a:lnRef>
            <a:fillRef idx="1">
              <a:schemeClr val="accent5">
                <a:shade val="50000"/>
                <a:hueOff val="0"/>
                <a:satOff val="0"/>
                <a:lumOff val="0"/>
                <a:alphaOff val="0"/>
              </a:schemeClr>
            </a:fillRef>
            <a:effectRef idx="1">
              <a:schemeClr val="accent5">
                <a:shade val="50000"/>
                <a:hueOff val="0"/>
                <a:satOff val="0"/>
                <a:lumOff val="0"/>
                <a:alphaOff val="0"/>
              </a:schemeClr>
            </a:effectRef>
            <a:fontRef idx="minor">
              <a:schemeClr val="lt1"/>
            </a:fontRef>
          </p:style>
        </p:sp>
        <p:sp>
          <p:nvSpPr>
            <p:cNvPr id="8" name="Yuvarlatılmış Dikdörtgen 4"/>
            <p:cNvSpPr txBox="1"/>
            <p:nvPr/>
          </p:nvSpPr>
          <p:spPr>
            <a:xfrm>
              <a:off x="186422" y="221198"/>
              <a:ext cx="7585978" cy="17230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tr-TR" sz="3200" b="1" kern="1200" dirty="0" smtClean="0">
                  <a:solidFill>
                    <a:srgbClr val="7030A0"/>
                  </a:solidFill>
                </a:rPr>
                <a:t>Yeşilyurt Rehberlik Araştırma Merkezi</a:t>
              </a:r>
              <a:endParaRPr lang="tr-TR" sz="3200" b="1" kern="1200" dirty="0">
                <a:solidFill>
                  <a:srgbClr val="7030A0"/>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47664" y="-33033"/>
            <a:ext cx="6554867" cy="1524000"/>
          </a:xfrm>
        </p:spPr>
        <p:txBody>
          <a:bodyPr/>
          <a:lstStyle/>
          <a:p>
            <a:pPr algn="ctr"/>
            <a:r>
              <a:rPr lang="tr-TR" b="1" u="sng" dirty="0" smtClean="0">
                <a:solidFill>
                  <a:srgbClr val="FFFF00"/>
                </a:solidFill>
              </a:rPr>
              <a:t>MERKEZİ YERLEŞTİRME</a:t>
            </a:r>
            <a:endParaRPr lang="tr-TR" b="1" u="sng" dirty="0">
              <a:solidFill>
                <a:srgbClr val="FFFF00"/>
              </a:solidFill>
            </a:endParaRPr>
          </a:p>
        </p:txBody>
      </p:sp>
      <p:sp>
        <p:nvSpPr>
          <p:cNvPr id="3" name="İçerik Yer Tutucusu 2"/>
          <p:cNvSpPr>
            <a:spLocks noGrp="1"/>
          </p:cNvSpPr>
          <p:nvPr>
            <p:ph idx="1"/>
          </p:nvPr>
        </p:nvSpPr>
        <p:spPr>
          <a:xfrm>
            <a:off x="611560" y="1268760"/>
            <a:ext cx="7848872" cy="4248472"/>
          </a:xfrm>
        </p:spPr>
        <p:txBody>
          <a:bodyPr>
            <a:noAutofit/>
          </a:bodyPr>
          <a:lstStyle/>
          <a:p>
            <a:pPr marL="64008" indent="0" algn="just">
              <a:buNone/>
            </a:pPr>
            <a:r>
              <a:rPr lang="tr-TR" sz="3200" dirty="0" smtClean="0"/>
              <a:t>Merkezî </a:t>
            </a:r>
            <a:r>
              <a:rPr lang="tr-TR" sz="3200" dirty="0"/>
              <a:t>sınavla öğrenci alan fen liseleri, sosyal bilimler liseleri, proje okulları ile mesleki ve teknik Anadolu liselerinin Anadolu teknik programlarına tercihler doğrultusunda </a:t>
            </a:r>
            <a:r>
              <a:rPr lang="tr-TR" sz="3200" b="1" u="sng" dirty="0">
                <a:solidFill>
                  <a:srgbClr val="FF0000"/>
                </a:solidFill>
              </a:rPr>
              <a:t>Merkezî Sınav Puanı </a:t>
            </a:r>
            <a:r>
              <a:rPr lang="tr-TR" sz="3200" dirty="0"/>
              <a:t>üstünlüğüne göre yapılacaktır. </a:t>
            </a:r>
          </a:p>
        </p:txBody>
      </p:sp>
    </p:spTree>
    <p:extLst>
      <p:ext uri="{BB962C8B-B14F-4D97-AF65-F5344CB8AC3E}">
        <p14:creationId xmlns:p14="http://schemas.microsoft.com/office/powerpoint/2010/main" val="713132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43607" y="332656"/>
            <a:ext cx="6554867" cy="1524000"/>
          </a:xfrm>
        </p:spPr>
        <p:txBody>
          <a:bodyPr/>
          <a:lstStyle/>
          <a:p>
            <a:pPr algn="ctr"/>
            <a:r>
              <a:rPr lang="tr-TR" b="1" u="sng" dirty="0" smtClean="0">
                <a:solidFill>
                  <a:srgbClr val="FFFF00"/>
                </a:solidFill>
              </a:rPr>
              <a:t>YEREL YERLEŞTİRME</a:t>
            </a:r>
            <a:endParaRPr lang="tr-TR" b="1" u="sng" dirty="0">
              <a:solidFill>
                <a:srgbClr val="FFFF00"/>
              </a:solidFill>
            </a:endParaRPr>
          </a:p>
        </p:txBody>
      </p:sp>
      <p:sp>
        <p:nvSpPr>
          <p:cNvPr id="3" name="İçerik Yer Tutucusu 2"/>
          <p:cNvSpPr>
            <a:spLocks noGrp="1"/>
          </p:cNvSpPr>
          <p:nvPr>
            <p:ph idx="1"/>
          </p:nvPr>
        </p:nvSpPr>
        <p:spPr>
          <a:xfrm>
            <a:off x="611560" y="2019133"/>
            <a:ext cx="7418963" cy="3767670"/>
          </a:xfrm>
        </p:spPr>
        <p:txBody>
          <a:bodyPr>
            <a:noAutofit/>
          </a:bodyPr>
          <a:lstStyle/>
          <a:p>
            <a:pPr marL="64008" indent="0" algn="just">
              <a:buNone/>
            </a:pPr>
            <a:r>
              <a:rPr lang="tr-TR" sz="2800" dirty="0" smtClean="0"/>
              <a:t>Okulların </a:t>
            </a:r>
            <a:r>
              <a:rPr lang="tr-TR" sz="2800" dirty="0"/>
              <a:t>türü, kontenjanı ve bulundukları yere göre oluşturulan ortaöğretim kayıt alanı ile </a:t>
            </a:r>
            <a:r>
              <a:rPr lang="tr-TR" sz="2800" b="1" u="sng" dirty="0">
                <a:solidFill>
                  <a:srgbClr val="FF0000"/>
                </a:solidFill>
              </a:rPr>
              <a:t>öğrencilerin ikamet adresleri</a:t>
            </a:r>
            <a:r>
              <a:rPr lang="tr-TR" sz="2800" dirty="0">
                <a:solidFill>
                  <a:srgbClr val="FF0000"/>
                </a:solidFill>
              </a:rPr>
              <a:t>, </a:t>
            </a:r>
            <a:r>
              <a:rPr lang="tr-TR" sz="2800" b="1" u="sng" dirty="0">
                <a:solidFill>
                  <a:srgbClr val="FF0000"/>
                </a:solidFill>
              </a:rPr>
              <a:t>okul başarı puanları</a:t>
            </a:r>
            <a:r>
              <a:rPr lang="tr-TR" sz="2800" dirty="0">
                <a:solidFill>
                  <a:srgbClr val="FF0000"/>
                </a:solidFill>
              </a:rPr>
              <a:t> ve </a:t>
            </a:r>
            <a:r>
              <a:rPr lang="tr-TR" sz="2800" b="1" u="sng" dirty="0" smtClean="0">
                <a:solidFill>
                  <a:srgbClr val="FF0000"/>
                </a:solidFill>
              </a:rPr>
              <a:t>devam-devamsızlık</a:t>
            </a:r>
            <a:r>
              <a:rPr lang="tr-TR" sz="2800" dirty="0" smtClean="0"/>
              <a:t> </a:t>
            </a:r>
            <a:r>
              <a:rPr lang="tr-TR" sz="2800" dirty="0"/>
              <a:t>gibi kriterler göz önünde bulundurularak yapılacaktır. Yerel yerleştirme ile öğrenci alan okullara yerleştirme işlemi, il ve ilçe millî eğitim müdürlüklerince belirlenen kontenjanlara göre yapılacaktır</a:t>
            </a:r>
            <a:r>
              <a:rPr lang="tr-TR" sz="3200" dirty="0"/>
              <a:t>.</a:t>
            </a:r>
          </a:p>
        </p:txBody>
      </p:sp>
    </p:spTree>
    <p:extLst>
      <p:ext uri="{BB962C8B-B14F-4D97-AF65-F5344CB8AC3E}">
        <p14:creationId xmlns:p14="http://schemas.microsoft.com/office/powerpoint/2010/main" val="2460429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692696"/>
            <a:ext cx="8388424" cy="1399032"/>
          </a:xfrm>
        </p:spPr>
        <p:txBody>
          <a:bodyPr>
            <a:normAutofit/>
          </a:bodyPr>
          <a:lstStyle/>
          <a:p>
            <a:r>
              <a:rPr lang="tr-TR" sz="4000" b="1" dirty="0" smtClean="0">
                <a:solidFill>
                  <a:srgbClr val="FFFF00"/>
                </a:solidFill>
              </a:rPr>
              <a:t>YETENEK SINAVI İLE YERLEŞTİRME</a:t>
            </a:r>
            <a:endParaRPr lang="tr-TR" sz="4000" b="1" dirty="0">
              <a:solidFill>
                <a:srgbClr val="FFFF00"/>
              </a:solidFill>
            </a:endParaRPr>
          </a:p>
        </p:txBody>
      </p:sp>
      <p:pic>
        <p:nvPicPr>
          <p:cNvPr id="1026" name="Picture 2" descr="Necmettin Erbakan Üniversites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091728"/>
            <a:ext cx="4056385" cy="236862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eleceğin sporcuları sınavda ter döktü Kumluca Spor Lisesi'ne girmek  isteyen öğrenciler sınava girdi - Antalya Haberler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3847" y="3861048"/>
            <a:ext cx="4414129" cy="270586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5868144" y="2791722"/>
            <a:ext cx="3456384" cy="369332"/>
          </a:xfrm>
          <a:prstGeom prst="rect">
            <a:avLst/>
          </a:prstGeom>
        </p:spPr>
        <p:txBody>
          <a:bodyPr wrap="square">
            <a:spAutoFit/>
          </a:bodyPr>
          <a:lstStyle/>
          <a:p>
            <a:r>
              <a:rPr lang="tr-TR" b="1" dirty="0"/>
              <a:t>Malatya Spor </a:t>
            </a:r>
            <a:r>
              <a:rPr lang="tr-TR" b="1" dirty="0" smtClean="0"/>
              <a:t>Lisesi</a:t>
            </a:r>
            <a:endParaRPr lang="tr-TR" dirty="0"/>
          </a:p>
        </p:txBody>
      </p:sp>
      <p:sp>
        <p:nvSpPr>
          <p:cNvPr id="4" name="Dikdörtgen 3"/>
          <p:cNvSpPr/>
          <p:nvPr/>
        </p:nvSpPr>
        <p:spPr>
          <a:xfrm>
            <a:off x="-58153" y="5013176"/>
            <a:ext cx="4572000" cy="646331"/>
          </a:xfrm>
          <a:prstGeom prst="rect">
            <a:avLst/>
          </a:prstGeom>
        </p:spPr>
        <p:txBody>
          <a:bodyPr>
            <a:spAutoFit/>
          </a:bodyPr>
          <a:lstStyle/>
          <a:p>
            <a:pPr algn="ctr"/>
            <a:r>
              <a:rPr lang="tr-TR" b="1" dirty="0"/>
              <a:t>Malatya Abdulkadir E</a:t>
            </a:r>
            <a:r>
              <a:rPr lang="tr-TR" b="1" dirty="0" smtClean="0"/>
              <a:t>riş</a:t>
            </a:r>
          </a:p>
          <a:p>
            <a:pPr algn="ctr"/>
            <a:r>
              <a:rPr lang="tr-TR" b="1" dirty="0" smtClean="0"/>
              <a:t> Güzel Sanatlar Lisesi</a:t>
            </a:r>
            <a:endParaRPr lang="tr-TR" dirty="0"/>
          </a:p>
        </p:txBody>
      </p:sp>
    </p:spTree>
    <p:extLst>
      <p:ext uri="{BB962C8B-B14F-4D97-AF65-F5344CB8AC3E}">
        <p14:creationId xmlns:p14="http://schemas.microsoft.com/office/powerpoint/2010/main" val="1164092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51720" y="142706"/>
            <a:ext cx="6554867" cy="1524000"/>
          </a:xfrm>
        </p:spPr>
        <p:txBody>
          <a:bodyPr/>
          <a:lstStyle/>
          <a:p>
            <a:r>
              <a:rPr lang="tr-TR" b="1" u="sng" dirty="0" smtClean="0">
                <a:solidFill>
                  <a:srgbClr val="FFFF00"/>
                </a:solidFill>
              </a:rPr>
              <a:t>Malatya Spor lisesi</a:t>
            </a:r>
            <a:endParaRPr lang="tr-TR" b="1" u="sng" dirty="0">
              <a:solidFill>
                <a:srgbClr val="FFFF00"/>
              </a:solidFill>
            </a:endParaRPr>
          </a:p>
        </p:txBody>
      </p:sp>
      <p:sp>
        <p:nvSpPr>
          <p:cNvPr id="3" name="İçerik Yer Tutucusu 2"/>
          <p:cNvSpPr>
            <a:spLocks noGrp="1"/>
          </p:cNvSpPr>
          <p:nvPr>
            <p:ph idx="1"/>
          </p:nvPr>
        </p:nvSpPr>
        <p:spPr>
          <a:xfrm>
            <a:off x="251520" y="1772816"/>
            <a:ext cx="8355067" cy="4392488"/>
          </a:xfrm>
        </p:spPr>
        <p:txBody>
          <a:bodyPr>
            <a:normAutofit fontScale="92500"/>
          </a:bodyPr>
          <a:lstStyle/>
          <a:p>
            <a:endParaRPr lang="tr-TR" dirty="0" smtClean="0"/>
          </a:p>
          <a:p>
            <a:r>
              <a:rPr lang="tr-TR" b="1" dirty="0"/>
              <a:t>Ö</a:t>
            </a:r>
            <a:r>
              <a:rPr lang="tr-TR" b="1" dirty="0" smtClean="0"/>
              <a:t>ğrenci </a:t>
            </a:r>
            <a:r>
              <a:rPr lang="tr-TR" b="1" dirty="0"/>
              <a:t>alımı, başvuru yapılan spor lisesinin özel yetenek sınavı ile yapılmaktadır. </a:t>
            </a:r>
            <a:endParaRPr lang="tr-TR" b="1" dirty="0" smtClean="0"/>
          </a:p>
          <a:p>
            <a:r>
              <a:rPr lang="tr-TR" b="1" dirty="0" smtClean="0"/>
              <a:t>Başvurular haziran sonu gibi yapılmaktadır. </a:t>
            </a:r>
          </a:p>
          <a:p>
            <a:r>
              <a:rPr lang="tr-TR" b="1" dirty="0"/>
              <a:t>Yetenek Sınavında 50 (elli) ve üzerinde puan alan adaylar başarılı sayılacak ve bu adayların Yerleştirme Puanı (YP) hesaplanacaktır</a:t>
            </a:r>
            <a:r>
              <a:rPr lang="tr-TR" b="1" dirty="0" smtClean="0"/>
              <a:t>.</a:t>
            </a:r>
          </a:p>
          <a:p>
            <a:r>
              <a:rPr lang="tr-TR" b="1" dirty="0"/>
              <a:t>Yetenek Sınavı Puanının %70’i ve </a:t>
            </a:r>
            <a:r>
              <a:rPr lang="tr-TR" b="1" dirty="0" err="1"/>
              <a:t>OBP’nin</a:t>
            </a:r>
            <a:r>
              <a:rPr lang="tr-TR" b="1" dirty="0"/>
              <a:t> %30’unu toplamak suretiyle elde edilecek Yerleştirme Puanı merkezi olarak100 (yüz) puan üzerinden hesaplanacaktır. </a:t>
            </a:r>
          </a:p>
          <a:p>
            <a:r>
              <a:rPr lang="tr-TR" b="1" dirty="0"/>
              <a:t>En yüksek YP puanından aşağıya doğru yapılan sıralamaya göre bölümler bazında belirlenen kontenjan kadar aday yerleştirilerek kayıt hakkı kazanacaktır. </a:t>
            </a:r>
          </a:p>
          <a:p>
            <a:endParaRPr lang="tr-TR" dirty="0" smtClean="0"/>
          </a:p>
          <a:p>
            <a:endParaRPr lang="tr-TR" dirty="0"/>
          </a:p>
          <a:p>
            <a:pPr marL="0" indent="0">
              <a:buNone/>
            </a:pPr>
            <a:endParaRPr lang="tr-TR" dirty="0" smtClean="0"/>
          </a:p>
        </p:txBody>
      </p:sp>
    </p:spTree>
    <p:extLst>
      <p:ext uri="{BB962C8B-B14F-4D97-AF65-F5344CB8AC3E}">
        <p14:creationId xmlns:p14="http://schemas.microsoft.com/office/powerpoint/2010/main" val="1548490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9632" y="248816"/>
            <a:ext cx="6554867" cy="1524000"/>
          </a:xfrm>
        </p:spPr>
        <p:txBody>
          <a:bodyPr/>
          <a:lstStyle/>
          <a:p>
            <a:pPr algn="ctr"/>
            <a:r>
              <a:rPr lang="tr-TR" b="1" u="sng" dirty="0" smtClean="0">
                <a:solidFill>
                  <a:srgbClr val="FFFF00"/>
                </a:solidFill>
              </a:rPr>
              <a:t>Malatya Abdulkadir eriş güzel sanatlar lisesi</a:t>
            </a:r>
            <a:endParaRPr lang="tr-TR" b="1" u="sng" dirty="0">
              <a:solidFill>
                <a:srgbClr val="FFFF00"/>
              </a:solidFill>
            </a:endParaRPr>
          </a:p>
        </p:txBody>
      </p:sp>
      <p:sp>
        <p:nvSpPr>
          <p:cNvPr id="3" name="İçerik Yer Tutucusu 2"/>
          <p:cNvSpPr>
            <a:spLocks noGrp="1"/>
          </p:cNvSpPr>
          <p:nvPr>
            <p:ph idx="1"/>
          </p:nvPr>
        </p:nvSpPr>
        <p:spPr>
          <a:xfrm>
            <a:off x="395536" y="1772816"/>
            <a:ext cx="7776864" cy="3767670"/>
          </a:xfrm>
        </p:spPr>
        <p:txBody>
          <a:bodyPr>
            <a:normAutofit fontScale="92500" lnSpcReduction="10000"/>
          </a:bodyPr>
          <a:lstStyle/>
          <a:p>
            <a:r>
              <a:rPr lang="tr-TR" b="1" dirty="0"/>
              <a:t>Öğrenci alımı, başvuru yapılan spor lisesinin özel yetenek sınavı ile yapılmaktadır. </a:t>
            </a:r>
          </a:p>
          <a:p>
            <a:r>
              <a:rPr lang="tr-TR" b="1" dirty="0"/>
              <a:t>Başvurular haziran sonu gibi yapılmaktadır. </a:t>
            </a:r>
            <a:endParaRPr lang="tr-TR" b="1" dirty="0" smtClean="0"/>
          </a:p>
          <a:p>
            <a:r>
              <a:rPr lang="tr-TR" b="1" dirty="0" smtClean="0"/>
              <a:t>Yetenek </a:t>
            </a:r>
            <a:r>
              <a:rPr lang="tr-TR" b="1" dirty="0"/>
              <a:t>Sınavında 50 (elli) ve üzerinde puan alan adaylar başarılı sayılacak ve bu </a:t>
            </a:r>
            <a:r>
              <a:rPr lang="tr-TR" b="1" dirty="0" smtClean="0"/>
              <a:t>adayların Yerleştirme </a:t>
            </a:r>
            <a:r>
              <a:rPr lang="tr-TR" b="1" dirty="0"/>
              <a:t>Puanı (YP) hesaplanacaktır.</a:t>
            </a:r>
          </a:p>
          <a:p>
            <a:r>
              <a:rPr lang="tr-TR" b="1" dirty="0" smtClean="0"/>
              <a:t>Yetenek </a:t>
            </a:r>
            <a:r>
              <a:rPr lang="tr-TR" b="1" dirty="0"/>
              <a:t>Sınavı Puanının %70’i ve </a:t>
            </a:r>
            <a:r>
              <a:rPr lang="tr-TR" b="1" dirty="0" err="1"/>
              <a:t>OBP’nin</a:t>
            </a:r>
            <a:r>
              <a:rPr lang="tr-TR" b="1" dirty="0"/>
              <a:t> %30’unu toplamak suretiyle elde edilecek Yerleştirme Puanı merkezi olarak100 (yüz) puan üzerinden hesaplanacaktır. </a:t>
            </a:r>
            <a:endParaRPr lang="tr-TR" b="1" dirty="0" smtClean="0"/>
          </a:p>
          <a:p>
            <a:r>
              <a:rPr lang="tr-TR" b="1" dirty="0" smtClean="0"/>
              <a:t>En </a:t>
            </a:r>
            <a:r>
              <a:rPr lang="tr-TR" b="1" dirty="0"/>
              <a:t>yüksek YP puanından aşağıya doğru yapılan sıralamaya göre bölümler bazında belirlenen kontenjan kadar aday yerleştirilerek kayıt hakkı kazanacaktır</a:t>
            </a:r>
            <a:r>
              <a:rPr lang="tr-TR" dirty="0"/>
              <a:t>. </a:t>
            </a:r>
          </a:p>
        </p:txBody>
      </p:sp>
    </p:spTree>
    <p:extLst>
      <p:ext uri="{BB962C8B-B14F-4D97-AF65-F5344CB8AC3E}">
        <p14:creationId xmlns:p14="http://schemas.microsoft.com/office/powerpoint/2010/main" val="3423220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27751" y="332656"/>
            <a:ext cx="8507288" cy="1399032"/>
          </a:xfrm>
        </p:spPr>
        <p:txBody>
          <a:bodyPr>
            <a:normAutofit/>
          </a:bodyPr>
          <a:lstStyle/>
          <a:p>
            <a:r>
              <a:rPr lang="tr-TR" sz="3200" b="1" u="sng" dirty="0" smtClean="0">
                <a:solidFill>
                  <a:srgbClr val="FFFF00"/>
                </a:solidFill>
              </a:rPr>
              <a:t>ÖZEL EĞİTİM KURUMLARINA YERLEŞTİRME</a:t>
            </a:r>
            <a:endParaRPr lang="tr-TR" sz="3200" b="1" u="sng" dirty="0">
              <a:solidFill>
                <a:srgbClr val="FFFF00"/>
              </a:solidFill>
            </a:endParaRPr>
          </a:p>
        </p:txBody>
      </p:sp>
      <p:sp>
        <p:nvSpPr>
          <p:cNvPr id="3" name="İçerik Yer Tutucusu 2"/>
          <p:cNvSpPr>
            <a:spLocks noGrp="1"/>
          </p:cNvSpPr>
          <p:nvPr>
            <p:ph idx="1"/>
          </p:nvPr>
        </p:nvSpPr>
        <p:spPr>
          <a:xfrm>
            <a:off x="527751" y="1412776"/>
            <a:ext cx="8148705" cy="4464496"/>
          </a:xfrm>
        </p:spPr>
        <p:txBody>
          <a:bodyPr>
            <a:normAutofit/>
          </a:bodyPr>
          <a:lstStyle/>
          <a:p>
            <a:pPr marL="64008" indent="0" algn="just">
              <a:buNone/>
            </a:pPr>
            <a:r>
              <a:rPr lang="tr-TR" sz="2800" dirty="0"/>
              <a:t>Merkezî Sınav Puanı esas alınarak kendi yönetmeliklerine göre öğrenci alabilecektir. </a:t>
            </a:r>
            <a:r>
              <a:rPr lang="tr-TR" sz="2800" dirty="0" smtClean="0"/>
              <a:t>2024- 2025 </a:t>
            </a:r>
            <a:r>
              <a:rPr lang="tr-TR" sz="2800" dirty="0"/>
              <a:t>eğitim ve öğretim yılı için özel okul kayıt işlemleri, </a:t>
            </a:r>
            <a:r>
              <a:rPr lang="tr-TR" sz="2800" dirty="0" smtClean="0"/>
              <a:t> Haziran- </a:t>
            </a:r>
            <a:r>
              <a:rPr lang="tr-TR" sz="2800" dirty="0"/>
              <a:t>Temmuz </a:t>
            </a:r>
            <a:r>
              <a:rPr lang="tr-TR" sz="2800" dirty="0" smtClean="0"/>
              <a:t>2024 </a:t>
            </a:r>
            <a:r>
              <a:rPr lang="tr-TR" sz="2800" dirty="0"/>
              <a:t>tarihleri arasında yapılabilecektir</a:t>
            </a:r>
            <a:r>
              <a:rPr lang="tr-TR" sz="2800" dirty="0" smtClean="0"/>
              <a:t>.</a:t>
            </a:r>
          </a:p>
          <a:p>
            <a:pPr marL="64008" indent="0" algn="just">
              <a:buNone/>
            </a:pPr>
            <a:r>
              <a:rPr lang="tr-TR" sz="2800" dirty="0"/>
              <a:t>Özel ortaöğretim kurumlarına kesin kayıt işlemini tamamlayan öğrenciler, tercihte bulunamayacaklardır.</a:t>
            </a:r>
          </a:p>
        </p:txBody>
      </p:sp>
    </p:spTree>
    <p:extLst>
      <p:ext uri="{BB962C8B-B14F-4D97-AF65-F5344CB8AC3E}">
        <p14:creationId xmlns:p14="http://schemas.microsoft.com/office/powerpoint/2010/main" val="3009690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7454" y="0"/>
            <a:ext cx="7848872" cy="1524000"/>
          </a:xfrm>
        </p:spPr>
        <p:txBody>
          <a:bodyPr/>
          <a:lstStyle/>
          <a:p>
            <a:pPr algn="ctr"/>
            <a:r>
              <a:rPr lang="tr-TR" dirty="0" smtClean="0"/>
              <a:t>       </a:t>
            </a:r>
            <a:r>
              <a:rPr lang="tr-TR" b="1" u="sng" dirty="0" smtClean="0">
                <a:solidFill>
                  <a:srgbClr val="FFFF00"/>
                </a:solidFill>
              </a:rPr>
              <a:t>TERCİH İŞLEMLERİ</a:t>
            </a:r>
            <a:br>
              <a:rPr lang="tr-TR" b="1" u="sng" dirty="0" smtClean="0">
                <a:solidFill>
                  <a:srgbClr val="FFFF00"/>
                </a:solidFill>
              </a:rPr>
            </a:br>
            <a:endParaRPr lang="tr-TR" b="1" u="sng" dirty="0">
              <a:solidFill>
                <a:srgbClr val="FFFF00"/>
              </a:solidFill>
            </a:endParaRPr>
          </a:p>
        </p:txBody>
      </p:sp>
      <p:sp>
        <p:nvSpPr>
          <p:cNvPr id="3" name="İçerik Yer Tutucusu 2"/>
          <p:cNvSpPr>
            <a:spLocks noGrp="1"/>
          </p:cNvSpPr>
          <p:nvPr>
            <p:ph idx="1"/>
          </p:nvPr>
        </p:nvSpPr>
        <p:spPr>
          <a:xfrm>
            <a:off x="713478" y="836712"/>
            <a:ext cx="7416824" cy="4998640"/>
          </a:xfrm>
        </p:spPr>
        <p:txBody>
          <a:bodyPr>
            <a:normAutofit/>
          </a:bodyPr>
          <a:lstStyle/>
          <a:p>
            <a:pPr algn="just"/>
            <a:r>
              <a:rPr lang="tr-TR" sz="2800" dirty="0"/>
              <a:t>Tercih işlemi öğrenci ve velisi tarafından https://e-okul.meb.gov.tr internet adresinden veya herhangi bir ortaokul/imam hatip ortaokulu müdürlüklerinden yapılabilecektir</a:t>
            </a:r>
            <a:r>
              <a:rPr lang="tr-TR" sz="2800" dirty="0" smtClean="0"/>
              <a:t>.</a:t>
            </a:r>
          </a:p>
          <a:p>
            <a:pPr algn="just"/>
            <a:endParaRPr lang="tr-TR" sz="2800" dirty="0" smtClean="0"/>
          </a:p>
          <a:p>
            <a:pPr marL="0" indent="0" algn="ctr">
              <a:buNone/>
            </a:pPr>
            <a:r>
              <a:rPr lang="tr-TR" sz="2800" dirty="0" smtClean="0"/>
              <a:t> </a:t>
            </a:r>
            <a:r>
              <a:rPr lang="tr-TR" sz="3600" b="1" u="sng" dirty="0">
                <a:solidFill>
                  <a:srgbClr val="FF0000"/>
                </a:solidFill>
              </a:rPr>
              <a:t>Yapılan tercihler mutlaka ilgili ortaokul müdürlüklerine onaylatılacaktır</a:t>
            </a:r>
            <a:r>
              <a:rPr lang="tr-TR" sz="3600" dirty="0">
                <a:solidFill>
                  <a:srgbClr val="FF0000"/>
                </a:solidFill>
              </a:rPr>
              <a:t>.</a:t>
            </a:r>
          </a:p>
        </p:txBody>
      </p:sp>
    </p:spTree>
    <p:extLst>
      <p:ext uri="{BB962C8B-B14F-4D97-AF65-F5344CB8AC3E}">
        <p14:creationId xmlns:p14="http://schemas.microsoft.com/office/powerpoint/2010/main" val="2563997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Mavi Yeşi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Dilim">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4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2069</TotalTime>
  <Words>1071</Words>
  <Application>Microsoft Office PowerPoint</Application>
  <PresentationFormat>Ekran Gösterisi (4:3)</PresentationFormat>
  <Paragraphs>278</Paragraphs>
  <Slides>29</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29</vt:i4>
      </vt:variant>
    </vt:vector>
  </HeadingPairs>
  <TitlesOfParts>
    <vt:vector size="35" baseType="lpstr">
      <vt:lpstr>Calibri</vt:lpstr>
      <vt:lpstr>Century Gothic</vt:lpstr>
      <vt:lpstr>Roboto Condensed</vt:lpstr>
      <vt:lpstr>Times New Roman</vt:lpstr>
      <vt:lpstr>Wingdings 3</vt:lpstr>
      <vt:lpstr>Dilim</vt:lpstr>
      <vt:lpstr>PowerPoint Sunusu</vt:lpstr>
      <vt:lpstr>PowerPoint Sunusu</vt:lpstr>
      <vt:lpstr>MERKEZİ YERLEŞTİRME</vt:lpstr>
      <vt:lpstr>YEREL YERLEŞTİRME</vt:lpstr>
      <vt:lpstr>YETENEK SINAVI İLE YERLEŞTİRME</vt:lpstr>
      <vt:lpstr>Malatya Spor lisesi</vt:lpstr>
      <vt:lpstr>Malatya Abdulkadir eriş güzel sanatlar lisesi</vt:lpstr>
      <vt:lpstr>ÖZEL EĞİTİM KURUMLARINA YERLEŞTİRME</vt:lpstr>
      <vt:lpstr>       TERCİH İŞLEMLERİ </vt:lpstr>
      <vt:lpstr>PowerPoint Sunusu</vt:lpstr>
      <vt:lpstr>PowerPoint Sunusu</vt:lpstr>
      <vt:lpstr>PowerPoint Sunusu</vt:lpstr>
      <vt:lpstr>PowerPoint Sunusu</vt:lpstr>
      <vt:lpstr>PowerPoint Sunusu</vt:lpstr>
      <vt:lpstr>PowerPoint Sunusu</vt:lpstr>
      <vt:lpstr>ÖZEL EĞİTİM ÖĞRENCİLERİ</vt:lpstr>
      <vt:lpstr>MERKEZİ YERLEŞTİRME  İLE ALAN OKULLARIN  TABAN PUANLARI</vt:lpstr>
      <vt:lpstr>2023 MALATYADAKİ FEN LİSELERİNİN TABAN PUANLARI</vt:lpstr>
      <vt:lpstr>2023 MALATYADAKİ ANADOLU LİSELERİNİN TABAN PUANLARI</vt:lpstr>
      <vt:lpstr>2023 MALATYADAKİ SOSYAL BİLİMLER LİSELERİNİN TABAN PUANLARI</vt:lpstr>
      <vt:lpstr>2023 MALATYADAKİ ANADOLU İMAM HATİP LİSELERİNİN TABAN PUANLARI</vt:lpstr>
      <vt:lpstr>2023 MALATYADAKİ MESLEK LİSELERİNİN TABAN PUANLARI</vt:lpstr>
      <vt:lpstr>YEREL YERLEŞTİRME  İLE ALAN OKULLARIN  TABAN PUANLARI</vt:lpstr>
      <vt:lpstr>2023 MALATYADAKİ ANADOLU LİSELERİNİN TABAN PUANLARI</vt:lpstr>
      <vt:lpstr>2023 MALATYADAKİ ANADOLU LİSELERİNİN TABAN PUANLARI</vt:lpstr>
      <vt:lpstr>2023 MALATYADAKİ SAĞLIK MESLEK LİSELERİNİN  TABAN PUANLARI</vt:lpstr>
      <vt:lpstr>2023 MALATYADAKİ BAZI İMAM HATİP LİSELERİNİN  TABAN PUANLARI</vt:lpstr>
      <vt:lpstr>2023 MALATYADAKİ  BAZI MESLEK LİSELERİNİN TABAN PUANLARI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YEŞİLYURT REHBERLİK ARAŞTIRMA MERKEZİ</dc:title>
  <dc:creator>pc1</dc:creator>
  <cp:lastModifiedBy>User</cp:lastModifiedBy>
  <cp:revision>231</cp:revision>
  <dcterms:created xsi:type="dcterms:W3CDTF">2019-10-08T07:25:18Z</dcterms:created>
  <dcterms:modified xsi:type="dcterms:W3CDTF">2023-12-19T10:49:30Z</dcterms:modified>
</cp:coreProperties>
</file>