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1"/>
  </p:sldMasterIdLst>
  <p:notesMasterIdLst>
    <p:notesMasterId r:id="rId30"/>
  </p:notesMasterIdLst>
  <p:sldIdLst>
    <p:sldId id="603" r:id="rId2"/>
    <p:sldId id="591" r:id="rId3"/>
    <p:sldId id="604" r:id="rId4"/>
    <p:sldId id="605" r:id="rId5"/>
    <p:sldId id="590" r:id="rId6"/>
    <p:sldId id="584" r:id="rId7"/>
    <p:sldId id="619" r:id="rId8"/>
    <p:sldId id="620" r:id="rId9"/>
    <p:sldId id="613" r:id="rId10"/>
    <p:sldId id="614" r:id="rId11"/>
    <p:sldId id="615" r:id="rId12"/>
    <p:sldId id="616" r:id="rId13"/>
    <p:sldId id="592" r:id="rId14"/>
    <p:sldId id="589" r:id="rId15"/>
    <p:sldId id="608" r:id="rId16"/>
    <p:sldId id="607" r:id="rId17"/>
    <p:sldId id="593" r:id="rId18"/>
    <p:sldId id="594" r:id="rId19"/>
    <p:sldId id="618" r:id="rId20"/>
    <p:sldId id="595" r:id="rId21"/>
    <p:sldId id="575" r:id="rId22"/>
    <p:sldId id="552" r:id="rId23"/>
    <p:sldId id="600" r:id="rId24"/>
    <p:sldId id="553" r:id="rId25"/>
    <p:sldId id="601" r:id="rId26"/>
    <p:sldId id="602" r:id="rId27"/>
    <p:sldId id="612" r:id="rId28"/>
    <p:sldId id="617" r:id="rId29"/>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E2091E"/>
    <a:srgbClr val="9382A8"/>
    <a:srgbClr val="70A8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6547" autoAdjust="0"/>
  </p:normalViewPr>
  <p:slideViewPr>
    <p:cSldViewPr>
      <p:cViewPr varScale="1">
        <p:scale>
          <a:sx n="69" d="100"/>
          <a:sy n="69" d="100"/>
        </p:scale>
        <p:origin x="12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60AA6-1972-4F83-986D-BDF391B1AF5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E5C48F8A-ECB6-4799-9338-49129B75273F}">
      <dgm:prSet phldrT="[Metin]" custT="1"/>
      <dgm:spPr>
        <a:solidFill>
          <a:schemeClr val="accent3"/>
        </a:solidFill>
      </dgm:spPr>
      <dgm:t>
        <a:bodyPr/>
        <a:lstStyle/>
        <a:p>
          <a:r>
            <a:rPr lang="tr-TR" sz="2400" b="1" dirty="0" smtClean="0">
              <a:solidFill>
                <a:schemeClr val="tx1"/>
              </a:solidFill>
              <a:latin typeface="Albertus MT" panose="020E0602030304020304" pitchFamily="34" charset="0"/>
            </a:rPr>
            <a:t>Aday Gösterme Aşaması</a:t>
          </a:r>
          <a:endParaRPr lang="tr-TR" b="1" dirty="0">
            <a:solidFill>
              <a:schemeClr val="tx1"/>
            </a:solidFill>
            <a:latin typeface="Albertus MT" panose="020E0602030304020304" pitchFamily="34" charset="0"/>
          </a:endParaRPr>
        </a:p>
      </dgm:t>
    </dgm:pt>
    <dgm:pt modelId="{E148428C-B053-43B6-BE1E-C561AEE698C7}" type="parTrans" cxnId="{7238841D-2B21-4671-89E9-9A59039E9708}">
      <dgm:prSet/>
      <dgm:spPr/>
      <dgm:t>
        <a:bodyPr/>
        <a:lstStyle/>
        <a:p>
          <a:endParaRPr lang="tr-TR"/>
        </a:p>
      </dgm:t>
    </dgm:pt>
    <dgm:pt modelId="{324231B3-99A4-4AAE-99FC-4E8FB3169CC5}" type="sibTrans" cxnId="{7238841D-2B21-4671-89E9-9A59039E9708}">
      <dgm:prSet/>
      <dgm:spPr/>
      <dgm:t>
        <a:bodyPr/>
        <a:lstStyle/>
        <a:p>
          <a:endParaRPr lang="tr-TR"/>
        </a:p>
      </dgm:t>
    </dgm:pt>
    <dgm:pt modelId="{4BE1BE59-5A65-42BD-B9B6-857EABFE79B1}">
      <dgm:prSet phldrT="[Metin]" custT="1"/>
      <dgm:spPr>
        <a:solidFill>
          <a:schemeClr val="accent1"/>
        </a:solidFill>
      </dgm:spPr>
      <dgm:t>
        <a:bodyPr/>
        <a:lstStyle/>
        <a:p>
          <a:r>
            <a:rPr lang="tr-TR" sz="2400" b="1" dirty="0" smtClean="0">
              <a:solidFill>
                <a:schemeClr val="tx1"/>
              </a:solidFill>
              <a:latin typeface="Albertus MT" panose="020E0602030304020304" pitchFamily="34" charset="0"/>
            </a:rPr>
            <a:t>Ön Değerlendirme Aşaması</a:t>
          </a:r>
          <a:endParaRPr lang="tr-TR" b="1" dirty="0">
            <a:solidFill>
              <a:schemeClr val="tx1"/>
            </a:solidFill>
            <a:latin typeface="Albertus MT" panose="020E0602030304020304" pitchFamily="34" charset="0"/>
          </a:endParaRPr>
        </a:p>
      </dgm:t>
    </dgm:pt>
    <dgm:pt modelId="{B2AE01DD-9F7C-43F1-A392-8D05AE909B29}" type="parTrans" cxnId="{F1371A98-8F2A-4CCE-B3CF-E9090685656F}">
      <dgm:prSet/>
      <dgm:spPr/>
      <dgm:t>
        <a:bodyPr/>
        <a:lstStyle/>
        <a:p>
          <a:endParaRPr lang="tr-TR"/>
        </a:p>
      </dgm:t>
    </dgm:pt>
    <dgm:pt modelId="{AFF935E3-2506-4EAD-8F90-DBC3FADB17EB}" type="sibTrans" cxnId="{F1371A98-8F2A-4CCE-B3CF-E9090685656F}">
      <dgm:prSet/>
      <dgm:spPr/>
      <dgm:t>
        <a:bodyPr/>
        <a:lstStyle/>
        <a:p>
          <a:endParaRPr lang="tr-TR"/>
        </a:p>
      </dgm:t>
    </dgm:pt>
    <dgm:pt modelId="{1E05897B-9A46-448C-B764-C2AFB3B9BF25}">
      <dgm:prSet phldrT="[Metin]" custT="1"/>
      <dgm:spPr>
        <a:solidFill>
          <a:schemeClr val="accent4"/>
        </a:solidFill>
      </dgm:spPr>
      <dgm:t>
        <a:bodyPr/>
        <a:lstStyle/>
        <a:p>
          <a:r>
            <a:rPr lang="tr-TR" sz="2400" b="1" dirty="0" smtClean="0">
              <a:solidFill>
                <a:schemeClr val="tx1"/>
              </a:solidFill>
              <a:latin typeface="Albertus MT" panose="020E0602030304020304" pitchFamily="34" charset="0"/>
            </a:rPr>
            <a:t>Bireysel Değerlendirme Aşaması</a:t>
          </a:r>
          <a:endParaRPr lang="tr-TR" b="1" dirty="0">
            <a:solidFill>
              <a:schemeClr val="tx1"/>
            </a:solidFill>
            <a:latin typeface="Albertus MT" panose="020E0602030304020304" pitchFamily="34" charset="0"/>
          </a:endParaRPr>
        </a:p>
      </dgm:t>
    </dgm:pt>
    <dgm:pt modelId="{288F4EE1-EAF1-47F5-9740-A0793F357404}" type="parTrans" cxnId="{AFB15D89-7781-4C0C-A9DF-0C58FA83BADC}">
      <dgm:prSet/>
      <dgm:spPr/>
      <dgm:t>
        <a:bodyPr/>
        <a:lstStyle/>
        <a:p>
          <a:endParaRPr lang="tr-TR"/>
        </a:p>
      </dgm:t>
    </dgm:pt>
    <dgm:pt modelId="{94BC529D-BB1E-43E9-BFF5-DCD5D6D5F3EE}" type="sibTrans" cxnId="{AFB15D89-7781-4C0C-A9DF-0C58FA83BADC}">
      <dgm:prSet/>
      <dgm:spPr/>
      <dgm:t>
        <a:bodyPr/>
        <a:lstStyle/>
        <a:p>
          <a:endParaRPr lang="tr-TR"/>
        </a:p>
      </dgm:t>
    </dgm:pt>
    <dgm:pt modelId="{F0A6BD5A-5113-4A54-92F4-F01900A66C4D}" type="pres">
      <dgm:prSet presAssocID="{56660AA6-1972-4F83-986D-BDF391B1AF54}" presName="Name0" presStyleCnt="0">
        <dgm:presLayoutVars>
          <dgm:chMax val="7"/>
          <dgm:chPref val="7"/>
          <dgm:dir/>
        </dgm:presLayoutVars>
      </dgm:prSet>
      <dgm:spPr/>
      <dgm:t>
        <a:bodyPr/>
        <a:lstStyle/>
        <a:p>
          <a:endParaRPr lang="tr-TR"/>
        </a:p>
      </dgm:t>
    </dgm:pt>
    <dgm:pt modelId="{6B247FFB-7CE3-44CF-B681-7396548BBCD9}" type="pres">
      <dgm:prSet presAssocID="{56660AA6-1972-4F83-986D-BDF391B1AF54}" presName="Name1" presStyleCnt="0"/>
      <dgm:spPr/>
    </dgm:pt>
    <dgm:pt modelId="{4DDBF0E3-4217-4C28-AADB-A0391A3E417B}" type="pres">
      <dgm:prSet presAssocID="{56660AA6-1972-4F83-986D-BDF391B1AF54}" presName="cycle" presStyleCnt="0"/>
      <dgm:spPr/>
    </dgm:pt>
    <dgm:pt modelId="{653D93D6-C35D-432B-A657-3BADCB9BE6C6}" type="pres">
      <dgm:prSet presAssocID="{56660AA6-1972-4F83-986D-BDF391B1AF54}" presName="srcNode" presStyleLbl="node1" presStyleIdx="0" presStyleCnt="3"/>
      <dgm:spPr/>
    </dgm:pt>
    <dgm:pt modelId="{2B68A058-B85C-4C3C-9816-4766F205FEA6}" type="pres">
      <dgm:prSet presAssocID="{56660AA6-1972-4F83-986D-BDF391B1AF54}" presName="conn" presStyleLbl="parChTrans1D2" presStyleIdx="0" presStyleCnt="1"/>
      <dgm:spPr/>
      <dgm:t>
        <a:bodyPr/>
        <a:lstStyle/>
        <a:p>
          <a:endParaRPr lang="tr-TR"/>
        </a:p>
      </dgm:t>
    </dgm:pt>
    <dgm:pt modelId="{B75C511D-9EDB-43B6-B3D4-4C30FF80A6C1}" type="pres">
      <dgm:prSet presAssocID="{56660AA6-1972-4F83-986D-BDF391B1AF54}" presName="extraNode" presStyleLbl="node1" presStyleIdx="0" presStyleCnt="3"/>
      <dgm:spPr/>
    </dgm:pt>
    <dgm:pt modelId="{3556D24C-1690-489E-AEDC-FE09886928EE}" type="pres">
      <dgm:prSet presAssocID="{56660AA6-1972-4F83-986D-BDF391B1AF54}" presName="dstNode" presStyleLbl="node1" presStyleIdx="0" presStyleCnt="3"/>
      <dgm:spPr/>
    </dgm:pt>
    <dgm:pt modelId="{870F4BB6-BC85-46EC-8A8F-3994C5378F42}" type="pres">
      <dgm:prSet presAssocID="{E5C48F8A-ECB6-4799-9338-49129B75273F}" presName="text_1" presStyleLbl="node1" presStyleIdx="0" presStyleCnt="3">
        <dgm:presLayoutVars>
          <dgm:bulletEnabled val="1"/>
        </dgm:presLayoutVars>
      </dgm:prSet>
      <dgm:spPr/>
      <dgm:t>
        <a:bodyPr/>
        <a:lstStyle/>
        <a:p>
          <a:endParaRPr lang="tr-TR"/>
        </a:p>
      </dgm:t>
    </dgm:pt>
    <dgm:pt modelId="{2CADB931-4A67-49A0-B043-9301BD25FFBB}" type="pres">
      <dgm:prSet presAssocID="{E5C48F8A-ECB6-4799-9338-49129B75273F}" presName="accent_1" presStyleCnt="0"/>
      <dgm:spPr/>
    </dgm:pt>
    <dgm:pt modelId="{0F8562BD-055F-4724-BD47-A3238634A537}" type="pres">
      <dgm:prSet presAssocID="{E5C48F8A-ECB6-4799-9338-49129B75273F}" presName="accentRepeatNode" presStyleLbl="solidFgAcc1" presStyleIdx="0" presStyleCnt="3"/>
      <dgm:spPr/>
      <dgm:t>
        <a:bodyPr/>
        <a:lstStyle/>
        <a:p>
          <a:endParaRPr lang="tr-TR"/>
        </a:p>
      </dgm:t>
    </dgm:pt>
    <dgm:pt modelId="{16FF2319-ABC6-4D11-8402-4C993B903B70}" type="pres">
      <dgm:prSet presAssocID="{4BE1BE59-5A65-42BD-B9B6-857EABFE79B1}" presName="text_2" presStyleLbl="node1" presStyleIdx="1" presStyleCnt="3">
        <dgm:presLayoutVars>
          <dgm:bulletEnabled val="1"/>
        </dgm:presLayoutVars>
      </dgm:prSet>
      <dgm:spPr/>
      <dgm:t>
        <a:bodyPr/>
        <a:lstStyle/>
        <a:p>
          <a:endParaRPr lang="tr-TR"/>
        </a:p>
      </dgm:t>
    </dgm:pt>
    <dgm:pt modelId="{225436B0-54BA-4E45-B21F-2119079AF1A8}" type="pres">
      <dgm:prSet presAssocID="{4BE1BE59-5A65-42BD-B9B6-857EABFE79B1}" presName="accent_2" presStyleCnt="0"/>
      <dgm:spPr/>
    </dgm:pt>
    <dgm:pt modelId="{92E0EEAB-6DBC-414C-BF6A-7B2C6BBAFEE6}" type="pres">
      <dgm:prSet presAssocID="{4BE1BE59-5A65-42BD-B9B6-857EABFE79B1}" presName="accentRepeatNode" presStyleLbl="solidFgAcc1" presStyleIdx="1" presStyleCnt="3"/>
      <dgm:spPr/>
    </dgm:pt>
    <dgm:pt modelId="{D6A47957-473C-4CA7-B5E9-3F85C943CAB5}" type="pres">
      <dgm:prSet presAssocID="{1E05897B-9A46-448C-B764-C2AFB3B9BF25}" presName="text_3" presStyleLbl="node1" presStyleIdx="2" presStyleCnt="3" custLinFactNeighborX="315" custLinFactNeighborY="-10661">
        <dgm:presLayoutVars>
          <dgm:bulletEnabled val="1"/>
        </dgm:presLayoutVars>
      </dgm:prSet>
      <dgm:spPr/>
      <dgm:t>
        <a:bodyPr/>
        <a:lstStyle/>
        <a:p>
          <a:endParaRPr lang="tr-TR"/>
        </a:p>
      </dgm:t>
    </dgm:pt>
    <dgm:pt modelId="{671DE528-95EA-4969-8508-C4A60C746F8A}" type="pres">
      <dgm:prSet presAssocID="{1E05897B-9A46-448C-B764-C2AFB3B9BF25}" presName="accent_3" presStyleCnt="0"/>
      <dgm:spPr/>
    </dgm:pt>
    <dgm:pt modelId="{0DC6751E-AE6F-4BCA-B30B-6F1084172777}" type="pres">
      <dgm:prSet presAssocID="{1E05897B-9A46-448C-B764-C2AFB3B9BF25}" presName="accentRepeatNode" presStyleLbl="solidFgAcc1" presStyleIdx="2" presStyleCnt="3" custLinFactNeighborX="5194" custLinFactNeighborY="-8529"/>
      <dgm:spPr/>
    </dgm:pt>
  </dgm:ptLst>
  <dgm:cxnLst>
    <dgm:cxn modelId="{DE4DCEF9-D337-46E1-A7D9-0DB448B6B7DD}" type="presOf" srcId="{1E05897B-9A46-448C-B764-C2AFB3B9BF25}" destId="{D6A47957-473C-4CA7-B5E9-3F85C943CAB5}" srcOrd="0" destOrd="0" presId="urn:microsoft.com/office/officeart/2008/layout/VerticalCurvedList"/>
    <dgm:cxn modelId="{D642391D-FA82-42CA-A039-68CE1766D76D}" type="presOf" srcId="{4BE1BE59-5A65-42BD-B9B6-857EABFE79B1}" destId="{16FF2319-ABC6-4D11-8402-4C993B903B70}" srcOrd="0" destOrd="0" presId="urn:microsoft.com/office/officeart/2008/layout/VerticalCurvedList"/>
    <dgm:cxn modelId="{066B4FE6-5A56-496A-9E76-71A9D1895939}" type="presOf" srcId="{E5C48F8A-ECB6-4799-9338-49129B75273F}" destId="{870F4BB6-BC85-46EC-8A8F-3994C5378F42}" srcOrd="0" destOrd="0" presId="urn:microsoft.com/office/officeart/2008/layout/VerticalCurvedList"/>
    <dgm:cxn modelId="{7238841D-2B21-4671-89E9-9A59039E9708}" srcId="{56660AA6-1972-4F83-986D-BDF391B1AF54}" destId="{E5C48F8A-ECB6-4799-9338-49129B75273F}" srcOrd="0" destOrd="0" parTransId="{E148428C-B053-43B6-BE1E-C561AEE698C7}" sibTransId="{324231B3-99A4-4AAE-99FC-4E8FB3169CC5}"/>
    <dgm:cxn modelId="{9DE5B2F8-3218-4E5F-8998-407E2069F436}" type="presOf" srcId="{56660AA6-1972-4F83-986D-BDF391B1AF54}" destId="{F0A6BD5A-5113-4A54-92F4-F01900A66C4D}" srcOrd="0" destOrd="0" presId="urn:microsoft.com/office/officeart/2008/layout/VerticalCurvedList"/>
    <dgm:cxn modelId="{F1371A98-8F2A-4CCE-B3CF-E9090685656F}" srcId="{56660AA6-1972-4F83-986D-BDF391B1AF54}" destId="{4BE1BE59-5A65-42BD-B9B6-857EABFE79B1}" srcOrd="1" destOrd="0" parTransId="{B2AE01DD-9F7C-43F1-A392-8D05AE909B29}" sibTransId="{AFF935E3-2506-4EAD-8F90-DBC3FADB17EB}"/>
    <dgm:cxn modelId="{AFB15D89-7781-4C0C-A9DF-0C58FA83BADC}" srcId="{56660AA6-1972-4F83-986D-BDF391B1AF54}" destId="{1E05897B-9A46-448C-B764-C2AFB3B9BF25}" srcOrd="2" destOrd="0" parTransId="{288F4EE1-EAF1-47F5-9740-A0793F357404}" sibTransId="{94BC529D-BB1E-43E9-BFF5-DCD5D6D5F3EE}"/>
    <dgm:cxn modelId="{E63F9C59-6F46-4085-A3E2-625C3C5F93ED}" type="presOf" srcId="{324231B3-99A4-4AAE-99FC-4E8FB3169CC5}" destId="{2B68A058-B85C-4C3C-9816-4766F205FEA6}" srcOrd="0" destOrd="0" presId="urn:microsoft.com/office/officeart/2008/layout/VerticalCurvedList"/>
    <dgm:cxn modelId="{5F6706BE-56A9-4FF4-B6D1-DE584FFD7316}" type="presParOf" srcId="{F0A6BD5A-5113-4A54-92F4-F01900A66C4D}" destId="{6B247FFB-7CE3-44CF-B681-7396548BBCD9}" srcOrd="0" destOrd="0" presId="urn:microsoft.com/office/officeart/2008/layout/VerticalCurvedList"/>
    <dgm:cxn modelId="{24D64808-9009-4694-8EB0-15B269DDDAB9}" type="presParOf" srcId="{6B247FFB-7CE3-44CF-B681-7396548BBCD9}" destId="{4DDBF0E3-4217-4C28-AADB-A0391A3E417B}" srcOrd="0" destOrd="0" presId="urn:microsoft.com/office/officeart/2008/layout/VerticalCurvedList"/>
    <dgm:cxn modelId="{044E48B4-4879-4FC9-B35D-00E9EEC2AB1B}" type="presParOf" srcId="{4DDBF0E3-4217-4C28-AADB-A0391A3E417B}" destId="{653D93D6-C35D-432B-A657-3BADCB9BE6C6}" srcOrd="0" destOrd="0" presId="urn:microsoft.com/office/officeart/2008/layout/VerticalCurvedList"/>
    <dgm:cxn modelId="{C05CA830-8630-4580-9B29-55DC04F4725B}" type="presParOf" srcId="{4DDBF0E3-4217-4C28-AADB-A0391A3E417B}" destId="{2B68A058-B85C-4C3C-9816-4766F205FEA6}" srcOrd="1" destOrd="0" presId="urn:microsoft.com/office/officeart/2008/layout/VerticalCurvedList"/>
    <dgm:cxn modelId="{4990FD79-22E4-4494-906A-2790CA150D4E}" type="presParOf" srcId="{4DDBF0E3-4217-4C28-AADB-A0391A3E417B}" destId="{B75C511D-9EDB-43B6-B3D4-4C30FF80A6C1}" srcOrd="2" destOrd="0" presId="urn:microsoft.com/office/officeart/2008/layout/VerticalCurvedList"/>
    <dgm:cxn modelId="{45EB5678-F058-4A6A-AE60-08C07989B752}" type="presParOf" srcId="{4DDBF0E3-4217-4C28-AADB-A0391A3E417B}" destId="{3556D24C-1690-489E-AEDC-FE09886928EE}" srcOrd="3" destOrd="0" presId="urn:microsoft.com/office/officeart/2008/layout/VerticalCurvedList"/>
    <dgm:cxn modelId="{A89837B1-B9AC-4B00-B46C-87EB8EA9BBBB}" type="presParOf" srcId="{6B247FFB-7CE3-44CF-B681-7396548BBCD9}" destId="{870F4BB6-BC85-46EC-8A8F-3994C5378F42}" srcOrd="1" destOrd="0" presId="urn:microsoft.com/office/officeart/2008/layout/VerticalCurvedList"/>
    <dgm:cxn modelId="{E3AF0181-3536-4F4E-8389-8A7210FD277C}" type="presParOf" srcId="{6B247FFB-7CE3-44CF-B681-7396548BBCD9}" destId="{2CADB931-4A67-49A0-B043-9301BD25FFBB}" srcOrd="2" destOrd="0" presId="urn:microsoft.com/office/officeart/2008/layout/VerticalCurvedList"/>
    <dgm:cxn modelId="{3F4F9970-3092-470F-A4E5-80424AA2AC8A}" type="presParOf" srcId="{2CADB931-4A67-49A0-B043-9301BD25FFBB}" destId="{0F8562BD-055F-4724-BD47-A3238634A537}" srcOrd="0" destOrd="0" presId="urn:microsoft.com/office/officeart/2008/layout/VerticalCurvedList"/>
    <dgm:cxn modelId="{FB28B295-C860-4003-AB16-727661096E98}" type="presParOf" srcId="{6B247FFB-7CE3-44CF-B681-7396548BBCD9}" destId="{16FF2319-ABC6-4D11-8402-4C993B903B70}" srcOrd="3" destOrd="0" presId="urn:microsoft.com/office/officeart/2008/layout/VerticalCurvedList"/>
    <dgm:cxn modelId="{A1F7C91F-E349-4681-A8A6-531C9BEF242C}" type="presParOf" srcId="{6B247FFB-7CE3-44CF-B681-7396548BBCD9}" destId="{225436B0-54BA-4E45-B21F-2119079AF1A8}" srcOrd="4" destOrd="0" presId="urn:microsoft.com/office/officeart/2008/layout/VerticalCurvedList"/>
    <dgm:cxn modelId="{AF487AE9-8040-48ED-A389-E2539EA24905}" type="presParOf" srcId="{225436B0-54BA-4E45-B21F-2119079AF1A8}" destId="{92E0EEAB-6DBC-414C-BF6A-7B2C6BBAFEE6}" srcOrd="0" destOrd="0" presId="urn:microsoft.com/office/officeart/2008/layout/VerticalCurvedList"/>
    <dgm:cxn modelId="{FFB77BB6-1044-4A6C-A13C-6D7964FD4AD9}" type="presParOf" srcId="{6B247FFB-7CE3-44CF-B681-7396548BBCD9}" destId="{D6A47957-473C-4CA7-B5E9-3F85C943CAB5}" srcOrd="5" destOrd="0" presId="urn:microsoft.com/office/officeart/2008/layout/VerticalCurvedList"/>
    <dgm:cxn modelId="{7F1466B0-5C17-4061-B339-80DC1234DDA0}" type="presParOf" srcId="{6B247FFB-7CE3-44CF-B681-7396548BBCD9}" destId="{671DE528-95EA-4969-8508-C4A60C746F8A}" srcOrd="6" destOrd="0" presId="urn:microsoft.com/office/officeart/2008/layout/VerticalCurvedList"/>
    <dgm:cxn modelId="{3FA4E7F9-A3F1-49F7-AF8B-3EFA8954E7CB}" type="presParOf" srcId="{671DE528-95EA-4969-8508-C4A60C746F8A}" destId="{0DC6751E-AE6F-4BCA-B30B-6F10841727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08275-2DA9-43EF-A039-CBA7ABD92CC8}"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C9E1D89A-1467-40DF-ABCD-9526A956D270}">
      <dgm:prSet phldrT="[Metin]" custT="1"/>
      <dgm:spPr/>
      <dgm:t>
        <a:bodyPr/>
        <a:lstStyle/>
        <a:p>
          <a:pPr algn="just"/>
          <a:r>
            <a:rPr lang="tr-TR" sz="1600" b="0" dirty="0" smtClean="0">
              <a:latin typeface="Comic Sans MS" panose="030F0702030302020204" pitchFamily="66" charset="0"/>
            </a:rPr>
            <a:t>Aday gösterme süreci </a:t>
          </a:r>
          <a:r>
            <a:rPr lang="tr-TR" sz="1600" b="1" dirty="0" smtClean="0">
              <a:latin typeface="Comic Sans MS" panose="030F0702030302020204" pitchFamily="66" charset="0"/>
            </a:rPr>
            <a:t>Okul Yönlendirme Komisyonları </a:t>
          </a:r>
          <a:r>
            <a:rPr lang="tr-TR" sz="1600" b="0" dirty="0" smtClean="0">
              <a:latin typeface="Comic Sans MS" panose="030F0702030302020204" pitchFamily="66" charset="0"/>
            </a:rPr>
            <a:t>tarafından yürütülecektir.</a:t>
          </a:r>
          <a:endParaRPr lang="tr-TR" sz="1600" b="0" dirty="0">
            <a:latin typeface="Comic Sans MS" panose="030F0702030302020204" pitchFamily="66" charset="0"/>
          </a:endParaRPr>
        </a:p>
      </dgm:t>
    </dgm:pt>
    <dgm:pt modelId="{CB2FCD41-F416-42D4-8E73-6FE01F31A1C8}" type="parTrans" cxnId="{3A3A5E3B-F186-46ED-A1F7-91FC23BC5220}">
      <dgm:prSet/>
      <dgm:spPr/>
      <dgm:t>
        <a:bodyPr/>
        <a:lstStyle/>
        <a:p>
          <a:endParaRPr lang="tr-TR"/>
        </a:p>
      </dgm:t>
    </dgm:pt>
    <dgm:pt modelId="{DEDAB8E3-5769-458A-A0C5-076C2E5386CE}" type="sibTrans" cxnId="{3A3A5E3B-F186-46ED-A1F7-91FC23BC5220}">
      <dgm:prSet/>
      <dgm:spPr/>
      <dgm:t>
        <a:bodyPr/>
        <a:lstStyle/>
        <a:p>
          <a:endParaRPr lang="tr-TR"/>
        </a:p>
      </dgm:t>
    </dgm:pt>
    <dgm:pt modelId="{E10E72F6-D027-4A14-8285-FD8ABF4A9AEA}">
      <dgm:prSet phldrT="[Metin]"/>
      <dgm:spPr/>
      <dgm:t>
        <a:bodyPr/>
        <a:lstStyle/>
        <a:p>
          <a:r>
            <a:rPr lang="tr-TR" dirty="0" smtClean="0"/>
            <a:t>*</a:t>
          </a:r>
          <a:endParaRPr lang="tr-TR" dirty="0"/>
        </a:p>
      </dgm:t>
    </dgm:pt>
    <dgm:pt modelId="{7BDE6DEA-66B9-4C85-BD1F-E476ABF6EBAF}" type="parTrans" cxnId="{F8E66320-078F-4726-9D36-49DD30C95125}">
      <dgm:prSet/>
      <dgm:spPr/>
      <dgm:t>
        <a:bodyPr/>
        <a:lstStyle/>
        <a:p>
          <a:endParaRPr lang="tr-TR"/>
        </a:p>
      </dgm:t>
    </dgm:pt>
    <dgm:pt modelId="{1F5DE3E0-D01E-424B-894B-6A494BB056EC}" type="sibTrans" cxnId="{F8E66320-078F-4726-9D36-49DD30C95125}">
      <dgm:prSet/>
      <dgm:spPr/>
      <dgm:t>
        <a:bodyPr/>
        <a:lstStyle/>
        <a:p>
          <a:endParaRPr lang="tr-TR"/>
        </a:p>
      </dgm:t>
    </dgm:pt>
    <dgm:pt modelId="{38366BF7-6F01-4604-977C-FC83BF75CC3A}">
      <dgm:prSet phldrT="[Metin]" custT="1"/>
      <dgm:spPr/>
      <dgm:t>
        <a:bodyPr/>
        <a:lstStyle/>
        <a:p>
          <a:pPr algn="just"/>
          <a:r>
            <a:rPr lang="tr-TR" altLang="tr-TR" sz="1600" b="1" dirty="0" smtClean="0">
              <a:latin typeface="Comic Sans MS" panose="030F0702030302020204" pitchFamily="66" charset="0"/>
            </a:rPr>
            <a:t>Okul Yönlendirme Komisyonu; </a:t>
          </a:r>
          <a:r>
            <a:rPr lang="tr-TR" altLang="tr-TR" sz="1600" dirty="0" smtClean="0">
              <a:latin typeface="Comic Sans MS" panose="030F0702030302020204" pitchFamily="66" charset="0"/>
            </a:rPr>
            <a:t>okul müdürü başkanlığında müdür yardımcıları, rehber öğretmen/psikolojik danışmanlar ve ilkokul 1, 2 ve 3 sınıf seviyelerinde okul müdürünün belirleyeceği en az birer sınıf öğretmeninden oluşur.</a:t>
          </a:r>
          <a:endParaRPr lang="tr-TR" sz="1600" b="1" dirty="0">
            <a:latin typeface="Comic Sans MS" panose="030F0702030302020204" pitchFamily="66" charset="0"/>
          </a:endParaRPr>
        </a:p>
      </dgm:t>
    </dgm:pt>
    <dgm:pt modelId="{F02EC941-6E6C-4FCD-ABEF-393909FBA3D4}" type="parTrans" cxnId="{73D0516D-2091-4A76-97A7-0CBAA42D5273}">
      <dgm:prSet/>
      <dgm:spPr/>
      <dgm:t>
        <a:bodyPr/>
        <a:lstStyle/>
        <a:p>
          <a:endParaRPr lang="tr-TR"/>
        </a:p>
      </dgm:t>
    </dgm:pt>
    <dgm:pt modelId="{4C063ECB-8C3C-4646-9041-CFF1C77142FE}" type="sibTrans" cxnId="{73D0516D-2091-4A76-97A7-0CBAA42D5273}">
      <dgm:prSet/>
      <dgm:spPr/>
      <dgm:t>
        <a:bodyPr/>
        <a:lstStyle/>
        <a:p>
          <a:endParaRPr lang="tr-TR"/>
        </a:p>
      </dgm:t>
    </dgm:pt>
    <dgm:pt modelId="{32440A88-ED1B-49B2-9724-E754F34759DC}">
      <dgm:prSet phldrT="[Metin]"/>
      <dgm:spPr/>
      <dgm:t>
        <a:bodyPr/>
        <a:lstStyle/>
        <a:p>
          <a:r>
            <a:rPr lang="tr-TR" dirty="0" smtClean="0"/>
            <a:t>			*			</a:t>
          </a:r>
          <a:endParaRPr lang="tr-TR" dirty="0"/>
        </a:p>
      </dgm:t>
    </dgm:pt>
    <dgm:pt modelId="{C0332BF2-1E40-491E-939C-68B55CE27D19}" type="parTrans" cxnId="{6298B7A9-1486-4C9D-8BCC-7F5E30A73AE3}">
      <dgm:prSet/>
      <dgm:spPr/>
      <dgm:t>
        <a:bodyPr/>
        <a:lstStyle/>
        <a:p>
          <a:endParaRPr lang="tr-TR"/>
        </a:p>
      </dgm:t>
    </dgm:pt>
    <dgm:pt modelId="{456E899F-9CE1-468B-9F5B-B96D868FCC5E}" type="sibTrans" cxnId="{6298B7A9-1486-4C9D-8BCC-7F5E30A73AE3}">
      <dgm:prSet/>
      <dgm:spPr/>
      <dgm:t>
        <a:bodyPr/>
        <a:lstStyle/>
        <a:p>
          <a:endParaRPr lang="tr-TR"/>
        </a:p>
      </dgm:t>
    </dgm:pt>
    <dgm:pt modelId="{C47DA410-6CFE-43BC-BF16-26213E953C62}">
      <dgm:prSet phldrT="[Metin]" custT="1"/>
      <dgm:spPr/>
      <dgm:t>
        <a:bodyPr/>
        <a:lstStyle/>
        <a:p>
          <a:pPr algn="just"/>
          <a:r>
            <a:rPr lang="tr-TR" sz="1600" b="0" dirty="0" smtClean="0">
              <a:latin typeface="Comic Sans MS" panose="030F0702030302020204" pitchFamily="66" charset="0"/>
            </a:rPr>
            <a:t>Her bir ilkokulda 1, 2 ve 3 sınıf seviyelerinde her bir sınıf seviyesindeki toplam öğrenci sayısının  </a:t>
          </a:r>
          <a:r>
            <a:rPr lang="tr-TR" sz="1600" b="1" dirty="0" smtClean="0">
              <a:latin typeface="Comic Sans MS" panose="030F0702030302020204" pitchFamily="66" charset="0"/>
            </a:rPr>
            <a:t>en fazla %20’si </a:t>
          </a:r>
          <a:r>
            <a:rPr lang="tr-TR" sz="1600" b="0" dirty="0" smtClean="0">
              <a:latin typeface="Comic Sans MS" panose="030F0702030302020204" pitchFamily="66" charset="0"/>
            </a:rPr>
            <a:t>aday gösterilebilecektir.</a:t>
          </a:r>
          <a:endParaRPr lang="tr-TR" sz="1600" b="0" dirty="0">
            <a:latin typeface="Comic Sans MS" panose="030F0702030302020204" pitchFamily="66" charset="0"/>
          </a:endParaRPr>
        </a:p>
      </dgm:t>
    </dgm:pt>
    <dgm:pt modelId="{0E415743-B9E4-4C38-A64F-911F9F31BB2B}" type="parTrans" cxnId="{F447BB5A-8D21-46B1-B1E2-DA06E2D0FF61}">
      <dgm:prSet/>
      <dgm:spPr/>
      <dgm:t>
        <a:bodyPr/>
        <a:lstStyle/>
        <a:p>
          <a:endParaRPr lang="tr-TR"/>
        </a:p>
      </dgm:t>
    </dgm:pt>
    <dgm:pt modelId="{4DDC823B-BA92-44BA-B09D-1C3BCD714D2A}" type="sibTrans" cxnId="{F447BB5A-8D21-46B1-B1E2-DA06E2D0FF61}">
      <dgm:prSet/>
      <dgm:spPr/>
      <dgm:t>
        <a:bodyPr/>
        <a:lstStyle/>
        <a:p>
          <a:endParaRPr lang="tr-TR"/>
        </a:p>
      </dgm:t>
    </dgm:pt>
    <dgm:pt modelId="{38809467-224F-4D1B-BFC2-DB06FC7C790F}">
      <dgm:prSet/>
      <dgm:spPr/>
      <dgm:t>
        <a:bodyPr/>
        <a:lstStyle/>
        <a:p>
          <a:r>
            <a:rPr lang="tr-TR" dirty="0" smtClean="0"/>
            <a:t>*</a:t>
          </a:r>
          <a:endParaRPr lang="tr-TR" dirty="0"/>
        </a:p>
      </dgm:t>
    </dgm:pt>
    <dgm:pt modelId="{6D54F0C2-C906-4261-A17B-BB7CB163EAB8}" type="parTrans" cxnId="{FA432EC8-424B-413B-8CAA-4C012B5B4506}">
      <dgm:prSet/>
      <dgm:spPr/>
      <dgm:t>
        <a:bodyPr/>
        <a:lstStyle/>
        <a:p>
          <a:endParaRPr lang="tr-TR"/>
        </a:p>
      </dgm:t>
    </dgm:pt>
    <dgm:pt modelId="{42F298B7-2985-4A67-80F6-599C0A344AD3}" type="sibTrans" cxnId="{FA432EC8-424B-413B-8CAA-4C012B5B4506}">
      <dgm:prSet/>
      <dgm:spPr/>
      <dgm:t>
        <a:bodyPr/>
        <a:lstStyle/>
        <a:p>
          <a:endParaRPr lang="tr-TR"/>
        </a:p>
      </dgm:t>
    </dgm:pt>
    <dgm:pt modelId="{C3724593-AA17-460A-8032-A97CFEDAF023}">
      <dgm:prSet custT="1"/>
      <dgm:spPr/>
      <dgm:t>
        <a:bodyPr/>
        <a:lstStyle/>
        <a:p>
          <a:pPr algn="just"/>
          <a:r>
            <a:rPr lang="tr-TR" sz="1600" b="0" dirty="0" smtClean="0">
              <a:latin typeface="Comic Sans MS" panose="030F0702030302020204" pitchFamily="66" charset="0"/>
            </a:rPr>
            <a:t>Bir öğrenci </a:t>
          </a:r>
          <a:r>
            <a:rPr lang="tr-TR" sz="1600" b="1" dirty="0" smtClean="0">
              <a:latin typeface="Comic Sans MS" panose="030F0702030302020204" pitchFamily="66" charset="0"/>
            </a:rPr>
            <a:t>en fazla iki yetenek alanından </a:t>
          </a:r>
          <a:r>
            <a:rPr lang="tr-TR" sz="1600" b="0" dirty="0" smtClean="0">
              <a:latin typeface="Comic Sans MS" panose="030F0702030302020204" pitchFamily="66" charset="0"/>
            </a:rPr>
            <a:t>aday gösterilebilecektir</a:t>
          </a:r>
          <a:r>
            <a:rPr lang="tr-TR" sz="1600" b="1" dirty="0" smtClean="0">
              <a:latin typeface="Comic Sans MS" panose="030F0702030302020204" pitchFamily="66" charset="0"/>
            </a:rPr>
            <a:t>. </a:t>
          </a:r>
          <a:r>
            <a:rPr lang="tr-TR" sz="1600" b="0" dirty="0" smtClean="0">
              <a:latin typeface="Comic Sans MS" panose="030F0702030302020204" pitchFamily="66" charset="0"/>
            </a:rPr>
            <a:t>İkinci</a:t>
          </a:r>
          <a:r>
            <a:rPr lang="tr-TR" sz="1600" b="1" dirty="0" smtClean="0">
              <a:latin typeface="Comic Sans MS" panose="030F0702030302020204" pitchFamily="66" charset="0"/>
            </a:rPr>
            <a:t> </a:t>
          </a:r>
          <a:r>
            <a:rPr lang="tr-TR" sz="1600" b="0" dirty="0" smtClean="0">
              <a:latin typeface="Comic Sans MS" panose="030F0702030302020204" pitchFamily="66" charset="0"/>
            </a:rPr>
            <a:t>yetenek</a:t>
          </a:r>
          <a:r>
            <a:rPr lang="tr-TR" sz="1600" b="1" dirty="0" smtClean="0">
              <a:latin typeface="Comic Sans MS" panose="030F0702030302020204" pitchFamily="66" charset="0"/>
            </a:rPr>
            <a:t> </a:t>
          </a:r>
          <a:r>
            <a:rPr lang="tr-TR" sz="1600" b="0" dirty="0" smtClean="0">
              <a:latin typeface="Comic Sans MS" panose="030F0702030302020204" pitchFamily="66" charset="0"/>
            </a:rPr>
            <a:t>alanından</a:t>
          </a:r>
          <a:r>
            <a:rPr lang="tr-TR" sz="1600" b="1" dirty="0" smtClean="0">
              <a:latin typeface="Comic Sans MS" panose="030F0702030302020204" pitchFamily="66" charset="0"/>
            </a:rPr>
            <a:t> </a:t>
          </a:r>
          <a:r>
            <a:rPr lang="tr-TR" sz="1600" b="0" dirty="0" smtClean="0">
              <a:latin typeface="Comic Sans MS" panose="030F0702030302020204" pitchFamily="66" charset="0"/>
            </a:rPr>
            <a:t>aday gösterilen öğrenciler %20’lik dilimi etkilemeyecektir. </a:t>
          </a:r>
          <a:endParaRPr lang="tr-TR" sz="1600" dirty="0">
            <a:latin typeface="Comic Sans MS" panose="030F0702030302020204" pitchFamily="66" charset="0"/>
          </a:endParaRPr>
        </a:p>
      </dgm:t>
    </dgm:pt>
    <dgm:pt modelId="{D9EF073A-2939-43CB-8AAC-D58DB920340B}" type="parTrans" cxnId="{B086B3A7-2BAD-446F-A54F-B0DC26DEDCC8}">
      <dgm:prSet/>
      <dgm:spPr/>
      <dgm:t>
        <a:bodyPr/>
        <a:lstStyle/>
        <a:p>
          <a:endParaRPr lang="tr-TR"/>
        </a:p>
      </dgm:t>
    </dgm:pt>
    <dgm:pt modelId="{691B210D-A759-4371-9E19-805F99B3C81D}" type="sibTrans" cxnId="{B086B3A7-2BAD-446F-A54F-B0DC26DEDCC8}">
      <dgm:prSet/>
      <dgm:spPr/>
      <dgm:t>
        <a:bodyPr/>
        <a:lstStyle/>
        <a:p>
          <a:endParaRPr lang="tr-TR"/>
        </a:p>
      </dgm:t>
    </dgm:pt>
    <dgm:pt modelId="{14BC23B8-3A80-4436-9563-2429915CBA8B}">
      <dgm:prSet custT="1"/>
      <dgm:spPr/>
      <dgm:t>
        <a:bodyPr/>
        <a:lstStyle/>
        <a:p>
          <a:endParaRPr lang="tr-TR" sz="1600" b="1" dirty="0" smtClean="0">
            <a:latin typeface="Cambria" panose="02040503050406030204" pitchFamily="18" charset="0"/>
          </a:endParaRPr>
        </a:p>
      </dgm:t>
    </dgm:pt>
    <dgm:pt modelId="{C9B267CF-CD77-4B5C-99B0-8DB5B600F88E}" type="parTrans" cxnId="{CBC2268D-9596-4A75-9AEB-E9F0E409A32E}">
      <dgm:prSet/>
      <dgm:spPr/>
      <dgm:t>
        <a:bodyPr/>
        <a:lstStyle/>
        <a:p>
          <a:endParaRPr lang="tr-TR"/>
        </a:p>
      </dgm:t>
    </dgm:pt>
    <dgm:pt modelId="{0A0E39C9-777D-443C-AFFE-0DD6C47B3AA6}" type="sibTrans" cxnId="{CBC2268D-9596-4A75-9AEB-E9F0E409A32E}">
      <dgm:prSet/>
      <dgm:spPr/>
      <dgm:t>
        <a:bodyPr/>
        <a:lstStyle/>
        <a:p>
          <a:endParaRPr lang="tr-TR"/>
        </a:p>
      </dgm:t>
    </dgm:pt>
    <dgm:pt modelId="{4A58AB32-05DE-443D-BA95-1AC8B9AD634F}">
      <dgm:prSet phldrT="[Metin]"/>
      <dgm:spPr/>
      <dgm:t>
        <a:bodyPr/>
        <a:lstStyle/>
        <a:p>
          <a:r>
            <a:rPr lang="tr-TR" dirty="0" smtClean="0"/>
            <a:t>*</a:t>
          </a:r>
          <a:endParaRPr lang="tr-TR" dirty="0"/>
        </a:p>
      </dgm:t>
    </dgm:pt>
    <dgm:pt modelId="{5BC65D17-957E-4200-BD39-3837E04A467C}" type="sibTrans" cxnId="{EEEB60CF-2F95-4BFB-A4E5-DBEED16890FC}">
      <dgm:prSet/>
      <dgm:spPr/>
      <dgm:t>
        <a:bodyPr/>
        <a:lstStyle/>
        <a:p>
          <a:endParaRPr lang="tr-TR"/>
        </a:p>
      </dgm:t>
    </dgm:pt>
    <dgm:pt modelId="{07E1661D-FE33-4748-A0D7-544FEDDCBEB6}" type="parTrans" cxnId="{EEEB60CF-2F95-4BFB-A4E5-DBEED16890FC}">
      <dgm:prSet/>
      <dgm:spPr/>
      <dgm:t>
        <a:bodyPr/>
        <a:lstStyle/>
        <a:p>
          <a:endParaRPr lang="tr-TR"/>
        </a:p>
      </dgm:t>
    </dgm:pt>
    <dgm:pt modelId="{32293001-535B-4056-8315-9396CBD13F1F}" type="pres">
      <dgm:prSet presAssocID="{89B08275-2DA9-43EF-A039-CBA7ABD92CC8}" presName="linearFlow" presStyleCnt="0">
        <dgm:presLayoutVars>
          <dgm:dir/>
          <dgm:animLvl val="lvl"/>
          <dgm:resizeHandles val="exact"/>
        </dgm:presLayoutVars>
      </dgm:prSet>
      <dgm:spPr/>
      <dgm:t>
        <a:bodyPr/>
        <a:lstStyle/>
        <a:p>
          <a:endParaRPr lang="tr-TR"/>
        </a:p>
      </dgm:t>
    </dgm:pt>
    <dgm:pt modelId="{F4D0D466-9BE6-4E4C-AFDF-08E9F7520BCF}" type="pres">
      <dgm:prSet presAssocID="{4A58AB32-05DE-443D-BA95-1AC8B9AD634F}" presName="composite" presStyleCnt="0"/>
      <dgm:spPr/>
    </dgm:pt>
    <dgm:pt modelId="{14B916FE-5786-4DD5-B12F-33FFFFD460C7}" type="pres">
      <dgm:prSet presAssocID="{4A58AB32-05DE-443D-BA95-1AC8B9AD634F}" presName="parentText" presStyleLbl="alignNode1" presStyleIdx="0" presStyleCnt="4">
        <dgm:presLayoutVars>
          <dgm:chMax val="1"/>
          <dgm:bulletEnabled val="1"/>
        </dgm:presLayoutVars>
      </dgm:prSet>
      <dgm:spPr/>
      <dgm:t>
        <a:bodyPr/>
        <a:lstStyle/>
        <a:p>
          <a:endParaRPr lang="tr-TR"/>
        </a:p>
      </dgm:t>
    </dgm:pt>
    <dgm:pt modelId="{577FEEB0-C0D8-4B16-B8F8-D5389CA53A40}" type="pres">
      <dgm:prSet presAssocID="{4A58AB32-05DE-443D-BA95-1AC8B9AD634F}" presName="descendantText" presStyleLbl="alignAcc1" presStyleIdx="0" presStyleCnt="4" custScaleX="97819" custScaleY="94449" custLinFactNeighborX="-50">
        <dgm:presLayoutVars>
          <dgm:bulletEnabled val="1"/>
        </dgm:presLayoutVars>
      </dgm:prSet>
      <dgm:spPr/>
      <dgm:t>
        <a:bodyPr/>
        <a:lstStyle/>
        <a:p>
          <a:endParaRPr lang="tr-TR"/>
        </a:p>
      </dgm:t>
    </dgm:pt>
    <dgm:pt modelId="{A04571FF-F2C5-4D35-B9F9-5C8C8ED5BFC2}" type="pres">
      <dgm:prSet presAssocID="{5BC65D17-957E-4200-BD39-3837E04A467C}" presName="sp" presStyleCnt="0"/>
      <dgm:spPr/>
    </dgm:pt>
    <dgm:pt modelId="{B9BB266D-D876-4303-A1AD-B355BDC6A8F7}" type="pres">
      <dgm:prSet presAssocID="{E10E72F6-D027-4A14-8285-FD8ABF4A9AEA}" presName="composite" presStyleCnt="0"/>
      <dgm:spPr/>
    </dgm:pt>
    <dgm:pt modelId="{BBC0354D-C89C-4553-8AEE-FCB56C65E8EE}" type="pres">
      <dgm:prSet presAssocID="{E10E72F6-D027-4A14-8285-FD8ABF4A9AEA}" presName="parentText" presStyleLbl="alignNode1" presStyleIdx="1" presStyleCnt="4">
        <dgm:presLayoutVars>
          <dgm:chMax val="1"/>
          <dgm:bulletEnabled val="1"/>
        </dgm:presLayoutVars>
      </dgm:prSet>
      <dgm:spPr/>
      <dgm:t>
        <a:bodyPr/>
        <a:lstStyle/>
        <a:p>
          <a:endParaRPr lang="tr-TR"/>
        </a:p>
      </dgm:t>
    </dgm:pt>
    <dgm:pt modelId="{A2B45D83-A29C-49EB-A1F5-E6EA62B2BC3A}" type="pres">
      <dgm:prSet presAssocID="{E10E72F6-D027-4A14-8285-FD8ABF4A9AEA}" presName="descendantText" presStyleLbl="alignAcc1" presStyleIdx="1" presStyleCnt="4" custScaleX="97718" custScaleY="122787">
        <dgm:presLayoutVars>
          <dgm:bulletEnabled val="1"/>
        </dgm:presLayoutVars>
      </dgm:prSet>
      <dgm:spPr/>
      <dgm:t>
        <a:bodyPr/>
        <a:lstStyle/>
        <a:p>
          <a:endParaRPr lang="tr-TR"/>
        </a:p>
      </dgm:t>
    </dgm:pt>
    <dgm:pt modelId="{9DFF75ED-E6EE-4688-BA71-1D721DD2CCD1}" type="pres">
      <dgm:prSet presAssocID="{1F5DE3E0-D01E-424B-894B-6A494BB056EC}" presName="sp" presStyleCnt="0"/>
      <dgm:spPr/>
    </dgm:pt>
    <dgm:pt modelId="{5EC1E6E0-2281-49B4-A890-C61D92AF3C4F}" type="pres">
      <dgm:prSet presAssocID="{32440A88-ED1B-49B2-9724-E754F34759DC}" presName="composite" presStyleCnt="0"/>
      <dgm:spPr/>
    </dgm:pt>
    <dgm:pt modelId="{4C25E5F6-BBD6-494B-96A0-60BEC45A752D}" type="pres">
      <dgm:prSet presAssocID="{32440A88-ED1B-49B2-9724-E754F34759DC}" presName="parentText" presStyleLbl="alignNode1" presStyleIdx="2" presStyleCnt="4">
        <dgm:presLayoutVars>
          <dgm:chMax val="1"/>
          <dgm:bulletEnabled val="1"/>
        </dgm:presLayoutVars>
      </dgm:prSet>
      <dgm:spPr/>
      <dgm:t>
        <a:bodyPr/>
        <a:lstStyle/>
        <a:p>
          <a:endParaRPr lang="tr-TR"/>
        </a:p>
      </dgm:t>
    </dgm:pt>
    <dgm:pt modelId="{7BDD10B8-20C0-47A7-AA6B-A1D072FB0311}" type="pres">
      <dgm:prSet presAssocID="{32440A88-ED1B-49B2-9724-E754F34759DC}" presName="descendantText" presStyleLbl="alignAcc1" presStyleIdx="2" presStyleCnt="4" custScaleX="95704" custScaleY="100000" custLinFactNeighborX="-530" custLinFactNeighborY="2485">
        <dgm:presLayoutVars>
          <dgm:bulletEnabled val="1"/>
        </dgm:presLayoutVars>
      </dgm:prSet>
      <dgm:spPr/>
      <dgm:t>
        <a:bodyPr/>
        <a:lstStyle/>
        <a:p>
          <a:endParaRPr lang="tr-TR"/>
        </a:p>
      </dgm:t>
    </dgm:pt>
    <dgm:pt modelId="{981789C2-4551-458E-837C-25C67CB6BC46}" type="pres">
      <dgm:prSet presAssocID="{456E899F-9CE1-468B-9F5B-B96D868FCC5E}" presName="sp" presStyleCnt="0"/>
      <dgm:spPr/>
    </dgm:pt>
    <dgm:pt modelId="{A606CF63-2156-4C72-AC18-2017727B4469}" type="pres">
      <dgm:prSet presAssocID="{38809467-224F-4D1B-BFC2-DB06FC7C790F}" presName="composite" presStyleCnt="0"/>
      <dgm:spPr/>
    </dgm:pt>
    <dgm:pt modelId="{D7FE8030-BBD0-4E1D-9A63-233BC01AA17E}" type="pres">
      <dgm:prSet presAssocID="{38809467-224F-4D1B-BFC2-DB06FC7C790F}" presName="parentText" presStyleLbl="alignNode1" presStyleIdx="3" presStyleCnt="4">
        <dgm:presLayoutVars>
          <dgm:chMax val="1"/>
          <dgm:bulletEnabled val="1"/>
        </dgm:presLayoutVars>
      </dgm:prSet>
      <dgm:spPr/>
      <dgm:t>
        <a:bodyPr/>
        <a:lstStyle/>
        <a:p>
          <a:endParaRPr lang="tr-TR"/>
        </a:p>
      </dgm:t>
    </dgm:pt>
    <dgm:pt modelId="{ED88C082-4695-46B0-906C-2B7012BFAA5D}" type="pres">
      <dgm:prSet presAssocID="{38809467-224F-4D1B-BFC2-DB06FC7C790F}" presName="descendantText" presStyleLbl="alignAcc1" presStyleIdx="3" presStyleCnt="4" custScaleX="95723" custScaleY="122908" custLinFactNeighborX="-584">
        <dgm:presLayoutVars>
          <dgm:bulletEnabled val="1"/>
        </dgm:presLayoutVars>
      </dgm:prSet>
      <dgm:spPr/>
      <dgm:t>
        <a:bodyPr/>
        <a:lstStyle/>
        <a:p>
          <a:endParaRPr lang="tr-TR"/>
        </a:p>
      </dgm:t>
    </dgm:pt>
  </dgm:ptLst>
  <dgm:cxnLst>
    <dgm:cxn modelId="{4CAACCCF-AC65-4558-BB98-881B93E8A3CD}" type="presOf" srcId="{32440A88-ED1B-49B2-9724-E754F34759DC}" destId="{4C25E5F6-BBD6-494B-96A0-60BEC45A752D}" srcOrd="0" destOrd="0" presId="urn:microsoft.com/office/officeart/2005/8/layout/chevron2"/>
    <dgm:cxn modelId="{FA432EC8-424B-413B-8CAA-4C012B5B4506}" srcId="{89B08275-2DA9-43EF-A039-CBA7ABD92CC8}" destId="{38809467-224F-4D1B-BFC2-DB06FC7C790F}" srcOrd="3" destOrd="0" parTransId="{6D54F0C2-C906-4261-A17B-BB7CB163EAB8}" sibTransId="{42F298B7-2985-4A67-80F6-599C0A344AD3}"/>
    <dgm:cxn modelId="{B086B3A7-2BAD-446F-A54F-B0DC26DEDCC8}" srcId="{38809467-224F-4D1B-BFC2-DB06FC7C790F}" destId="{C3724593-AA17-460A-8032-A97CFEDAF023}" srcOrd="0" destOrd="0" parTransId="{D9EF073A-2939-43CB-8AAC-D58DB920340B}" sibTransId="{691B210D-A759-4371-9E19-805F99B3C81D}"/>
    <dgm:cxn modelId="{6298B7A9-1486-4C9D-8BCC-7F5E30A73AE3}" srcId="{89B08275-2DA9-43EF-A039-CBA7ABD92CC8}" destId="{32440A88-ED1B-49B2-9724-E754F34759DC}" srcOrd="2" destOrd="0" parTransId="{C0332BF2-1E40-491E-939C-68B55CE27D19}" sibTransId="{456E899F-9CE1-468B-9F5B-B96D868FCC5E}"/>
    <dgm:cxn modelId="{F8E66320-078F-4726-9D36-49DD30C95125}" srcId="{89B08275-2DA9-43EF-A039-CBA7ABD92CC8}" destId="{E10E72F6-D027-4A14-8285-FD8ABF4A9AEA}" srcOrd="1" destOrd="0" parTransId="{7BDE6DEA-66B9-4C85-BD1F-E476ABF6EBAF}" sibTransId="{1F5DE3E0-D01E-424B-894B-6A494BB056EC}"/>
    <dgm:cxn modelId="{3D0E5568-7DCD-4ADF-8994-63DE7DA7A4DF}" type="presOf" srcId="{89B08275-2DA9-43EF-A039-CBA7ABD92CC8}" destId="{32293001-535B-4056-8315-9396CBD13F1F}" srcOrd="0" destOrd="0" presId="urn:microsoft.com/office/officeart/2005/8/layout/chevron2"/>
    <dgm:cxn modelId="{54EF6771-F584-4323-9576-689F21448DA3}" type="presOf" srcId="{38366BF7-6F01-4604-977C-FC83BF75CC3A}" destId="{A2B45D83-A29C-49EB-A1F5-E6EA62B2BC3A}" srcOrd="0" destOrd="0" presId="urn:microsoft.com/office/officeart/2005/8/layout/chevron2"/>
    <dgm:cxn modelId="{72E000D1-B28D-4780-8976-F4CBE63DEB86}" type="presOf" srcId="{C47DA410-6CFE-43BC-BF16-26213E953C62}" destId="{7BDD10B8-20C0-47A7-AA6B-A1D072FB0311}" srcOrd="0" destOrd="0" presId="urn:microsoft.com/office/officeart/2005/8/layout/chevron2"/>
    <dgm:cxn modelId="{0EBA07B3-1F8E-4D86-A291-87A4F89E5C27}" type="presOf" srcId="{C9E1D89A-1467-40DF-ABCD-9526A956D270}" destId="{577FEEB0-C0D8-4B16-B8F8-D5389CA53A40}" srcOrd="0" destOrd="0" presId="urn:microsoft.com/office/officeart/2005/8/layout/chevron2"/>
    <dgm:cxn modelId="{94F2A536-EDAA-49CF-892F-BA1DF89BCCE3}" type="presOf" srcId="{14BC23B8-3A80-4436-9563-2429915CBA8B}" destId="{ED88C082-4695-46B0-906C-2B7012BFAA5D}" srcOrd="0" destOrd="1" presId="urn:microsoft.com/office/officeart/2005/8/layout/chevron2"/>
    <dgm:cxn modelId="{1BBFB2DD-064D-4EC7-AD59-3F2170A2EC12}" type="presOf" srcId="{38809467-224F-4D1B-BFC2-DB06FC7C790F}" destId="{D7FE8030-BBD0-4E1D-9A63-233BC01AA17E}" srcOrd="0" destOrd="0" presId="urn:microsoft.com/office/officeart/2005/8/layout/chevron2"/>
    <dgm:cxn modelId="{3A3A5E3B-F186-46ED-A1F7-91FC23BC5220}" srcId="{4A58AB32-05DE-443D-BA95-1AC8B9AD634F}" destId="{C9E1D89A-1467-40DF-ABCD-9526A956D270}" srcOrd="0" destOrd="0" parTransId="{CB2FCD41-F416-42D4-8E73-6FE01F31A1C8}" sibTransId="{DEDAB8E3-5769-458A-A0C5-076C2E5386CE}"/>
    <dgm:cxn modelId="{F447BB5A-8D21-46B1-B1E2-DA06E2D0FF61}" srcId="{32440A88-ED1B-49B2-9724-E754F34759DC}" destId="{C47DA410-6CFE-43BC-BF16-26213E953C62}" srcOrd="0" destOrd="0" parTransId="{0E415743-B9E4-4C38-A64F-911F9F31BB2B}" sibTransId="{4DDC823B-BA92-44BA-B09D-1C3BCD714D2A}"/>
    <dgm:cxn modelId="{73D0516D-2091-4A76-97A7-0CBAA42D5273}" srcId="{E10E72F6-D027-4A14-8285-FD8ABF4A9AEA}" destId="{38366BF7-6F01-4604-977C-FC83BF75CC3A}" srcOrd="0" destOrd="0" parTransId="{F02EC941-6E6C-4FCD-ABEF-393909FBA3D4}" sibTransId="{4C063ECB-8C3C-4646-9041-CFF1C77142FE}"/>
    <dgm:cxn modelId="{CBC2268D-9596-4A75-9AEB-E9F0E409A32E}" srcId="{38809467-224F-4D1B-BFC2-DB06FC7C790F}" destId="{14BC23B8-3A80-4436-9563-2429915CBA8B}" srcOrd="1" destOrd="0" parTransId="{C9B267CF-CD77-4B5C-99B0-8DB5B600F88E}" sibTransId="{0A0E39C9-777D-443C-AFFE-0DD6C47B3AA6}"/>
    <dgm:cxn modelId="{4267EE44-3BAF-4EFC-8018-738ABAC17E13}" type="presOf" srcId="{4A58AB32-05DE-443D-BA95-1AC8B9AD634F}" destId="{14B916FE-5786-4DD5-B12F-33FFFFD460C7}" srcOrd="0" destOrd="0" presId="urn:microsoft.com/office/officeart/2005/8/layout/chevron2"/>
    <dgm:cxn modelId="{4BCB53F8-6956-4401-9A15-82DB53829C0F}" type="presOf" srcId="{C3724593-AA17-460A-8032-A97CFEDAF023}" destId="{ED88C082-4695-46B0-906C-2B7012BFAA5D}" srcOrd="0" destOrd="0" presId="urn:microsoft.com/office/officeart/2005/8/layout/chevron2"/>
    <dgm:cxn modelId="{EA78AE0E-8838-4F79-8CB3-ED6AFCE6F3F8}" type="presOf" srcId="{E10E72F6-D027-4A14-8285-FD8ABF4A9AEA}" destId="{BBC0354D-C89C-4553-8AEE-FCB56C65E8EE}" srcOrd="0" destOrd="0" presId="urn:microsoft.com/office/officeart/2005/8/layout/chevron2"/>
    <dgm:cxn modelId="{EEEB60CF-2F95-4BFB-A4E5-DBEED16890FC}" srcId="{89B08275-2DA9-43EF-A039-CBA7ABD92CC8}" destId="{4A58AB32-05DE-443D-BA95-1AC8B9AD634F}" srcOrd="0" destOrd="0" parTransId="{07E1661D-FE33-4748-A0D7-544FEDDCBEB6}" sibTransId="{5BC65D17-957E-4200-BD39-3837E04A467C}"/>
    <dgm:cxn modelId="{259C3C38-E4AD-4B50-9AC2-0323C20660FC}" type="presParOf" srcId="{32293001-535B-4056-8315-9396CBD13F1F}" destId="{F4D0D466-9BE6-4E4C-AFDF-08E9F7520BCF}" srcOrd="0" destOrd="0" presId="urn:microsoft.com/office/officeart/2005/8/layout/chevron2"/>
    <dgm:cxn modelId="{91340BBD-66EA-4950-8F14-15CFDBDF1A58}" type="presParOf" srcId="{F4D0D466-9BE6-4E4C-AFDF-08E9F7520BCF}" destId="{14B916FE-5786-4DD5-B12F-33FFFFD460C7}" srcOrd="0" destOrd="0" presId="urn:microsoft.com/office/officeart/2005/8/layout/chevron2"/>
    <dgm:cxn modelId="{6E6DA3A9-087C-4FC5-80BC-AB7CBAFF8288}" type="presParOf" srcId="{F4D0D466-9BE6-4E4C-AFDF-08E9F7520BCF}" destId="{577FEEB0-C0D8-4B16-B8F8-D5389CA53A40}" srcOrd="1" destOrd="0" presId="urn:microsoft.com/office/officeart/2005/8/layout/chevron2"/>
    <dgm:cxn modelId="{19FB6388-6740-4058-8C4F-4117F3F651DC}" type="presParOf" srcId="{32293001-535B-4056-8315-9396CBD13F1F}" destId="{A04571FF-F2C5-4D35-B9F9-5C8C8ED5BFC2}" srcOrd="1" destOrd="0" presId="urn:microsoft.com/office/officeart/2005/8/layout/chevron2"/>
    <dgm:cxn modelId="{E9077F4A-F3A9-4FAB-B366-328E49BD4E94}" type="presParOf" srcId="{32293001-535B-4056-8315-9396CBD13F1F}" destId="{B9BB266D-D876-4303-A1AD-B355BDC6A8F7}" srcOrd="2" destOrd="0" presId="urn:microsoft.com/office/officeart/2005/8/layout/chevron2"/>
    <dgm:cxn modelId="{3EB1FCDE-6946-4864-B031-DF746F90FE6E}" type="presParOf" srcId="{B9BB266D-D876-4303-A1AD-B355BDC6A8F7}" destId="{BBC0354D-C89C-4553-8AEE-FCB56C65E8EE}" srcOrd="0" destOrd="0" presId="urn:microsoft.com/office/officeart/2005/8/layout/chevron2"/>
    <dgm:cxn modelId="{A0F8D8D8-C9B8-4329-9731-0B2AEAB777C6}" type="presParOf" srcId="{B9BB266D-D876-4303-A1AD-B355BDC6A8F7}" destId="{A2B45D83-A29C-49EB-A1F5-E6EA62B2BC3A}" srcOrd="1" destOrd="0" presId="urn:microsoft.com/office/officeart/2005/8/layout/chevron2"/>
    <dgm:cxn modelId="{CA3C065F-F7F2-4A2E-A9AF-C7A8E30928F8}" type="presParOf" srcId="{32293001-535B-4056-8315-9396CBD13F1F}" destId="{9DFF75ED-E6EE-4688-BA71-1D721DD2CCD1}" srcOrd="3" destOrd="0" presId="urn:microsoft.com/office/officeart/2005/8/layout/chevron2"/>
    <dgm:cxn modelId="{07A03FB4-1622-4A4A-8998-6C3DB766DB9D}" type="presParOf" srcId="{32293001-535B-4056-8315-9396CBD13F1F}" destId="{5EC1E6E0-2281-49B4-A890-C61D92AF3C4F}" srcOrd="4" destOrd="0" presId="urn:microsoft.com/office/officeart/2005/8/layout/chevron2"/>
    <dgm:cxn modelId="{B1C51ED1-D79F-44C1-A4B0-1681F0D85566}" type="presParOf" srcId="{5EC1E6E0-2281-49B4-A890-C61D92AF3C4F}" destId="{4C25E5F6-BBD6-494B-96A0-60BEC45A752D}" srcOrd="0" destOrd="0" presId="urn:microsoft.com/office/officeart/2005/8/layout/chevron2"/>
    <dgm:cxn modelId="{5B241E9C-043E-479B-8061-18F0F9871AD7}" type="presParOf" srcId="{5EC1E6E0-2281-49B4-A890-C61D92AF3C4F}" destId="{7BDD10B8-20C0-47A7-AA6B-A1D072FB0311}" srcOrd="1" destOrd="0" presId="urn:microsoft.com/office/officeart/2005/8/layout/chevron2"/>
    <dgm:cxn modelId="{A5AB6C72-CF65-4CB7-8A8A-A1015C4B6F4C}" type="presParOf" srcId="{32293001-535B-4056-8315-9396CBD13F1F}" destId="{981789C2-4551-458E-837C-25C67CB6BC46}" srcOrd="5" destOrd="0" presId="urn:microsoft.com/office/officeart/2005/8/layout/chevron2"/>
    <dgm:cxn modelId="{DE8C00AC-5E9B-470E-8D66-92E218B78116}" type="presParOf" srcId="{32293001-535B-4056-8315-9396CBD13F1F}" destId="{A606CF63-2156-4C72-AC18-2017727B4469}" srcOrd="6" destOrd="0" presId="urn:microsoft.com/office/officeart/2005/8/layout/chevron2"/>
    <dgm:cxn modelId="{9BB56F8A-2219-4CE4-A457-A6E67A06D257}" type="presParOf" srcId="{A606CF63-2156-4C72-AC18-2017727B4469}" destId="{D7FE8030-BBD0-4E1D-9A63-233BC01AA17E}" srcOrd="0" destOrd="0" presId="urn:microsoft.com/office/officeart/2005/8/layout/chevron2"/>
    <dgm:cxn modelId="{2AC23CE6-01A7-497A-9E6E-6E44F43F8743}" type="presParOf" srcId="{A606CF63-2156-4C72-AC18-2017727B4469}" destId="{ED88C082-4695-46B0-906C-2B7012BFAA5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08275-2DA9-43EF-A039-CBA7ABD92CC8}"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C9E1D89A-1467-40DF-ABCD-9526A956D270}">
      <dgm:prSet phldrT="[Metin]" custT="1"/>
      <dgm:spPr/>
      <dgm:t>
        <a:bodyPr/>
        <a:lstStyle/>
        <a:p>
          <a:pPr algn="just"/>
          <a:r>
            <a:rPr lang="tr-TR" sz="1600" b="0" dirty="0" smtClean="0">
              <a:latin typeface="Comic Sans MS" panose="030F0702030302020204" pitchFamily="66" charset="0"/>
            </a:rPr>
            <a:t>Sınıf öğretmenleri tarafından aday gösterilmek üzere önerilen öğrenciler için; </a:t>
          </a:r>
          <a:r>
            <a:rPr lang="tr-TR" sz="1600" b="1" dirty="0" smtClean="0">
              <a:latin typeface="Comic Sans MS" panose="030F0702030302020204" pitchFamily="66" charset="0"/>
            </a:rPr>
            <a:t>EK 1 Gözlem </a:t>
          </a:r>
          <a:r>
            <a:rPr lang="tr-TR" sz="1600" b="1" dirty="0" err="1" smtClean="0">
              <a:latin typeface="Comic Sans MS" panose="030F0702030302020204" pitchFamily="66" charset="0"/>
            </a:rPr>
            <a:t>Formu</a:t>
          </a:r>
          <a:r>
            <a:rPr lang="tr-TR" sz="1600" b="0" dirty="0" err="1" smtClean="0">
              <a:latin typeface="Comic Sans MS" panose="030F0702030302020204" pitchFamily="66" charset="0"/>
            </a:rPr>
            <a:t>’nun</a:t>
          </a:r>
          <a:r>
            <a:rPr lang="tr-TR" sz="1600" b="0" dirty="0" smtClean="0">
              <a:latin typeface="Comic Sans MS" panose="030F0702030302020204" pitchFamily="66" charset="0"/>
            </a:rPr>
            <a:t> çıktısı doldurularak okul yönlendirme komisyonuna teslim edilecektir.</a:t>
          </a:r>
          <a:endParaRPr lang="tr-TR" sz="1600" b="0" dirty="0">
            <a:latin typeface="Comic Sans MS" panose="030F0702030302020204" pitchFamily="66" charset="0"/>
          </a:endParaRPr>
        </a:p>
      </dgm:t>
    </dgm:pt>
    <dgm:pt modelId="{CB2FCD41-F416-42D4-8E73-6FE01F31A1C8}" type="parTrans" cxnId="{3A3A5E3B-F186-46ED-A1F7-91FC23BC5220}">
      <dgm:prSet/>
      <dgm:spPr/>
      <dgm:t>
        <a:bodyPr/>
        <a:lstStyle/>
        <a:p>
          <a:endParaRPr lang="tr-TR"/>
        </a:p>
      </dgm:t>
    </dgm:pt>
    <dgm:pt modelId="{DEDAB8E3-5769-458A-A0C5-076C2E5386CE}" type="sibTrans" cxnId="{3A3A5E3B-F186-46ED-A1F7-91FC23BC5220}">
      <dgm:prSet/>
      <dgm:spPr/>
      <dgm:t>
        <a:bodyPr/>
        <a:lstStyle/>
        <a:p>
          <a:endParaRPr lang="tr-TR"/>
        </a:p>
      </dgm:t>
    </dgm:pt>
    <dgm:pt modelId="{E10E72F6-D027-4A14-8285-FD8ABF4A9AEA}">
      <dgm:prSet phldrT="[Metin]"/>
      <dgm:spPr/>
      <dgm:t>
        <a:bodyPr/>
        <a:lstStyle/>
        <a:p>
          <a:r>
            <a:rPr lang="tr-TR" dirty="0" smtClean="0"/>
            <a:t>*</a:t>
          </a:r>
          <a:endParaRPr lang="tr-TR" dirty="0"/>
        </a:p>
      </dgm:t>
    </dgm:pt>
    <dgm:pt modelId="{7BDE6DEA-66B9-4C85-BD1F-E476ABF6EBAF}" type="parTrans" cxnId="{F8E66320-078F-4726-9D36-49DD30C95125}">
      <dgm:prSet/>
      <dgm:spPr/>
      <dgm:t>
        <a:bodyPr/>
        <a:lstStyle/>
        <a:p>
          <a:endParaRPr lang="tr-TR"/>
        </a:p>
      </dgm:t>
    </dgm:pt>
    <dgm:pt modelId="{1F5DE3E0-D01E-424B-894B-6A494BB056EC}" type="sibTrans" cxnId="{F8E66320-078F-4726-9D36-49DD30C95125}">
      <dgm:prSet/>
      <dgm:spPr/>
      <dgm:t>
        <a:bodyPr/>
        <a:lstStyle/>
        <a:p>
          <a:endParaRPr lang="tr-TR"/>
        </a:p>
      </dgm:t>
    </dgm:pt>
    <dgm:pt modelId="{38366BF7-6F01-4604-977C-FC83BF75CC3A}">
      <dgm:prSet phldrT="[Metin]" custT="1"/>
      <dgm:spPr/>
      <dgm:t>
        <a:bodyPr/>
        <a:lstStyle/>
        <a:p>
          <a:pPr algn="just"/>
          <a:r>
            <a:rPr lang="tr-TR" sz="1600" b="0" dirty="0" smtClean="0">
              <a:latin typeface="Comic Sans MS" panose="030F0702030302020204" pitchFamily="66" charset="0"/>
            </a:rPr>
            <a:t>Okul yönlendirme komisyonu tarafından aday gösterilmesine karar verilen öğrencilere ait gözlem formları  ilgili öğretmenlere imza karşılığında tebliğ edilecektir. Sınıf öğretmenleri  </a:t>
          </a:r>
          <a:r>
            <a:rPr lang="tr-TR" sz="1600" b="1" dirty="0" smtClean="0">
              <a:latin typeface="Comic Sans MS" panose="030F0702030302020204" pitchFamily="66" charset="0"/>
            </a:rPr>
            <a:t>gözlem formlarını  MEBBİS/e-Okul Yönetim Bilgi Sistemleri Modülüne </a:t>
          </a:r>
          <a:r>
            <a:rPr lang="tr-TR" sz="1600" b="0" dirty="0" smtClean="0">
              <a:latin typeface="Comic Sans MS" panose="030F0702030302020204" pitchFamily="66" charset="0"/>
            </a:rPr>
            <a:t>işleyerek kaydedeceklerdir. </a:t>
          </a:r>
          <a:endParaRPr lang="tr-TR" sz="1600" b="1" dirty="0">
            <a:latin typeface="Comic Sans MS" panose="030F0702030302020204" pitchFamily="66" charset="0"/>
          </a:endParaRPr>
        </a:p>
      </dgm:t>
    </dgm:pt>
    <dgm:pt modelId="{F02EC941-6E6C-4FCD-ABEF-393909FBA3D4}" type="parTrans" cxnId="{73D0516D-2091-4A76-97A7-0CBAA42D5273}">
      <dgm:prSet/>
      <dgm:spPr/>
      <dgm:t>
        <a:bodyPr/>
        <a:lstStyle/>
        <a:p>
          <a:endParaRPr lang="tr-TR"/>
        </a:p>
      </dgm:t>
    </dgm:pt>
    <dgm:pt modelId="{4C063ECB-8C3C-4646-9041-CFF1C77142FE}" type="sibTrans" cxnId="{73D0516D-2091-4A76-97A7-0CBAA42D5273}">
      <dgm:prSet/>
      <dgm:spPr/>
      <dgm:t>
        <a:bodyPr/>
        <a:lstStyle/>
        <a:p>
          <a:endParaRPr lang="tr-TR"/>
        </a:p>
      </dgm:t>
    </dgm:pt>
    <dgm:pt modelId="{4A58AB32-05DE-443D-BA95-1AC8B9AD634F}">
      <dgm:prSet phldrT="[Metin]"/>
      <dgm:spPr/>
      <dgm:t>
        <a:bodyPr/>
        <a:lstStyle/>
        <a:p>
          <a:r>
            <a:rPr lang="tr-TR" dirty="0" smtClean="0"/>
            <a:t>*</a:t>
          </a:r>
          <a:endParaRPr lang="tr-TR" dirty="0"/>
        </a:p>
      </dgm:t>
    </dgm:pt>
    <dgm:pt modelId="{5BC65D17-957E-4200-BD39-3837E04A467C}" type="sibTrans" cxnId="{EEEB60CF-2F95-4BFB-A4E5-DBEED16890FC}">
      <dgm:prSet/>
      <dgm:spPr/>
      <dgm:t>
        <a:bodyPr/>
        <a:lstStyle/>
        <a:p>
          <a:endParaRPr lang="tr-TR"/>
        </a:p>
      </dgm:t>
    </dgm:pt>
    <dgm:pt modelId="{07E1661D-FE33-4748-A0D7-544FEDDCBEB6}" type="parTrans" cxnId="{EEEB60CF-2F95-4BFB-A4E5-DBEED16890FC}">
      <dgm:prSet/>
      <dgm:spPr/>
      <dgm:t>
        <a:bodyPr/>
        <a:lstStyle/>
        <a:p>
          <a:endParaRPr lang="tr-TR"/>
        </a:p>
      </dgm:t>
    </dgm:pt>
    <dgm:pt modelId="{32293001-535B-4056-8315-9396CBD13F1F}" type="pres">
      <dgm:prSet presAssocID="{89B08275-2DA9-43EF-A039-CBA7ABD92CC8}" presName="linearFlow" presStyleCnt="0">
        <dgm:presLayoutVars>
          <dgm:dir/>
          <dgm:animLvl val="lvl"/>
          <dgm:resizeHandles val="exact"/>
        </dgm:presLayoutVars>
      </dgm:prSet>
      <dgm:spPr/>
      <dgm:t>
        <a:bodyPr/>
        <a:lstStyle/>
        <a:p>
          <a:endParaRPr lang="tr-TR"/>
        </a:p>
      </dgm:t>
    </dgm:pt>
    <dgm:pt modelId="{F4D0D466-9BE6-4E4C-AFDF-08E9F7520BCF}" type="pres">
      <dgm:prSet presAssocID="{4A58AB32-05DE-443D-BA95-1AC8B9AD634F}" presName="composite" presStyleCnt="0"/>
      <dgm:spPr/>
    </dgm:pt>
    <dgm:pt modelId="{14B916FE-5786-4DD5-B12F-33FFFFD460C7}" type="pres">
      <dgm:prSet presAssocID="{4A58AB32-05DE-443D-BA95-1AC8B9AD634F}" presName="parentText" presStyleLbl="alignNode1" presStyleIdx="0" presStyleCnt="2">
        <dgm:presLayoutVars>
          <dgm:chMax val="1"/>
          <dgm:bulletEnabled val="1"/>
        </dgm:presLayoutVars>
      </dgm:prSet>
      <dgm:spPr/>
      <dgm:t>
        <a:bodyPr/>
        <a:lstStyle/>
        <a:p>
          <a:endParaRPr lang="tr-TR"/>
        </a:p>
      </dgm:t>
    </dgm:pt>
    <dgm:pt modelId="{577FEEB0-C0D8-4B16-B8F8-D5389CA53A40}" type="pres">
      <dgm:prSet presAssocID="{4A58AB32-05DE-443D-BA95-1AC8B9AD634F}" presName="descendantText" presStyleLbl="alignAcc1" presStyleIdx="0" presStyleCnt="2" custScaleX="97819" custScaleY="94449" custLinFactNeighborX="-50">
        <dgm:presLayoutVars>
          <dgm:bulletEnabled val="1"/>
        </dgm:presLayoutVars>
      </dgm:prSet>
      <dgm:spPr/>
      <dgm:t>
        <a:bodyPr/>
        <a:lstStyle/>
        <a:p>
          <a:endParaRPr lang="tr-TR"/>
        </a:p>
      </dgm:t>
    </dgm:pt>
    <dgm:pt modelId="{A04571FF-F2C5-4D35-B9F9-5C8C8ED5BFC2}" type="pres">
      <dgm:prSet presAssocID="{5BC65D17-957E-4200-BD39-3837E04A467C}" presName="sp" presStyleCnt="0"/>
      <dgm:spPr/>
    </dgm:pt>
    <dgm:pt modelId="{B9BB266D-D876-4303-A1AD-B355BDC6A8F7}" type="pres">
      <dgm:prSet presAssocID="{E10E72F6-D027-4A14-8285-FD8ABF4A9AEA}" presName="composite" presStyleCnt="0"/>
      <dgm:spPr/>
    </dgm:pt>
    <dgm:pt modelId="{BBC0354D-C89C-4553-8AEE-FCB56C65E8EE}" type="pres">
      <dgm:prSet presAssocID="{E10E72F6-D027-4A14-8285-FD8ABF4A9AEA}" presName="parentText" presStyleLbl="alignNode1" presStyleIdx="1" presStyleCnt="2" custLinFactNeighborX="3348" custLinFactNeighborY="-8226">
        <dgm:presLayoutVars>
          <dgm:chMax val="1"/>
          <dgm:bulletEnabled val="1"/>
        </dgm:presLayoutVars>
      </dgm:prSet>
      <dgm:spPr/>
      <dgm:t>
        <a:bodyPr/>
        <a:lstStyle/>
        <a:p>
          <a:endParaRPr lang="tr-TR"/>
        </a:p>
      </dgm:t>
    </dgm:pt>
    <dgm:pt modelId="{A2B45D83-A29C-49EB-A1F5-E6EA62B2BC3A}" type="pres">
      <dgm:prSet presAssocID="{E10E72F6-D027-4A14-8285-FD8ABF4A9AEA}" presName="descendantText" presStyleLbl="alignAcc1" presStyleIdx="1" presStyleCnt="2" custScaleX="97718" custScaleY="141791" custLinFactNeighborX="-45" custLinFactNeighborY="-15927">
        <dgm:presLayoutVars>
          <dgm:bulletEnabled val="1"/>
        </dgm:presLayoutVars>
      </dgm:prSet>
      <dgm:spPr/>
      <dgm:t>
        <a:bodyPr/>
        <a:lstStyle/>
        <a:p>
          <a:endParaRPr lang="tr-TR"/>
        </a:p>
      </dgm:t>
    </dgm:pt>
  </dgm:ptLst>
  <dgm:cxnLst>
    <dgm:cxn modelId="{3D0E5568-7DCD-4ADF-8994-63DE7DA7A4DF}" type="presOf" srcId="{89B08275-2DA9-43EF-A039-CBA7ABD92CC8}" destId="{32293001-535B-4056-8315-9396CBD13F1F}" srcOrd="0" destOrd="0" presId="urn:microsoft.com/office/officeart/2005/8/layout/chevron2"/>
    <dgm:cxn modelId="{54EF6771-F584-4323-9576-689F21448DA3}" type="presOf" srcId="{38366BF7-6F01-4604-977C-FC83BF75CC3A}" destId="{A2B45D83-A29C-49EB-A1F5-E6EA62B2BC3A}" srcOrd="0" destOrd="0" presId="urn:microsoft.com/office/officeart/2005/8/layout/chevron2"/>
    <dgm:cxn modelId="{EA78AE0E-8838-4F79-8CB3-ED6AFCE6F3F8}" type="presOf" srcId="{E10E72F6-D027-4A14-8285-FD8ABF4A9AEA}" destId="{BBC0354D-C89C-4553-8AEE-FCB56C65E8EE}" srcOrd="0" destOrd="0" presId="urn:microsoft.com/office/officeart/2005/8/layout/chevron2"/>
    <dgm:cxn modelId="{EEEB60CF-2F95-4BFB-A4E5-DBEED16890FC}" srcId="{89B08275-2DA9-43EF-A039-CBA7ABD92CC8}" destId="{4A58AB32-05DE-443D-BA95-1AC8B9AD634F}" srcOrd="0" destOrd="0" parTransId="{07E1661D-FE33-4748-A0D7-544FEDDCBEB6}" sibTransId="{5BC65D17-957E-4200-BD39-3837E04A467C}"/>
    <dgm:cxn modelId="{F8E66320-078F-4726-9D36-49DD30C95125}" srcId="{89B08275-2DA9-43EF-A039-CBA7ABD92CC8}" destId="{E10E72F6-D027-4A14-8285-FD8ABF4A9AEA}" srcOrd="1" destOrd="0" parTransId="{7BDE6DEA-66B9-4C85-BD1F-E476ABF6EBAF}" sibTransId="{1F5DE3E0-D01E-424B-894B-6A494BB056EC}"/>
    <dgm:cxn modelId="{73D0516D-2091-4A76-97A7-0CBAA42D5273}" srcId="{E10E72F6-D027-4A14-8285-FD8ABF4A9AEA}" destId="{38366BF7-6F01-4604-977C-FC83BF75CC3A}" srcOrd="0" destOrd="0" parTransId="{F02EC941-6E6C-4FCD-ABEF-393909FBA3D4}" sibTransId="{4C063ECB-8C3C-4646-9041-CFF1C77142FE}"/>
    <dgm:cxn modelId="{4267EE44-3BAF-4EFC-8018-738ABAC17E13}" type="presOf" srcId="{4A58AB32-05DE-443D-BA95-1AC8B9AD634F}" destId="{14B916FE-5786-4DD5-B12F-33FFFFD460C7}" srcOrd="0" destOrd="0" presId="urn:microsoft.com/office/officeart/2005/8/layout/chevron2"/>
    <dgm:cxn modelId="{3A3A5E3B-F186-46ED-A1F7-91FC23BC5220}" srcId="{4A58AB32-05DE-443D-BA95-1AC8B9AD634F}" destId="{C9E1D89A-1467-40DF-ABCD-9526A956D270}" srcOrd="0" destOrd="0" parTransId="{CB2FCD41-F416-42D4-8E73-6FE01F31A1C8}" sibTransId="{DEDAB8E3-5769-458A-A0C5-076C2E5386CE}"/>
    <dgm:cxn modelId="{0EBA07B3-1F8E-4D86-A291-87A4F89E5C27}" type="presOf" srcId="{C9E1D89A-1467-40DF-ABCD-9526A956D270}" destId="{577FEEB0-C0D8-4B16-B8F8-D5389CA53A40}" srcOrd="0" destOrd="0" presId="urn:microsoft.com/office/officeart/2005/8/layout/chevron2"/>
    <dgm:cxn modelId="{259C3C38-E4AD-4B50-9AC2-0323C20660FC}" type="presParOf" srcId="{32293001-535B-4056-8315-9396CBD13F1F}" destId="{F4D0D466-9BE6-4E4C-AFDF-08E9F7520BCF}" srcOrd="0" destOrd="0" presId="urn:microsoft.com/office/officeart/2005/8/layout/chevron2"/>
    <dgm:cxn modelId="{91340BBD-66EA-4950-8F14-15CFDBDF1A58}" type="presParOf" srcId="{F4D0D466-9BE6-4E4C-AFDF-08E9F7520BCF}" destId="{14B916FE-5786-4DD5-B12F-33FFFFD460C7}" srcOrd="0" destOrd="0" presId="urn:microsoft.com/office/officeart/2005/8/layout/chevron2"/>
    <dgm:cxn modelId="{6E6DA3A9-087C-4FC5-80BC-AB7CBAFF8288}" type="presParOf" srcId="{F4D0D466-9BE6-4E4C-AFDF-08E9F7520BCF}" destId="{577FEEB0-C0D8-4B16-B8F8-D5389CA53A40}" srcOrd="1" destOrd="0" presId="urn:microsoft.com/office/officeart/2005/8/layout/chevron2"/>
    <dgm:cxn modelId="{19FB6388-6740-4058-8C4F-4117F3F651DC}" type="presParOf" srcId="{32293001-535B-4056-8315-9396CBD13F1F}" destId="{A04571FF-F2C5-4D35-B9F9-5C8C8ED5BFC2}" srcOrd="1" destOrd="0" presId="urn:microsoft.com/office/officeart/2005/8/layout/chevron2"/>
    <dgm:cxn modelId="{E9077F4A-F3A9-4FAB-B366-328E49BD4E94}" type="presParOf" srcId="{32293001-535B-4056-8315-9396CBD13F1F}" destId="{B9BB266D-D876-4303-A1AD-B355BDC6A8F7}" srcOrd="2" destOrd="0" presId="urn:microsoft.com/office/officeart/2005/8/layout/chevron2"/>
    <dgm:cxn modelId="{3EB1FCDE-6946-4864-B031-DF746F90FE6E}" type="presParOf" srcId="{B9BB266D-D876-4303-A1AD-B355BDC6A8F7}" destId="{BBC0354D-C89C-4553-8AEE-FCB56C65E8EE}" srcOrd="0" destOrd="0" presId="urn:microsoft.com/office/officeart/2005/8/layout/chevron2"/>
    <dgm:cxn modelId="{A0F8D8D8-C9B8-4329-9731-0B2AEAB777C6}" type="presParOf" srcId="{B9BB266D-D876-4303-A1AD-B355BDC6A8F7}" destId="{A2B45D83-A29C-49EB-A1F5-E6EA62B2BC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8A058-B85C-4C3C-9816-4766F205FEA6}">
      <dsp:nvSpPr>
        <dsp:cNvPr id="0" name=""/>
        <dsp:cNvSpPr/>
      </dsp:nvSpPr>
      <dsp:spPr>
        <a:xfrm>
          <a:off x="-4349930" y="-667251"/>
          <a:ext cx="5182479" cy="5182479"/>
        </a:xfrm>
        <a:prstGeom prst="blockArc">
          <a:avLst>
            <a:gd name="adj1" fmla="val 18900000"/>
            <a:gd name="adj2" fmla="val 2700000"/>
            <a:gd name="adj3" fmla="val 417"/>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F4BB6-BC85-46EC-8A8F-3994C5378F42}">
      <dsp:nvSpPr>
        <dsp:cNvPr id="0" name=""/>
        <dsp:cNvSpPr/>
      </dsp:nvSpPr>
      <dsp:spPr>
        <a:xfrm>
          <a:off x="535426" y="384797"/>
          <a:ext cx="6541590" cy="76959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66"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latin typeface="Albertus MT" panose="020E0602030304020304" pitchFamily="34" charset="0"/>
            </a:rPr>
            <a:t>Aday Gösterme Aşaması</a:t>
          </a:r>
          <a:endParaRPr lang="tr-TR" b="1" kern="1200" dirty="0">
            <a:solidFill>
              <a:schemeClr val="tx1"/>
            </a:solidFill>
            <a:latin typeface="Albertus MT" panose="020E0602030304020304" pitchFamily="34" charset="0"/>
          </a:endParaRPr>
        </a:p>
      </dsp:txBody>
      <dsp:txXfrm>
        <a:off x="535426" y="384797"/>
        <a:ext cx="6541590" cy="769595"/>
      </dsp:txXfrm>
    </dsp:sp>
    <dsp:sp modelId="{0F8562BD-055F-4724-BD47-A3238634A537}">
      <dsp:nvSpPr>
        <dsp:cNvPr id="0" name=""/>
        <dsp:cNvSpPr/>
      </dsp:nvSpPr>
      <dsp:spPr>
        <a:xfrm>
          <a:off x="54429" y="288598"/>
          <a:ext cx="961994" cy="961994"/>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F2319-ABC6-4D11-8402-4C993B903B70}">
      <dsp:nvSpPr>
        <dsp:cNvPr id="0" name=""/>
        <dsp:cNvSpPr/>
      </dsp:nvSpPr>
      <dsp:spPr>
        <a:xfrm>
          <a:off x="815174" y="1539190"/>
          <a:ext cx="6261843" cy="769595"/>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66"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latin typeface="Albertus MT" panose="020E0602030304020304" pitchFamily="34" charset="0"/>
            </a:rPr>
            <a:t>Ön Değerlendirme Aşaması</a:t>
          </a:r>
          <a:endParaRPr lang="tr-TR" b="1" kern="1200" dirty="0">
            <a:solidFill>
              <a:schemeClr val="tx1"/>
            </a:solidFill>
            <a:latin typeface="Albertus MT" panose="020E0602030304020304" pitchFamily="34" charset="0"/>
          </a:endParaRPr>
        </a:p>
      </dsp:txBody>
      <dsp:txXfrm>
        <a:off x="815174" y="1539190"/>
        <a:ext cx="6261843" cy="769595"/>
      </dsp:txXfrm>
    </dsp:sp>
    <dsp:sp modelId="{92E0EEAB-6DBC-414C-BF6A-7B2C6BBAFEE6}">
      <dsp:nvSpPr>
        <dsp:cNvPr id="0" name=""/>
        <dsp:cNvSpPr/>
      </dsp:nvSpPr>
      <dsp:spPr>
        <a:xfrm>
          <a:off x="334177" y="1442991"/>
          <a:ext cx="961994" cy="961994"/>
        </a:xfrm>
        <a:prstGeom prst="ellipse">
          <a:avLst/>
        </a:prstGeom>
        <a:solidFill>
          <a:schemeClr val="lt1">
            <a:hueOff val="0"/>
            <a:satOff val="0"/>
            <a:lumOff val="0"/>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dsp:style>
    </dsp:sp>
    <dsp:sp modelId="{D6A47957-473C-4CA7-B5E9-3F85C943CAB5}">
      <dsp:nvSpPr>
        <dsp:cNvPr id="0" name=""/>
        <dsp:cNvSpPr/>
      </dsp:nvSpPr>
      <dsp:spPr>
        <a:xfrm>
          <a:off x="556032" y="2611536"/>
          <a:ext cx="6541590" cy="769595"/>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66" tIns="60960" rIns="60960" bIns="6096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tx1"/>
              </a:solidFill>
              <a:latin typeface="Albertus MT" panose="020E0602030304020304" pitchFamily="34" charset="0"/>
            </a:rPr>
            <a:t>Bireysel Değerlendirme Aşaması</a:t>
          </a:r>
          <a:endParaRPr lang="tr-TR" b="1" kern="1200" dirty="0">
            <a:solidFill>
              <a:schemeClr val="tx1"/>
            </a:solidFill>
            <a:latin typeface="Albertus MT" panose="020E0602030304020304" pitchFamily="34" charset="0"/>
          </a:endParaRPr>
        </a:p>
      </dsp:txBody>
      <dsp:txXfrm>
        <a:off x="556032" y="2611536"/>
        <a:ext cx="6541590" cy="769595"/>
      </dsp:txXfrm>
    </dsp:sp>
    <dsp:sp modelId="{0DC6751E-AE6F-4BCA-B30B-6F1084172777}">
      <dsp:nvSpPr>
        <dsp:cNvPr id="0" name=""/>
        <dsp:cNvSpPr/>
      </dsp:nvSpPr>
      <dsp:spPr>
        <a:xfrm>
          <a:off x="104395" y="2515335"/>
          <a:ext cx="961994" cy="961994"/>
        </a:xfrm>
        <a:prstGeom prst="ellipse">
          <a:avLst/>
        </a:prstGeom>
        <a:solidFill>
          <a:schemeClr val="lt1">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16FE-5786-4DD5-B12F-33FFFFD460C7}">
      <dsp:nvSpPr>
        <dsp:cNvPr id="0" name=""/>
        <dsp:cNvSpPr/>
      </dsp:nvSpPr>
      <dsp:spPr>
        <a:xfrm rot="5400000">
          <a:off x="-168194" y="221189"/>
          <a:ext cx="1385198" cy="969639"/>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t>*</a:t>
          </a:r>
          <a:endParaRPr lang="tr-TR" sz="1000" kern="1200" dirty="0"/>
        </a:p>
      </dsp:txBody>
      <dsp:txXfrm rot="-5400000">
        <a:off x="39586" y="498230"/>
        <a:ext cx="969639" cy="415559"/>
      </dsp:txXfrm>
    </dsp:sp>
    <dsp:sp modelId="{577FEEB0-C0D8-4B16-B8F8-D5389CA53A40}">
      <dsp:nvSpPr>
        <dsp:cNvPr id="0" name=""/>
        <dsp:cNvSpPr/>
      </dsp:nvSpPr>
      <dsp:spPr>
        <a:xfrm rot="5400000">
          <a:off x="4210374" y="-3087211"/>
          <a:ext cx="850399" cy="7101621"/>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b="0" kern="1200" dirty="0" smtClean="0">
              <a:latin typeface="Comic Sans MS" panose="030F0702030302020204" pitchFamily="66" charset="0"/>
            </a:rPr>
            <a:t>Aday gösterme süreci </a:t>
          </a:r>
          <a:r>
            <a:rPr lang="tr-TR" sz="1600" b="1" kern="1200" dirty="0" smtClean="0">
              <a:latin typeface="Comic Sans MS" panose="030F0702030302020204" pitchFamily="66" charset="0"/>
            </a:rPr>
            <a:t>Okul Yönlendirme Komisyonları </a:t>
          </a:r>
          <a:r>
            <a:rPr lang="tr-TR" sz="1600" b="0" kern="1200" dirty="0" smtClean="0">
              <a:latin typeface="Comic Sans MS" panose="030F0702030302020204" pitchFamily="66" charset="0"/>
            </a:rPr>
            <a:t>tarafından yürütülecektir.</a:t>
          </a:r>
          <a:endParaRPr lang="tr-TR" sz="1600" b="0" kern="1200" dirty="0">
            <a:latin typeface="Comic Sans MS" panose="030F0702030302020204" pitchFamily="66" charset="0"/>
          </a:endParaRPr>
        </a:p>
      </dsp:txBody>
      <dsp:txXfrm rot="-5400000">
        <a:off x="1084764" y="79912"/>
        <a:ext cx="7060108" cy="767373"/>
      </dsp:txXfrm>
    </dsp:sp>
    <dsp:sp modelId="{BBC0354D-C89C-4553-8AEE-FCB56C65E8EE}">
      <dsp:nvSpPr>
        <dsp:cNvPr id="0" name=""/>
        <dsp:cNvSpPr/>
      </dsp:nvSpPr>
      <dsp:spPr>
        <a:xfrm rot="5400000">
          <a:off x="-168194" y="1570479"/>
          <a:ext cx="1385198" cy="969639"/>
        </a:xfrm>
        <a:prstGeom prst="chevron">
          <a:avLst/>
        </a:prstGeom>
        <a:solidFill>
          <a:schemeClr val="accent2">
            <a:hueOff val="-988095"/>
            <a:satOff val="4733"/>
            <a:lumOff val="4379"/>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t>*</a:t>
          </a:r>
          <a:endParaRPr lang="tr-TR" sz="1000" kern="1200" dirty="0"/>
        </a:p>
      </dsp:txBody>
      <dsp:txXfrm rot="-5400000">
        <a:off x="39586" y="1847520"/>
        <a:ext cx="969639" cy="415559"/>
      </dsp:txXfrm>
    </dsp:sp>
    <dsp:sp modelId="{A2B45D83-A29C-49EB-A1F5-E6EA62B2BC3A}">
      <dsp:nvSpPr>
        <dsp:cNvPr id="0" name=""/>
        <dsp:cNvSpPr/>
      </dsp:nvSpPr>
      <dsp:spPr>
        <a:xfrm rot="5400000">
          <a:off x="4086430" y="-1734254"/>
          <a:ext cx="1105548" cy="7094288"/>
        </a:xfrm>
        <a:prstGeom prst="round2SameRect">
          <a:avLst/>
        </a:prstGeom>
        <a:solidFill>
          <a:schemeClr val="lt1">
            <a:alpha val="90000"/>
            <a:hueOff val="0"/>
            <a:satOff val="0"/>
            <a:lumOff val="0"/>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altLang="tr-TR" sz="1600" b="1" kern="1200" dirty="0" smtClean="0">
              <a:latin typeface="Comic Sans MS" panose="030F0702030302020204" pitchFamily="66" charset="0"/>
            </a:rPr>
            <a:t>Okul Yönlendirme Komisyonu; </a:t>
          </a:r>
          <a:r>
            <a:rPr lang="tr-TR" altLang="tr-TR" sz="1600" kern="1200" dirty="0" smtClean="0">
              <a:latin typeface="Comic Sans MS" panose="030F0702030302020204" pitchFamily="66" charset="0"/>
            </a:rPr>
            <a:t>okul müdürü başkanlığında müdür yardımcıları, rehber öğretmen/psikolojik danışmanlar ve ilkokul 1, 2 ve 3 sınıf seviyelerinde okul müdürünün belirleyeceği en az birer sınıf öğretmeninden oluşur.</a:t>
          </a:r>
          <a:endParaRPr lang="tr-TR" sz="1600" b="1" kern="1200" dirty="0">
            <a:latin typeface="Comic Sans MS" panose="030F0702030302020204" pitchFamily="66" charset="0"/>
          </a:endParaRPr>
        </a:p>
      </dsp:txBody>
      <dsp:txXfrm rot="-5400000">
        <a:off x="1092060" y="1314084"/>
        <a:ext cx="7040320" cy="997612"/>
      </dsp:txXfrm>
    </dsp:sp>
    <dsp:sp modelId="{4C25E5F6-BBD6-494B-96A0-60BEC45A752D}">
      <dsp:nvSpPr>
        <dsp:cNvPr id="0" name=""/>
        <dsp:cNvSpPr/>
      </dsp:nvSpPr>
      <dsp:spPr>
        <a:xfrm rot="5400000">
          <a:off x="-168194" y="2817186"/>
          <a:ext cx="1385198" cy="969639"/>
        </a:xfrm>
        <a:prstGeom prst="chevron">
          <a:avLst/>
        </a:prstGeom>
        <a:solidFill>
          <a:schemeClr val="accent2">
            <a:hueOff val="-1976191"/>
            <a:satOff val="9467"/>
            <a:lumOff val="8758"/>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t>			*			</a:t>
          </a:r>
          <a:endParaRPr lang="tr-TR" sz="1000" kern="1200" dirty="0"/>
        </a:p>
      </dsp:txBody>
      <dsp:txXfrm rot="-5400000">
        <a:off x="39586" y="3094227"/>
        <a:ext cx="969639" cy="415559"/>
      </dsp:txXfrm>
    </dsp:sp>
    <dsp:sp modelId="{7BDD10B8-20C0-47A7-AA6B-A1D072FB0311}">
      <dsp:nvSpPr>
        <dsp:cNvPr id="0" name=""/>
        <dsp:cNvSpPr/>
      </dsp:nvSpPr>
      <dsp:spPr>
        <a:xfrm rot="5400000">
          <a:off x="4150537" y="-392066"/>
          <a:ext cx="900379" cy="6948072"/>
        </a:xfrm>
        <a:prstGeom prst="round2SameRect">
          <a:avLst/>
        </a:prstGeom>
        <a:solidFill>
          <a:schemeClr val="lt1">
            <a:alpha val="90000"/>
            <a:hueOff val="0"/>
            <a:satOff val="0"/>
            <a:lumOff val="0"/>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b="0" kern="1200" dirty="0" smtClean="0">
              <a:latin typeface="Comic Sans MS" panose="030F0702030302020204" pitchFamily="66" charset="0"/>
            </a:rPr>
            <a:t>Her bir ilkokulda 1, 2 ve 3 sınıf seviyelerinde her bir sınıf seviyesindeki toplam öğrenci sayısının  </a:t>
          </a:r>
          <a:r>
            <a:rPr lang="tr-TR" sz="1600" b="1" kern="1200" dirty="0" smtClean="0">
              <a:latin typeface="Comic Sans MS" panose="030F0702030302020204" pitchFamily="66" charset="0"/>
            </a:rPr>
            <a:t>en fazla %20’si </a:t>
          </a:r>
          <a:r>
            <a:rPr lang="tr-TR" sz="1600" b="0" kern="1200" dirty="0" smtClean="0">
              <a:latin typeface="Comic Sans MS" panose="030F0702030302020204" pitchFamily="66" charset="0"/>
            </a:rPr>
            <a:t>aday gösterilebilecektir.</a:t>
          </a:r>
          <a:endParaRPr lang="tr-TR" sz="1600" b="0" kern="1200" dirty="0">
            <a:latin typeface="Comic Sans MS" panose="030F0702030302020204" pitchFamily="66" charset="0"/>
          </a:endParaRPr>
        </a:p>
      </dsp:txBody>
      <dsp:txXfrm rot="-5400000">
        <a:off x="1126691" y="2675733"/>
        <a:ext cx="6904119" cy="812473"/>
      </dsp:txXfrm>
    </dsp:sp>
    <dsp:sp modelId="{D7FE8030-BBD0-4E1D-9A63-233BC01AA17E}">
      <dsp:nvSpPr>
        <dsp:cNvPr id="0" name=""/>
        <dsp:cNvSpPr/>
      </dsp:nvSpPr>
      <dsp:spPr>
        <a:xfrm rot="5400000">
          <a:off x="-168194" y="4167021"/>
          <a:ext cx="1385198" cy="969639"/>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kern="1200" dirty="0" smtClean="0"/>
            <a:t>*</a:t>
          </a:r>
          <a:endParaRPr lang="tr-TR" sz="1000" kern="1200" dirty="0"/>
        </a:p>
      </dsp:txBody>
      <dsp:txXfrm rot="-5400000">
        <a:off x="39586" y="4444062"/>
        <a:ext cx="969639" cy="415559"/>
      </dsp:txXfrm>
    </dsp:sp>
    <dsp:sp modelId="{ED88C082-4695-46B0-906C-2B7012BFAA5D}">
      <dsp:nvSpPr>
        <dsp:cNvPr id="0" name=""/>
        <dsp:cNvSpPr/>
      </dsp:nvSpPr>
      <dsp:spPr>
        <a:xfrm rot="5400000">
          <a:off x="4043487" y="934705"/>
          <a:ext cx="1106638" cy="6949452"/>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b="0" kern="1200" dirty="0" smtClean="0">
              <a:latin typeface="Comic Sans MS" panose="030F0702030302020204" pitchFamily="66" charset="0"/>
            </a:rPr>
            <a:t>Bir öğrenci </a:t>
          </a:r>
          <a:r>
            <a:rPr lang="tr-TR" sz="1600" b="1" kern="1200" dirty="0" smtClean="0">
              <a:latin typeface="Comic Sans MS" panose="030F0702030302020204" pitchFamily="66" charset="0"/>
            </a:rPr>
            <a:t>en fazla iki yetenek alanından </a:t>
          </a:r>
          <a:r>
            <a:rPr lang="tr-TR" sz="1600" b="0" kern="1200" dirty="0" smtClean="0">
              <a:latin typeface="Comic Sans MS" panose="030F0702030302020204" pitchFamily="66" charset="0"/>
            </a:rPr>
            <a:t>aday gösterilebilecektir</a:t>
          </a:r>
          <a:r>
            <a:rPr lang="tr-TR" sz="1600" b="1" kern="1200" dirty="0" smtClean="0">
              <a:latin typeface="Comic Sans MS" panose="030F0702030302020204" pitchFamily="66" charset="0"/>
            </a:rPr>
            <a:t>. </a:t>
          </a:r>
          <a:r>
            <a:rPr lang="tr-TR" sz="1600" b="0" kern="1200" dirty="0" smtClean="0">
              <a:latin typeface="Comic Sans MS" panose="030F0702030302020204" pitchFamily="66" charset="0"/>
            </a:rPr>
            <a:t>İkinci</a:t>
          </a:r>
          <a:r>
            <a:rPr lang="tr-TR" sz="1600" b="1" kern="1200" dirty="0" smtClean="0">
              <a:latin typeface="Comic Sans MS" panose="030F0702030302020204" pitchFamily="66" charset="0"/>
            </a:rPr>
            <a:t> </a:t>
          </a:r>
          <a:r>
            <a:rPr lang="tr-TR" sz="1600" b="0" kern="1200" dirty="0" smtClean="0">
              <a:latin typeface="Comic Sans MS" panose="030F0702030302020204" pitchFamily="66" charset="0"/>
            </a:rPr>
            <a:t>yetenek</a:t>
          </a:r>
          <a:r>
            <a:rPr lang="tr-TR" sz="1600" b="1" kern="1200" dirty="0" smtClean="0">
              <a:latin typeface="Comic Sans MS" panose="030F0702030302020204" pitchFamily="66" charset="0"/>
            </a:rPr>
            <a:t> </a:t>
          </a:r>
          <a:r>
            <a:rPr lang="tr-TR" sz="1600" b="0" kern="1200" dirty="0" smtClean="0">
              <a:latin typeface="Comic Sans MS" panose="030F0702030302020204" pitchFamily="66" charset="0"/>
            </a:rPr>
            <a:t>alanından</a:t>
          </a:r>
          <a:r>
            <a:rPr lang="tr-TR" sz="1600" b="1" kern="1200" dirty="0" smtClean="0">
              <a:latin typeface="Comic Sans MS" panose="030F0702030302020204" pitchFamily="66" charset="0"/>
            </a:rPr>
            <a:t> </a:t>
          </a:r>
          <a:r>
            <a:rPr lang="tr-TR" sz="1600" b="0" kern="1200" dirty="0" smtClean="0">
              <a:latin typeface="Comic Sans MS" panose="030F0702030302020204" pitchFamily="66" charset="0"/>
            </a:rPr>
            <a:t>aday gösterilen öğrenciler %20’lik dilimi etkilemeyecektir. </a:t>
          </a:r>
          <a:endParaRPr lang="tr-TR" sz="1600" kern="1200" dirty="0">
            <a:latin typeface="Comic Sans MS" panose="030F0702030302020204" pitchFamily="66" charset="0"/>
          </a:endParaRPr>
        </a:p>
        <a:p>
          <a:pPr marL="171450" lvl="1" indent="-171450" algn="l" defTabSz="711200">
            <a:lnSpc>
              <a:spcPct val="90000"/>
            </a:lnSpc>
            <a:spcBef>
              <a:spcPct val="0"/>
            </a:spcBef>
            <a:spcAft>
              <a:spcPct val="15000"/>
            </a:spcAft>
            <a:buChar char="••"/>
          </a:pPr>
          <a:endParaRPr lang="tr-TR" sz="1600" b="1" kern="1200" dirty="0" smtClean="0">
            <a:latin typeface="Cambria" panose="02040503050406030204" pitchFamily="18" charset="0"/>
          </a:endParaRPr>
        </a:p>
      </dsp:txBody>
      <dsp:txXfrm rot="-5400000">
        <a:off x="1122080" y="3910134"/>
        <a:ext cx="6895430" cy="998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16FE-5786-4DD5-B12F-33FFFFD460C7}">
      <dsp:nvSpPr>
        <dsp:cNvPr id="0" name=""/>
        <dsp:cNvSpPr/>
      </dsp:nvSpPr>
      <dsp:spPr>
        <a:xfrm rot="5400000">
          <a:off x="-367254" y="417646"/>
          <a:ext cx="2679335" cy="1875534"/>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tr-TR" sz="5500" kern="1200" dirty="0" smtClean="0"/>
            <a:t>*</a:t>
          </a:r>
          <a:endParaRPr lang="tr-TR" sz="5500" kern="1200" dirty="0"/>
        </a:p>
      </dsp:txBody>
      <dsp:txXfrm rot="-5400000">
        <a:off x="34647" y="953512"/>
        <a:ext cx="1875534" cy="803801"/>
      </dsp:txXfrm>
    </dsp:sp>
    <dsp:sp modelId="{577FEEB0-C0D8-4B16-B8F8-D5389CA53A40}">
      <dsp:nvSpPr>
        <dsp:cNvPr id="0" name=""/>
        <dsp:cNvSpPr/>
      </dsp:nvSpPr>
      <dsp:spPr>
        <a:xfrm rot="5400000">
          <a:off x="4261589" y="-2221211"/>
          <a:ext cx="1644893" cy="6215482"/>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b="0" kern="1200" dirty="0" smtClean="0">
              <a:latin typeface="Comic Sans MS" panose="030F0702030302020204" pitchFamily="66" charset="0"/>
            </a:rPr>
            <a:t>Sınıf öğretmenleri tarafından aday gösterilmek üzere önerilen öğrenciler için; </a:t>
          </a:r>
          <a:r>
            <a:rPr lang="tr-TR" sz="1600" b="1" kern="1200" dirty="0" smtClean="0">
              <a:latin typeface="Comic Sans MS" panose="030F0702030302020204" pitchFamily="66" charset="0"/>
            </a:rPr>
            <a:t>EK 1 Gözlem </a:t>
          </a:r>
          <a:r>
            <a:rPr lang="tr-TR" sz="1600" b="1" kern="1200" dirty="0" err="1" smtClean="0">
              <a:latin typeface="Comic Sans MS" panose="030F0702030302020204" pitchFamily="66" charset="0"/>
            </a:rPr>
            <a:t>Formu</a:t>
          </a:r>
          <a:r>
            <a:rPr lang="tr-TR" sz="1600" b="0" kern="1200" dirty="0" err="1" smtClean="0">
              <a:latin typeface="Comic Sans MS" panose="030F0702030302020204" pitchFamily="66" charset="0"/>
            </a:rPr>
            <a:t>’nun</a:t>
          </a:r>
          <a:r>
            <a:rPr lang="tr-TR" sz="1600" b="0" kern="1200" dirty="0" smtClean="0">
              <a:latin typeface="Comic Sans MS" panose="030F0702030302020204" pitchFamily="66" charset="0"/>
            </a:rPr>
            <a:t> çıktısı doldurularak okul yönlendirme komisyonuna teslim edilecektir.</a:t>
          </a:r>
          <a:endParaRPr lang="tr-TR" sz="1600" b="0" kern="1200" dirty="0">
            <a:latin typeface="Comic Sans MS" panose="030F0702030302020204" pitchFamily="66" charset="0"/>
          </a:endParaRPr>
        </a:p>
      </dsp:txBody>
      <dsp:txXfrm rot="-5400000">
        <a:off x="1976295" y="144380"/>
        <a:ext cx="6135185" cy="1484299"/>
      </dsp:txXfrm>
    </dsp:sp>
    <dsp:sp modelId="{BBC0354D-C89C-4553-8AEE-FCB56C65E8EE}">
      <dsp:nvSpPr>
        <dsp:cNvPr id="0" name=""/>
        <dsp:cNvSpPr/>
      </dsp:nvSpPr>
      <dsp:spPr>
        <a:xfrm rot="5400000">
          <a:off x="-304461" y="2979188"/>
          <a:ext cx="2679335" cy="1875534"/>
        </a:xfrm>
        <a:prstGeom prst="chevron">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tr-TR" sz="5500" kern="1200" dirty="0" smtClean="0"/>
            <a:t>*</a:t>
          </a:r>
          <a:endParaRPr lang="tr-TR" sz="5500" kern="1200" dirty="0"/>
        </a:p>
      </dsp:txBody>
      <dsp:txXfrm rot="-5400000">
        <a:off x="97440" y="3515054"/>
        <a:ext cx="1875534" cy="803801"/>
      </dsp:txXfrm>
    </dsp:sp>
    <dsp:sp modelId="{A2B45D83-A29C-49EB-A1F5-E6EA62B2BC3A}">
      <dsp:nvSpPr>
        <dsp:cNvPr id="0" name=""/>
        <dsp:cNvSpPr/>
      </dsp:nvSpPr>
      <dsp:spPr>
        <a:xfrm rot="5400000">
          <a:off x="3849660" y="286562"/>
          <a:ext cx="2469386" cy="6209065"/>
        </a:xfrm>
        <a:prstGeom prst="round2Same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b="0" kern="1200" dirty="0" smtClean="0">
              <a:latin typeface="Comic Sans MS" panose="030F0702030302020204" pitchFamily="66" charset="0"/>
            </a:rPr>
            <a:t>Okul yönlendirme komisyonu tarafından aday gösterilmesine karar verilen öğrencilere ait gözlem formları  ilgili öğretmenlere imza karşılığında tebliğ edilecektir. Sınıf öğretmenleri  </a:t>
          </a:r>
          <a:r>
            <a:rPr lang="tr-TR" sz="1600" b="1" kern="1200" dirty="0" smtClean="0">
              <a:latin typeface="Comic Sans MS" panose="030F0702030302020204" pitchFamily="66" charset="0"/>
            </a:rPr>
            <a:t>gözlem formlarını  MEBBİS/e-Okul Yönetim Bilgi Sistemleri Modülüne </a:t>
          </a:r>
          <a:r>
            <a:rPr lang="tr-TR" sz="1600" b="0" kern="1200" dirty="0" smtClean="0">
              <a:latin typeface="Comic Sans MS" panose="030F0702030302020204" pitchFamily="66" charset="0"/>
            </a:rPr>
            <a:t>işleyerek kaydedeceklerdir. </a:t>
          </a:r>
          <a:endParaRPr lang="tr-TR" sz="1600" b="1" kern="1200" dirty="0">
            <a:latin typeface="Comic Sans MS" panose="030F0702030302020204" pitchFamily="66" charset="0"/>
          </a:endParaRPr>
        </a:p>
      </dsp:txBody>
      <dsp:txXfrm rot="-5400000">
        <a:off x="1979821" y="2276947"/>
        <a:ext cx="6088520" cy="22282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03ECB1B-2A2E-406D-867C-B450AA6DFD8C}" type="datetimeFigureOut">
              <a:rPr lang="tr-TR"/>
              <a:pPr>
                <a:defRPr/>
              </a:pPr>
              <a:t>8.01.2024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274526A-1DB3-4E58-B817-6336492A28F7}" type="slidenum">
              <a:rPr lang="tr-TR" altLang="tr-TR"/>
              <a:pPr>
                <a:defRPr/>
              </a:pPr>
              <a:t>‹#›</a:t>
            </a:fld>
            <a:endParaRPr lang="tr-TR" altLang="tr-TR"/>
          </a:p>
        </p:txBody>
      </p:sp>
    </p:spTree>
    <p:extLst>
      <p:ext uri="{BB962C8B-B14F-4D97-AF65-F5344CB8AC3E}">
        <p14:creationId xmlns:p14="http://schemas.microsoft.com/office/powerpoint/2010/main" val="866022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C64C3E40-EAF9-457A-AF5A-F906017F0863}"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E53EE38-33AB-43A2-B8D0-3F622F616D7E}" type="slidenum">
              <a:rPr lang="tr-TR" altLang="tr-TR" smtClean="0"/>
              <a:pPr>
                <a:defRPr/>
              </a:pPr>
              <a:t>‹#›</a:t>
            </a:fld>
            <a:endParaRPr lang="tr-TR" altLang="tr-TR"/>
          </a:p>
        </p:txBody>
      </p:sp>
    </p:spTree>
    <p:extLst>
      <p:ext uri="{BB962C8B-B14F-4D97-AF65-F5344CB8AC3E}">
        <p14:creationId xmlns:p14="http://schemas.microsoft.com/office/powerpoint/2010/main" val="204706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AE30F0-BD12-45B3-907C-935C2DA877CD}" type="slidenum">
              <a:rPr lang="tr-TR" altLang="tr-TR" smtClean="0"/>
              <a:pPr>
                <a:defRPr/>
              </a:pPr>
              <a:t>‹#›</a:t>
            </a:fld>
            <a:endParaRPr lang="tr-TR" altLang="tr-TR"/>
          </a:p>
        </p:txBody>
      </p:sp>
    </p:spTree>
    <p:extLst>
      <p:ext uri="{BB962C8B-B14F-4D97-AF65-F5344CB8AC3E}">
        <p14:creationId xmlns:p14="http://schemas.microsoft.com/office/powerpoint/2010/main" val="96700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AE30F0-BD12-45B3-907C-935C2DA877CD}" type="slidenum">
              <a:rPr lang="tr-TR" altLang="tr-TR" smtClean="0"/>
              <a:pPr>
                <a:defRPr/>
              </a:pPr>
              <a:t>‹#›</a:t>
            </a:fld>
            <a:endParaRPr lang="tr-TR" alt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68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AE30F0-BD12-45B3-907C-935C2DA877CD}" type="slidenum">
              <a:rPr lang="tr-TR" altLang="tr-TR" smtClean="0"/>
              <a:pPr>
                <a:defRPr/>
              </a:pPr>
              <a:t>‹#›</a:t>
            </a:fld>
            <a:endParaRPr lang="tr-TR" altLang="tr-TR"/>
          </a:p>
        </p:txBody>
      </p:sp>
    </p:spTree>
    <p:extLst>
      <p:ext uri="{BB962C8B-B14F-4D97-AF65-F5344CB8AC3E}">
        <p14:creationId xmlns:p14="http://schemas.microsoft.com/office/powerpoint/2010/main" val="119825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AE30F0-BD12-45B3-907C-935C2DA877CD}" type="slidenum">
              <a:rPr lang="tr-TR" altLang="tr-TR" smtClean="0"/>
              <a:pPr>
                <a:defRPr/>
              </a:pPr>
              <a:t>‹#›</a:t>
            </a:fld>
            <a:endParaRPr lang="tr-TR" alt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1908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AE30F0-BD12-45B3-907C-935C2DA877CD}" type="slidenum">
              <a:rPr lang="tr-TR" altLang="tr-TR" smtClean="0"/>
              <a:pPr>
                <a:defRPr/>
              </a:pPr>
              <a:t>‹#›</a:t>
            </a:fld>
            <a:endParaRPr lang="tr-TR" altLang="tr-TR"/>
          </a:p>
        </p:txBody>
      </p:sp>
    </p:spTree>
    <p:extLst>
      <p:ext uri="{BB962C8B-B14F-4D97-AF65-F5344CB8AC3E}">
        <p14:creationId xmlns:p14="http://schemas.microsoft.com/office/powerpoint/2010/main" val="155339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2AE30F0-BD12-45B3-907C-935C2DA877CD}" type="slidenum">
              <a:rPr lang="tr-TR" altLang="tr-TR" smtClean="0"/>
              <a:pPr>
                <a:defRPr/>
              </a:pPr>
              <a:t>‹#›</a:t>
            </a:fld>
            <a:endParaRPr lang="tr-TR" altLang="tr-TR"/>
          </a:p>
        </p:txBody>
      </p:sp>
    </p:spTree>
    <p:extLst>
      <p:ext uri="{BB962C8B-B14F-4D97-AF65-F5344CB8AC3E}">
        <p14:creationId xmlns:p14="http://schemas.microsoft.com/office/powerpoint/2010/main" val="156432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F256273C-D044-4224-A7E3-76A9FF9B6BC5}"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7841434-8DEB-4B20-9CA5-CBDEFFF06BE2}" type="slidenum">
              <a:rPr lang="tr-TR" altLang="tr-TR" smtClean="0"/>
              <a:pPr>
                <a:defRPr/>
              </a:pPr>
              <a:t>‹#›</a:t>
            </a:fld>
            <a:endParaRPr lang="tr-TR" altLang="tr-TR"/>
          </a:p>
        </p:txBody>
      </p:sp>
    </p:spTree>
    <p:extLst>
      <p:ext uri="{BB962C8B-B14F-4D97-AF65-F5344CB8AC3E}">
        <p14:creationId xmlns:p14="http://schemas.microsoft.com/office/powerpoint/2010/main" val="236982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AC9AFC7-6294-46DF-815A-CFFE31673237}"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181C915-0EF9-4ECD-B271-7A6F65534463}" type="slidenum">
              <a:rPr lang="tr-TR" altLang="tr-TR" smtClean="0"/>
              <a:pPr>
                <a:defRPr/>
              </a:pPr>
              <a:t>‹#›</a:t>
            </a:fld>
            <a:endParaRPr lang="tr-TR" altLang="tr-TR"/>
          </a:p>
        </p:txBody>
      </p:sp>
    </p:spTree>
    <p:extLst>
      <p:ext uri="{BB962C8B-B14F-4D97-AF65-F5344CB8AC3E}">
        <p14:creationId xmlns:p14="http://schemas.microsoft.com/office/powerpoint/2010/main" val="179943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54CF416B-1073-4103-8279-22C54CBF771E}" type="datetimeFigureOut">
              <a:rPr lang="tr-TR" smtClean="0"/>
              <a:pPr>
                <a:defRPr/>
              </a:pPr>
              <a:t>8.01.2024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303E496-1BFE-4093-B170-95F212841D7C}" type="slidenum">
              <a:rPr lang="tr-TR" altLang="tr-TR" smtClean="0"/>
              <a:pPr>
                <a:defRPr/>
              </a:pPr>
              <a:t>‹#›</a:t>
            </a:fld>
            <a:endParaRPr lang="tr-TR" altLang="tr-TR"/>
          </a:p>
        </p:txBody>
      </p:sp>
    </p:spTree>
    <p:extLst>
      <p:ext uri="{BB962C8B-B14F-4D97-AF65-F5344CB8AC3E}">
        <p14:creationId xmlns:p14="http://schemas.microsoft.com/office/powerpoint/2010/main" val="92683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63C7FA55-AAD0-4105-B7CC-8FAA80874544}" type="datetimeFigureOut">
              <a:rPr lang="tr-TR" smtClean="0"/>
              <a:pPr>
                <a:defRPr/>
              </a:pPr>
              <a:t>8.01.2024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167AE53-238F-4FB8-9993-F33A00309040}" type="slidenum">
              <a:rPr lang="tr-TR" altLang="tr-TR" smtClean="0"/>
              <a:pPr>
                <a:defRPr/>
              </a:pPr>
              <a:t>‹#›</a:t>
            </a:fld>
            <a:endParaRPr lang="tr-TR" altLang="tr-TR"/>
          </a:p>
        </p:txBody>
      </p:sp>
    </p:spTree>
    <p:extLst>
      <p:ext uri="{BB962C8B-B14F-4D97-AF65-F5344CB8AC3E}">
        <p14:creationId xmlns:p14="http://schemas.microsoft.com/office/powerpoint/2010/main" val="425603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49D203C2-E1A7-4C82-A06E-E94DDC6BD10F}" type="datetimeFigureOut">
              <a:rPr lang="tr-TR" smtClean="0"/>
              <a:pPr>
                <a:defRPr/>
              </a:pPr>
              <a:t>8.01.2024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DD59292A-3445-4692-AE92-46922A70A3C2}" type="slidenum">
              <a:rPr lang="tr-TR" altLang="tr-TR" smtClean="0"/>
              <a:pPr>
                <a:defRPr/>
              </a:pPr>
              <a:t>‹#›</a:t>
            </a:fld>
            <a:endParaRPr lang="tr-TR" altLang="tr-TR"/>
          </a:p>
        </p:txBody>
      </p:sp>
    </p:spTree>
    <p:extLst>
      <p:ext uri="{BB962C8B-B14F-4D97-AF65-F5344CB8AC3E}">
        <p14:creationId xmlns:p14="http://schemas.microsoft.com/office/powerpoint/2010/main" val="56193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25364705-CEEE-409C-8673-34300C6571B5}" type="datetimeFigureOut">
              <a:rPr lang="tr-TR" smtClean="0"/>
              <a:pPr>
                <a:defRPr/>
              </a:pPr>
              <a:t>8.01.2024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C07BCA9A-2D64-4996-9079-C92F0574AC78}" type="slidenum">
              <a:rPr lang="tr-TR" altLang="tr-TR" smtClean="0"/>
              <a:pPr>
                <a:defRPr/>
              </a:pPr>
              <a:t>‹#›</a:t>
            </a:fld>
            <a:endParaRPr lang="tr-TR" altLang="tr-TR"/>
          </a:p>
        </p:txBody>
      </p:sp>
    </p:spTree>
    <p:extLst>
      <p:ext uri="{BB962C8B-B14F-4D97-AF65-F5344CB8AC3E}">
        <p14:creationId xmlns:p14="http://schemas.microsoft.com/office/powerpoint/2010/main" val="414327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F4D910-A2F2-42CC-BA9C-5C76F4A39F55}" type="datetimeFigureOut">
              <a:rPr lang="tr-TR" smtClean="0"/>
              <a:pPr>
                <a:defRPr/>
              </a:pPr>
              <a:t>8.01.2024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6474C79B-6B16-49DB-93C4-35639014EC42}" type="slidenum">
              <a:rPr lang="tr-TR" altLang="tr-TR" smtClean="0"/>
              <a:pPr>
                <a:defRPr/>
              </a:pPr>
              <a:t>‹#›</a:t>
            </a:fld>
            <a:endParaRPr lang="tr-TR" altLang="tr-TR"/>
          </a:p>
        </p:txBody>
      </p:sp>
    </p:spTree>
    <p:extLst>
      <p:ext uri="{BB962C8B-B14F-4D97-AF65-F5344CB8AC3E}">
        <p14:creationId xmlns:p14="http://schemas.microsoft.com/office/powerpoint/2010/main" val="9248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32E7384D-0F2F-4958-9293-947E3A31EB1A}" type="datetimeFigureOut">
              <a:rPr lang="tr-TR" smtClean="0"/>
              <a:pPr>
                <a:defRPr/>
              </a:pPr>
              <a:t>8.01.2024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9E8A3103-C686-4BB0-9DFB-C725E5BAC367}" type="slidenum">
              <a:rPr lang="tr-TR" altLang="tr-TR" smtClean="0"/>
              <a:pPr>
                <a:defRPr/>
              </a:pPr>
              <a:t>‹#›</a:t>
            </a:fld>
            <a:endParaRPr lang="tr-TR" altLang="tr-TR"/>
          </a:p>
        </p:txBody>
      </p:sp>
    </p:spTree>
    <p:extLst>
      <p:ext uri="{BB962C8B-B14F-4D97-AF65-F5344CB8AC3E}">
        <p14:creationId xmlns:p14="http://schemas.microsoft.com/office/powerpoint/2010/main" val="119367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990976DA-8CD2-4C21-8B63-B30F18D16887}" type="datetimeFigureOut">
              <a:rPr lang="tr-TR" smtClean="0"/>
              <a:pPr>
                <a:defRPr/>
              </a:pPr>
              <a:t>8.01.2024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EA6B8C0-A1AD-490B-ADAB-6DD1598C8E96}" type="slidenum">
              <a:rPr lang="tr-TR" altLang="tr-TR" smtClean="0"/>
              <a:pPr>
                <a:defRPr/>
              </a:pPr>
              <a:t>‹#›</a:t>
            </a:fld>
            <a:endParaRPr lang="tr-TR" altLang="tr-TR"/>
          </a:p>
        </p:txBody>
      </p:sp>
    </p:spTree>
    <p:extLst>
      <p:ext uri="{BB962C8B-B14F-4D97-AF65-F5344CB8AC3E}">
        <p14:creationId xmlns:p14="http://schemas.microsoft.com/office/powerpoint/2010/main" val="391806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949897F-6E3F-4D73-83CB-A95965A169A1}" type="datetimeFigureOut">
              <a:rPr lang="tr-TR" smtClean="0"/>
              <a:pPr>
                <a:defRPr/>
              </a:pPr>
              <a:t>8.01.2024</a:t>
            </a:fld>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2AE30F0-BD12-45B3-907C-935C2DA877CD}" type="slidenum">
              <a:rPr lang="tr-TR" altLang="tr-TR" smtClean="0"/>
              <a:pPr>
                <a:defRPr/>
              </a:pPr>
              <a:t>‹#›</a:t>
            </a:fld>
            <a:endParaRPr lang="tr-TR" altLang="tr-TR"/>
          </a:p>
        </p:txBody>
      </p:sp>
    </p:spTree>
    <p:extLst>
      <p:ext uri="{BB962C8B-B14F-4D97-AF65-F5344CB8AC3E}">
        <p14:creationId xmlns:p14="http://schemas.microsoft.com/office/powerpoint/2010/main" val="4155623730"/>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38653" y="2636912"/>
            <a:ext cx="5746614" cy="3108543"/>
          </a:xfrm>
          <a:prstGeom prst="rect">
            <a:avLst/>
          </a:prstGeom>
          <a:noFill/>
        </p:spPr>
        <p:txBody>
          <a:bodyPr wrap="square" rtlCol="0">
            <a:spAutoFit/>
          </a:bodyPr>
          <a:lstStyle/>
          <a:p>
            <a:pPr algn="ctr"/>
            <a:endParaRPr lang="tr-TR" sz="2800" b="1" dirty="0">
              <a:solidFill>
                <a:srgbClr val="FF0000"/>
              </a:solidFill>
            </a:endParaRPr>
          </a:p>
          <a:p>
            <a:pPr marL="68580" indent="0" algn="ctr" eaLnBrk="1" fontAlgn="auto" hangingPunct="1">
              <a:spcAft>
                <a:spcPts val="0"/>
              </a:spcAft>
              <a:buFont typeface="Wingdings 3"/>
              <a:buNone/>
              <a:defRPr/>
            </a:pPr>
            <a:r>
              <a:rPr lang="tr-TR" sz="2800" b="1" dirty="0" smtClean="0">
                <a:effectLst>
                  <a:outerShdw blurRad="38100" dist="38100" dir="2700000" algn="tl">
                    <a:srgbClr val="000000">
                      <a:alpha val="43137"/>
                    </a:srgbClr>
                  </a:outerShdw>
                </a:effectLst>
              </a:rPr>
              <a:t>2023-2024</a:t>
            </a:r>
            <a:endParaRPr lang="tr-TR" sz="1600" b="1" dirty="0">
              <a:effectLst>
                <a:outerShdw blurRad="38100" dist="38100" dir="2700000" algn="tl">
                  <a:srgbClr val="000000">
                    <a:alpha val="43137"/>
                  </a:srgbClr>
                </a:outerShdw>
              </a:effectLst>
            </a:endParaRPr>
          </a:p>
          <a:p>
            <a:pPr marL="68580" indent="0" algn="ctr" eaLnBrk="1" fontAlgn="auto" hangingPunct="1">
              <a:spcAft>
                <a:spcPts val="0"/>
              </a:spcAft>
              <a:buFont typeface="Wingdings 3"/>
              <a:buNone/>
              <a:defRPr/>
            </a:pPr>
            <a:r>
              <a:rPr lang="tr-TR" sz="2800" b="1" dirty="0">
                <a:effectLst>
                  <a:outerShdw blurRad="38100" dist="38100" dir="2700000" algn="tl">
                    <a:srgbClr val="000000">
                      <a:alpha val="43137"/>
                    </a:srgbClr>
                  </a:outerShdw>
                </a:effectLst>
                <a:latin typeface="2 WhoopT Do DNA" panose="00000400000000000000" pitchFamily="2" charset="0"/>
              </a:rPr>
              <a:t>BİLİM VE SANAT MERKEZLERİ </a:t>
            </a:r>
          </a:p>
          <a:p>
            <a:pPr marL="68580" indent="0" algn="ctr" eaLnBrk="1" fontAlgn="auto" hangingPunct="1">
              <a:spcAft>
                <a:spcPts val="0"/>
              </a:spcAft>
              <a:buFont typeface="Wingdings 3"/>
              <a:buNone/>
              <a:defRPr/>
            </a:pPr>
            <a:r>
              <a:rPr lang="tr-TR" sz="2800" b="1" dirty="0">
                <a:effectLst>
                  <a:outerShdw blurRad="38100" dist="38100" dir="2700000" algn="tl">
                    <a:srgbClr val="000000">
                      <a:alpha val="43137"/>
                    </a:srgbClr>
                  </a:outerShdw>
                </a:effectLst>
                <a:latin typeface="2 WhoopT Do DNA" panose="00000400000000000000" pitchFamily="2" charset="0"/>
              </a:rPr>
              <a:t>( BİLSEM )</a:t>
            </a:r>
          </a:p>
          <a:p>
            <a:pPr marL="68580" indent="0" algn="ctr" eaLnBrk="1" fontAlgn="auto" hangingPunct="1">
              <a:spcAft>
                <a:spcPts val="0"/>
              </a:spcAft>
              <a:buFont typeface="Wingdings 3"/>
              <a:buNone/>
              <a:defRPr/>
            </a:pPr>
            <a:r>
              <a:rPr lang="tr-TR" sz="2800" b="1" dirty="0">
                <a:effectLst>
                  <a:outerShdw blurRad="38100" dist="38100" dir="2700000" algn="tl">
                    <a:srgbClr val="000000">
                      <a:alpha val="43137"/>
                    </a:srgbClr>
                  </a:outerShdw>
                </a:effectLst>
                <a:latin typeface="2 WhoopT Do DNA" panose="00000400000000000000" pitchFamily="2" charset="0"/>
              </a:rPr>
              <a:t>ÖĞRENCİ TANILAMA </a:t>
            </a:r>
          </a:p>
          <a:p>
            <a:pPr marL="68580" indent="0" algn="ctr" eaLnBrk="1" fontAlgn="auto" hangingPunct="1">
              <a:spcAft>
                <a:spcPts val="0"/>
              </a:spcAft>
              <a:buFont typeface="Wingdings 3"/>
              <a:buNone/>
              <a:defRPr/>
            </a:pPr>
            <a:r>
              <a:rPr lang="tr-TR" sz="2800" b="1" dirty="0">
                <a:effectLst>
                  <a:outerShdw blurRad="38100" dist="38100" dir="2700000" algn="tl">
                    <a:srgbClr val="000000">
                      <a:alpha val="43137"/>
                    </a:srgbClr>
                  </a:outerShdw>
                </a:effectLst>
                <a:latin typeface="2 WhoopT Do DNA" panose="00000400000000000000" pitchFamily="2" charset="0"/>
              </a:rPr>
              <a:t>ve </a:t>
            </a:r>
          </a:p>
          <a:p>
            <a:pPr marL="68580" indent="0" algn="ctr" eaLnBrk="1" fontAlgn="auto" hangingPunct="1">
              <a:spcAft>
                <a:spcPts val="0"/>
              </a:spcAft>
              <a:buFont typeface="Wingdings 3"/>
              <a:buNone/>
              <a:defRPr/>
            </a:pPr>
            <a:r>
              <a:rPr lang="tr-TR" sz="2800" b="1" dirty="0">
                <a:effectLst>
                  <a:outerShdw blurRad="38100" dist="38100" dir="2700000" algn="tl">
                    <a:srgbClr val="000000">
                      <a:alpha val="43137"/>
                    </a:srgbClr>
                  </a:outerShdw>
                </a:effectLst>
                <a:latin typeface="2 WhoopT Do DNA" panose="00000400000000000000" pitchFamily="2" charset="0"/>
              </a:rPr>
              <a:t>YERLEŞTİRME SÜRECİ</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92963"/>
            <a:ext cx="3953427" cy="2086352"/>
          </a:xfrm>
          <a:prstGeom prst="rect">
            <a:avLst/>
          </a:prstGeom>
        </p:spPr>
      </p:pic>
      <p:pic>
        <p:nvPicPr>
          <p:cNvPr id="8" name="Resim 7"/>
          <p:cNvPicPr>
            <a:picLocks noChangeAspect="1"/>
          </p:cNvPicPr>
          <p:nvPr/>
        </p:nvPicPr>
        <p:blipFill>
          <a:blip r:embed="rId3"/>
          <a:stretch>
            <a:fillRect/>
          </a:stretch>
        </p:blipFill>
        <p:spPr>
          <a:xfrm>
            <a:off x="2051720" y="692696"/>
            <a:ext cx="1504741" cy="1535799"/>
          </a:xfrm>
          <a:prstGeom prst="rect">
            <a:avLst/>
          </a:prstGeom>
        </p:spPr>
      </p:pic>
    </p:spTree>
    <p:extLst>
      <p:ext uri="{BB962C8B-B14F-4D97-AF65-F5344CB8AC3E}">
        <p14:creationId xmlns:p14="http://schemas.microsoft.com/office/powerpoint/2010/main" val="174589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88640"/>
            <a:ext cx="6698705" cy="1320800"/>
          </a:xfrm>
        </p:spPr>
        <p:txBody>
          <a:bodyPr>
            <a:normAutofit/>
          </a:bodyPr>
          <a:lstStyle/>
          <a:p>
            <a:pPr algn="ctr"/>
            <a:r>
              <a:rPr lang="tr-TR" sz="2400" dirty="0"/>
              <a:t>Genel </a:t>
            </a:r>
            <a:r>
              <a:rPr lang="tr-TR" sz="2400" dirty="0" smtClean="0"/>
              <a:t>Zihinsel </a:t>
            </a:r>
            <a:r>
              <a:rPr lang="tr-TR" sz="2400" dirty="0"/>
              <a:t>alan </a:t>
            </a:r>
            <a:r>
              <a:rPr lang="tr-TR" sz="2400" dirty="0" smtClean="0"/>
              <a:t/>
            </a:r>
            <a:br>
              <a:rPr lang="tr-TR" sz="2400" dirty="0" smtClean="0"/>
            </a:br>
            <a:r>
              <a:rPr lang="tr-TR" sz="2400" dirty="0" smtClean="0"/>
              <a:t>öğrenci tanılama </a:t>
            </a:r>
            <a:r>
              <a:rPr lang="tr-TR" sz="2400" dirty="0"/>
              <a:t>ve yerleştirme kılavuzunda şu şekilde ifade edilmektedir:</a:t>
            </a:r>
          </a:p>
        </p:txBody>
      </p:sp>
      <p:sp>
        <p:nvSpPr>
          <p:cNvPr id="3" name="İçerik Yer Tutucusu 2"/>
          <p:cNvSpPr>
            <a:spLocks noGrp="1"/>
          </p:cNvSpPr>
          <p:nvPr>
            <p:ph idx="1"/>
          </p:nvPr>
        </p:nvSpPr>
        <p:spPr>
          <a:xfrm>
            <a:off x="281786" y="1509440"/>
            <a:ext cx="6984777" cy="2783656"/>
          </a:xfrm>
        </p:spPr>
        <p:txBody>
          <a:bodyPr>
            <a:normAutofit/>
          </a:bodyPr>
          <a:lstStyle/>
          <a:p>
            <a:pPr algn="just"/>
            <a:r>
              <a:rPr lang="tr-TR" sz="2000" dirty="0"/>
              <a:t>Sorulan sorulara doğru ve hızlı yanıt veren</a:t>
            </a:r>
            <a:r>
              <a:rPr lang="tr-TR" sz="2000" dirty="0" smtClean="0"/>
              <a:t>,</a:t>
            </a:r>
          </a:p>
          <a:p>
            <a:pPr algn="just"/>
            <a:r>
              <a:rPr lang="tr-TR" sz="2000" dirty="0" smtClean="0"/>
              <a:t>Yeni </a:t>
            </a:r>
            <a:r>
              <a:rPr lang="tr-TR" sz="2000" dirty="0"/>
              <a:t>bir konuyu </a:t>
            </a:r>
            <a:r>
              <a:rPr lang="tr-TR" sz="2000" dirty="0" smtClean="0"/>
              <a:t>öğrenmek amacıyla </a:t>
            </a:r>
            <a:r>
              <a:rPr lang="tr-TR" sz="2000" dirty="0"/>
              <a:t>sorular </a:t>
            </a:r>
            <a:r>
              <a:rPr lang="tr-TR" sz="2000" dirty="0" smtClean="0"/>
              <a:t>soran,</a:t>
            </a:r>
          </a:p>
          <a:p>
            <a:pPr algn="just"/>
            <a:r>
              <a:rPr lang="tr-TR" sz="2000" dirty="0"/>
              <a:t>Bağlantısız fikirler arasında alışılmadık bağlantılar </a:t>
            </a:r>
            <a:r>
              <a:rPr lang="tr-TR" sz="2000" dirty="0" smtClean="0"/>
              <a:t>kuran,</a:t>
            </a:r>
          </a:p>
          <a:p>
            <a:pPr algn="just"/>
            <a:r>
              <a:rPr lang="tr-TR" sz="2000" dirty="0"/>
              <a:t>Verilen görevleri mükemmeliyetçi bir tutum sergileyerek tamamlamada ısrarcı </a:t>
            </a:r>
            <a:r>
              <a:rPr lang="tr-TR" sz="2000" dirty="0" smtClean="0"/>
              <a:t>olan</a:t>
            </a:r>
          </a:p>
          <a:p>
            <a:pPr marL="0" indent="0" algn="just">
              <a:buNone/>
            </a:pPr>
            <a:r>
              <a:rPr lang="tr-TR" sz="2000" dirty="0"/>
              <a:t> </a:t>
            </a:r>
            <a:r>
              <a:rPr lang="tr-TR" sz="2000" dirty="0" smtClean="0"/>
              <a:t>     </a:t>
            </a:r>
            <a:r>
              <a:rPr lang="tr-TR" sz="2000" dirty="0"/>
              <a:t>öğrencileri ifade eden alandır. </a:t>
            </a:r>
            <a:endParaRPr lang="tr-TR" sz="2000" dirty="0" smtClean="0"/>
          </a:p>
          <a:p>
            <a:pPr marL="0" indent="0" algn="just">
              <a:buNone/>
            </a:pPr>
            <a:endParaRPr lang="tr-TR" sz="2000" dirty="0" smtClean="0"/>
          </a:p>
          <a:p>
            <a:pPr marL="0" indent="0" algn="just">
              <a:buNone/>
            </a:pPr>
            <a:endParaRPr lang="tr-TR" sz="2000" dirty="0"/>
          </a:p>
        </p:txBody>
      </p:sp>
      <p:pic>
        <p:nvPicPr>
          <p:cNvPr id="1026" name="Picture 2" descr="Çocuğum Üstün Yetenekli – Educad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437112"/>
            <a:ext cx="4464496" cy="2121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04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188640"/>
            <a:ext cx="7200800" cy="1320800"/>
          </a:xfrm>
        </p:spPr>
        <p:txBody>
          <a:bodyPr>
            <a:noAutofit/>
          </a:bodyPr>
          <a:lstStyle/>
          <a:p>
            <a:pPr algn="ctr"/>
            <a:r>
              <a:rPr lang="tr-TR" sz="2800" dirty="0" smtClean="0"/>
              <a:t>Resim Yetenek alanı </a:t>
            </a:r>
            <a:br>
              <a:rPr lang="tr-TR" sz="2800" dirty="0" smtClean="0"/>
            </a:br>
            <a:r>
              <a:rPr lang="tr-TR" sz="2800" dirty="0" smtClean="0"/>
              <a:t>öğrenci </a:t>
            </a:r>
            <a:r>
              <a:rPr lang="tr-TR" sz="2800" dirty="0"/>
              <a:t>tanılama ve yerleştirme kılavuzunda şu şekilde ifade edilmektedir:</a:t>
            </a:r>
          </a:p>
        </p:txBody>
      </p:sp>
      <p:sp>
        <p:nvSpPr>
          <p:cNvPr id="3" name="İçerik Yer Tutucusu 2"/>
          <p:cNvSpPr>
            <a:spLocks noGrp="1"/>
          </p:cNvSpPr>
          <p:nvPr>
            <p:ph idx="1"/>
          </p:nvPr>
        </p:nvSpPr>
        <p:spPr>
          <a:xfrm>
            <a:off x="623452" y="1772816"/>
            <a:ext cx="6347714" cy="2736304"/>
          </a:xfrm>
        </p:spPr>
        <p:txBody>
          <a:bodyPr>
            <a:normAutofit fontScale="92500"/>
          </a:bodyPr>
          <a:lstStyle/>
          <a:p>
            <a:pPr algn="just"/>
            <a:r>
              <a:rPr lang="tr-TR" sz="2000" dirty="0" smtClean="0"/>
              <a:t>Aktif</a:t>
            </a:r>
            <a:r>
              <a:rPr lang="tr-TR" sz="2000" dirty="0"/>
              <a:t>, akıcı ve geniş bir hayal gücüne sahip olan</a:t>
            </a:r>
            <a:r>
              <a:rPr lang="tr-TR" sz="2000" dirty="0" smtClean="0"/>
              <a:t>,</a:t>
            </a:r>
          </a:p>
          <a:p>
            <a:pPr algn="just"/>
            <a:r>
              <a:rPr lang="tr-TR" sz="2000" dirty="0" smtClean="0"/>
              <a:t>Resimleri </a:t>
            </a:r>
            <a:r>
              <a:rPr lang="tr-TR" sz="2000" dirty="0"/>
              <a:t>derinlik ve parçalar arasında uygun oranlar kullanarak </a:t>
            </a:r>
            <a:r>
              <a:rPr lang="tr-TR" sz="2000" dirty="0" smtClean="0"/>
              <a:t>planlayan</a:t>
            </a:r>
          </a:p>
          <a:p>
            <a:pPr algn="just"/>
            <a:r>
              <a:rPr lang="tr-TR" sz="2000" dirty="0" smtClean="0"/>
              <a:t>Nesneleri </a:t>
            </a:r>
            <a:r>
              <a:rPr lang="tr-TR" sz="2000" dirty="0"/>
              <a:t>ve ortamları ayrıntılarıyla algılayıp çeşitli malzemelerden değişik tasarımlar </a:t>
            </a:r>
            <a:r>
              <a:rPr lang="tr-TR" sz="2000" dirty="0" smtClean="0"/>
              <a:t>yapan</a:t>
            </a:r>
          </a:p>
          <a:p>
            <a:pPr algn="just"/>
            <a:r>
              <a:rPr lang="tr-TR" sz="2000" dirty="0" smtClean="0"/>
              <a:t>Özgün tasarımlar </a:t>
            </a:r>
            <a:r>
              <a:rPr lang="tr-TR" sz="2000" dirty="0"/>
              <a:t>üretebilecek potansiyele sahip olan </a:t>
            </a:r>
            <a:endParaRPr lang="tr-TR" sz="2000" dirty="0" smtClean="0"/>
          </a:p>
          <a:p>
            <a:pPr marL="0" indent="0" algn="just">
              <a:buNone/>
            </a:pPr>
            <a:r>
              <a:rPr lang="tr-TR" sz="2000" dirty="0"/>
              <a:t> </a:t>
            </a:r>
            <a:r>
              <a:rPr lang="tr-TR" sz="2000" dirty="0" smtClean="0"/>
              <a:t>     öğrencileri ifade eden alandır</a:t>
            </a:r>
          </a:p>
          <a:p>
            <a:pPr marL="0" indent="0" algn="just">
              <a:buNone/>
            </a:pPr>
            <a:endParaRPr lang="tr-TR" sz="2000" dirty="0"/>
          </a:p>
        </p:txBody>
      </p:sp>
      <p:pic>
        <p:nvPicPr>
          <p:cNvPr id="5" name="Resim 4"/>
          <p:cNvPicPr>
            <a:picLocks noChangeAspect="1"/>
          </p:cNvPicPr>
          <p:nvPr/>
        </p:nvPicPr>
        <p:blipFill>
          <a:blip r:embed="rId2"/>
          <a:stretch>
            <a:fillRect/>
          </a:stretch>
        </p:blipFill>
        <p:spPr>
          <a:xfrm>
            <a:off x="1470669" y="4509121"/>
            <a:ext cx="5500497" cy="2232248"/>
          </a:xfrm>
          <a:prstGeom prst="rect">
            <a:avLst/>
          </a:prstGeom>
        </p:spPr>
      </p:pic>
    </p:spTree>
    <p:extLst>
      <p:ext uri="{BB962C8B-B14F-4D97-AF65-F5344CB8AC3E}">
        <p14:creationId xmlns:p14="http://schemas.microsoft.com/office/powerpoint/2010/main" val="32815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9" y="188640"/>
            <a:ext cx="7056784" cy="1320800"/>
          </a:xfrm>
        </p:spPr>
        <p:txBody>
          <a:bodyPr>
            <a:noAutofit/>
          </a:bodyPr>
          <a:lstStyle/>
          <a:p>
            <a:pPr algn="ctr"/>
            <a:r>
              <a:rPr lang="tr-TR" sz="2800" dirty="0" smtClean="0"/>
              <a:t>Müzik  </a:t>
            </a:r>
            <a:r>
              <a:rPr lang="tr-TR" sz="2800" dirty="0"/>
              <a:t>Y</a:t>
            </a:r>
            <a:r>
              <a:rPr lang="tr-TR" sz="2800" dirty="0" smtClean="0"/>
              <a:t>etenek </a:t>
            </a:r>
            <a:r>
              <a:rPr lang="tr-TR" sz="2800" dirty="0"/>
              <a:t>alanı </a:t>
            </a:r>
            <a:r>
              <a:rPr lang="tr-TR" sz="2800" dirty="0" smtClean="0"/>
              <a:t/>
            </a:r>
            <a:br>
              <a:rPr lang="tr-TR" sz="2800" dirty="0" smtClean="0"/>
            </a:br>
            <a:r>
              <a:rPr lang="tr-TR" sz="2800" dirty="0" smtClean="0"/>
              <a:t>öğrenci </a:t>
            </a:r>
            <a:r>
              <a:rPr lang="tr-TR" sz="2800" dirty="0"/>
              <a:t>tanılama ve yerleştirme kılavuzunda şu şekilde ifade edilmektedir:</a:t>
            </a:r>
          </a:p>
        </p:txBody>
      </p:sp>
      <p:sp>
        <p:nvSpPr>
          <p:cNvPr id="3" name="İçerik Yer Tutucusu 2"/>
          <p:cNvSpPr>
            <a:spLocks noGrp="1"/>
          </p:cNvSpPr>
          <p:nvPr>
            <p:ph idx="1"/>
          </p:nvPr>
        </p:nvSpPr>
        <p:spPr>
          <a:xfrm>
            <a:off x="539552" y="1730823"/>
            <a:ext cx="6696744" cy="2924594"/>
          </a:xfrm>
        </p:spPr>
        <p:txBody>
          <a:bodyPr>
            <a:normAutofit lnSpcReduction="10000"/>
          </a:bodyPr>
          <a:lstStyle/>
          <a:p>
            <a:pPr algn="just"/>
            <a:r>
              <a:rPr lang="tr-TR" sz="2000" dirty="0"/>
              <a:t>İşitsel ve ritmik olarak üst düzey performans </a:t>
            </a:r>
            <a:r>
              <a:rPr lang="tr-TR" sz="2000" dirty="0" smtClean="0"/>
              <a:t>gösteren</a:t>
            </a:r>
          </a:p>
          <a:p>
            <a:pPr algn="just"/>
            <a:r>
              <a:rPr lang="tr-TR" sz="2000" dirty="0" smtClean="0"/>
              <a:t>Duyduğu </a:t>
            </a:r>
            <a:r>
              <a:rPr lang="tr-TR" sz="2000" dirty="0"/>
              <a:t>bir ya da birden fazla sesi karmaşık müzik cümlelerini hatırlayıp seslendirebilen </a:t>
            </a:r>
            <a:endParaRPr lang="tr-TR" sz="2000" dirty="0" smtClean="0"/>
          </a:p>
          <a:p>
            <a:pPr algn="just"/>
            <a:r>
              <a:rPr lang="tr-TR" sz="2000" dirty="0" smtClean="0"/>
              <a:t>Çalgı </a:t>
            </a:r>
            <a:r>
              <a:rPr lang="tr-TR" sz="2000" dirty="0"/>
              <a:t>çalma ve şarkı </a:t>
            </a:r>
            <a:r>
              <a:rPr lang="tr-TR" sz="2000" dirty="0" smtClean="0"/>
              <a:t>söyleme istekleri </a:t>
            </a:r>
            <a:r>
              <a:rPr lang="tr-TR" sz="2000" dirty="0"/>
              <a:t>üst düzeyde </a:t>
            </a:r>
            <a:r>
              <a:rPr lang="tr-TR" sz="2000" dirty="0" smtClean="0"/>
              <a:t>olan</a:t>
            </a:r>
          </a:p>
          <a:p>
            <a:pPr algn="just"/>
            <a:r>
              <a:rPr lang="tr-TR" sz="2000" dirty="0" smtClean="0"/>
              <a:t>Müzikle </a:t>
            </a:r>
            <a:r>
              <a:rPr lang="tr-TR" sz="2000" dirty="0"/>
              <a:t>ilgili alanlarda fark yaratan çalışmalar yapabilecek potansiyele sahip olan </a:t>
            </a:r>
            <a:endParaRPr lang="tr-TR" sz="2000" dirty="0" smtClean="0"/>
          </a:p>
          <a:p>
            <a:pPr marL="0" indent="0" algn="just">
              <a:buNone/>
            </a:pPr>
            <a:r>
              <a:rPr lang="tr-TR" sz="2000" dirty="0"/>
              <a:t> </a:t>
            </a:r>
            <a:r>
              <a:rPr lang="tr-TR" sz="2000" dirty="0" smtClean="0"/>
              <a:t>     öğrencileri </a:t>
            </a:r>
            <a:r>
              <a:rPr lang="tr-TR" sz="2000" dirty="0"/>
              <a:t>ifade eden alandır</a:t>
            </a:r>
          </a:p>
        </p:txBody>
      </p:sp>
      <p:pic>
        <p:nvPicPr>
          <p:cNvPr id="2050" name="Picture 2" descr="Çocukların yeteneklerini keşfetmek ve yönlendirmek İçin neler yapabiliriz?  | Küçük Adımlar Anaoku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38" y="4655417"/>
            <a:ext cx="528239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5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Başlık 1"/>
          <p:cNvSpPr>
            <a:spLocks noGrp="1"/>
          </p:cNvSpPr>
          <p:nvPr>
            <p:ph type="title"/>
          </p:nvPr>
        </p:nvSpPr>
        <p:spPr>
          <a:xfrm>
            <a:off x="611188" y="188913"/>
            <a:ext cx="7521575" cy="549275"/>
          </a:xfrm>
        </p:spPr>
        <p:txBody>
          <a:bodyPr>
            <a:normAutofit fontScale="90000"/>
          </a:bodyPr>
          <a:lstStyle/>
          <a:p>
            <a:pPr algn="ctr"/>
            <a:r>
              <a:rPr lang="tr-TR" altLang="tr-TR" sz="4000" b="1" u="sng" dirty="0" smtClean="0">
                <a:solidFill>
                  <a:srgbClr val="0070C0"/>
                </a:solidFill>
                <a:latin typeface="Arial Black" panose="020B0A04020102020204" pitchFamily="34" charset="0"/>
                <a:cs typeface="Times New Roman" panose="02020603050405020304" pitchFamily="18" charset="0"/>
              </a:rPr>
              <a:t>TANILAMA SÜRECİ</a:t>
            </a:r>
            <a:endParaRPr lang="tr-TR" altLang="tr-TR" sz="4000" b="1" u="sng" dirty="0" smtClean="0">
              <a:solidFill>
                <a:srgbClr val="0070C0"/>
              </a:solidFill>
              <a:latin typeface="Arial Black" panose="020B0A04020102020204" pitchFamily="34" charset="0"/>
            </a:endParaRPr>
          </a:p>
        </p:txBody>
      </p:sp>
      <p:sp>
        <p:nvSpPr>
          <p:cNvPr id="21506" name="İçerik Yer Tutucusu 2"/>
          <p:cNvSpPr>
            <a:spLocks noGrp="1"/>
          </p:cNvSpPr>
          <p:nvPr>
            <p:ph idx="1"/>
          </p:nvPr>
        </p:nvSpPr>
        <p:spPr>
          <a:xfrm>
            <a:off x="971600" y="1154113"/>
            <a:ext cx="6084350" cy="1584325"/>
          </a:xfrm>
        </p:spPr>
        <p:txBody>
          <a:bodyPr>
            <a:normAutofit fontScale="85000" lnSpcReduction="10000"/>
          </a:bodyPr>
          <a:lstStyle/>
          <a:p>
            <a:pPr marL="0" indent="0" algn="just">
              <a:buFont typeface="Arial" panose="020B0604020202020204" pitchFamily="34" charset="0"/>
              <a:buNone/>
            </a:pPr>
            <a:r>
              <a:rPr lang="tr-TR" altLang="tr-TR" sz="2400" dirty="0" smtClean="0">
                <a:latin typeface="Times New Roman" panose="02020603050405020304" pitchFamily="18" charset="0"/>
                <a:cs typeface="Times New Roman" panose="02020603050405020304" pitchFamily="18" charset="0"/>
              </a:rPr>
              <a:t>1, 2, ve 3  sınıf düzeyindeki öğrenciler, sınıf öğretmeni tarafından yetenek alanlarına (genel zihinsel, resim ve müzik) göre </a:t>
            </a:r>
            <a:r>
              <a:rPr lang="tr-TR" altLang="tr-TR" sz="2400" b="1" dirty="0" smtClean="0">
                <a:latin typeface="Times New Roman" panose="02020603050405020304" pitchFamily="18" charset="0"/>
                <a:cs typeface="Times New Roman" panose="02020603050405020304" pitchFamily="18" charset="0"/>
              </a:rPr>
              <a:t>EK-1 form </a:t>
            </a:r>
            <a:r>
              <a:rPr lang="tr-TR" altLang="tr-TR" sz="2400" dirty="0" smtClean="0">
                <a:latin typeface="Times New Roman" panose="02020603050405020304" pitchFamily="18" charset="0"/>
                <a:cs typeface="Times New Roman" panose="02020603050405020304" pitchFamily="18" charset="0"/>
              </a:rPr>
              <a:t>doldurularak Okul Yönlendirme Komisyonuna sunulur. Seçim süreci </a:t>
            </a:r>
            <a:r>
              <a:rPr lang="tr-TR" altLang="tr-TR" sz="2400" b="1" dirty="0" smtClean="0">
                <a:latin typeface="Times New Roman" panose="02020603050405020304" pitchFamily="18" charset="0"/>
                <a:cs typeface="Times New Roman" panose="02020603050405020304" pitchFamily="18" charset="0"/>
              </a:rPr>
              <a:t>üç aşamada </a:t>
            </a:r>
            <a:r>
              <a:rPr lang="tr-TR" altLang="tr-TR" sz="2400" dirty="0" smtClean="0">
                <a:latin typeface="Times New Roman" panose="02020603050405020304" pitchFamily="18" charset="0"/>
                <a:cs typeface="Times New Roman" panose="02020603050405020304" pitchFamily="18" charset="0"/>
              </a:rPr>
              <a:t>gerçekleşmektedir.</a:t>
            </a:r>
          </a:p>
          <a:p>
            <a:pPr marL="0" indent="0">
              <a:buFont typeface="Arial" panose="020B0604020202020204" pitchFamily="34" charset="0"/>
              <a:buNone/>
            </a:pPr>
            <a:endParaRPr lang="tr-TR" altLang="tr-TR" sz="24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altLang="tr-TR" dirty="0" smtClean="0"/>
          </a:p>
          <a:p>
            <a:pPr marL="0" indent="0">
              <a:buFont typeface="Arial" panose="020B0604020202020204" pitchFamily="34" charset="0"/>
              <a:buNone/>
            </a:pPr>
            <a:endParaRPr lang="tr-TR" altLang="tr-TR" dirty="0" smtClean="0"/>
          </a:p>
        </p:txBody>
      </p:sp>
      <p:graphicFrame>
        <p:nvGraphicFramePr>
          <p:cNvPr id="6" name="Diyagram 5"/>
          <p:cNvGraphicFramePr/>
          <p:nvPr>
            <p:extLst>
              <p:ext uri="{D42A27DB-BD31-4B8C-83A1-F6EECF244321}">
                <p14:modId xmlns:p14="http://schemas.microsoft.com/office/powerpoint/2010/main" val="148655136"/>
              </p:ext>
            </p:extLst>
          </p:nvPr>
        </p:nvGraphicFramePr>
        <p:xfrm>
          <a:off x="807579" y="2888518"/>
          <a:ext cx="7128792" cy="3847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9" name="Metin kutusu 1"/>
          <p:cNvSpPr txBox="1">
            <a:spLocks noChangeArrowheads="1"/>
          </p:cNvSpPr>
          <p:nvPr/>
        </p:nvSpPr>
        <p:spPr bwMode="auto">
          <a:xfrm>
            <a:off x="1331913" y="3429000"/>
            <a:ext cx="379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00" b="1">
                <a:solidFill>
                  <a:srgbClr val="000000"/>
                </a:solidFill>
                <a:latin typeface="Arial" panose="020B0604020202020204" pitchFamily="34" charset="0"/>
              </a:rPr>
              <a:t>1</a:t>
            </a:r>
          </a:p>
        </p:txBody>
      </p:sp>
      <p:sp>
        <p:nvSpPr>
          <p:cNvPr id="21510" name="Metin kutusu 6"/>
          <p:cNvSpPr txBox="1">
            <a:spLocks noChangeArrowheads="1"/>
          </p:cNvSpPr>
          <p:nvPr/>
        </p:nvSpPr>
        <p:spPr bwMode="auto">
          <a:xfrm>
            <a:off x="1563688" y="4581525"/>
            <a:ext cx="39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a:solidFill>
                  <a:srgbClr val="000000"/>
                </a:solidFill>
                <a:latin typeface="Arial" panose="020B0604020202020204" pitchFamily="34" charset="0"/>
              </a:rPr>
              <a:t>2</a:t>
            </a:r>
          </a:p>
        </p:txBody>
      </p:sp>
      <p:sp>
        <p:nvSpPr>
          <p:cNvPr id="21511" name="Metin kutusu 7"/>
          <p:cNvSpPr txBox="1">
            <a:spLocks noChangeArrowheads="1"/>
          </p:cNvSpPr>
          <p:nvPr/>
        </p:nvSpPr>
        <p:spPr bwMode="auto">
          <a:xfrm>
            <a:off x="1365250" y="5688013"/>
            <a:ext cx="449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a:solidFill>
                  <a:srgbClr val="000000"/>
                </a:solidFill>
                <a:latin typeface="Arial" panose="020B0604020202020204" pitchFamily="34" charset="0"/>
              </a:rPr>
              <a:t>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Başlık 1"/>
          <p:cNvSpPr>
            <a:spLocks noGrp="1"/>
          </p:cNvSpPr>
          <p:nvPr>
            <p:ph type="title"/>
          </p:nvPr>
        </p:nvSpPr>
        <p:spPr>
          <a:xfrm>
            <a:off x="396875" y="260350"/>
            <a:ext cx="7521575" cy="549275"/>
          </a:xfrm>
        </p:spPr>
        <p:txBody>
          <a:bodyPr>
            <a:normAutofit fontScale="90000"/>
          </a:bodyPr>
          <a:lstStyle/>
          <a:p>
            <a:pPr algn="ctr"/>
            <a:r>
              <a:rPr lang="tr-TR" altLang="tr-TR" sz="4000" b="1" dirty="0" smtClean="0">
                <a:solidFill>
                  <a:srgbClr val="0070C0"/>
                </a:solidFill>
                <a:latin typeface="Albertus MT" panose="020E0602030304020304" pitchFamily="34" charset="0"/>
                <a:cs typeface="Times New Roman" panose="02020603050405020304" pitchFamily="18" charset="0"/>
              </a:rPr>
              <a:t>EK-1 Form</a:t>
            </a:r>
            <a:endParaRPr lang="tr-TR" altLang="tr-TR" sz="4000" b="1" dirty="0" smtClean="0">
              <a:solidFill>
                <a:srgbClr val="0070C0"/>
              </a:solidFill>
              <a:latin typeface="Albertus MT" panose="020E0602030304020304" pitchFamily="34" charset="0"/>
            </a:endParaRPr>
          </a:p>
        </p:txBody>
      </p:sp>
      <p:pic>
        <p:nvPicPr>
          <p:cNvPr id="3" name="İçerik Yer Tutucusu 2"/>
          <p:cNvPicPr>
            <a:picLocks noGrp="1" noChangeAspect="1"/>
          </p:cNvPicPr>
          <p:nvPr>
            <p:ph idx="1"/>
          </p:nvPr>
        </p:nvPicPr>
        <p:blipFill>
          <a:blip r:embed="rId2"/>
          <a:stretch>
            <a:fillRect/>
          </a:stretch>
        </p:blipFill>
        <p:spPr>
          <a:xfrm>
            <a:off x="881062" y="980728"/>
            <a:ext cx="6931298" cy="5697538"/>
          </a:xfrm>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6696744" cy="6552728"/>
          </a:xfrm>
          <a:prstGeom prst="rect">
            <a:avLst/>
          </a:prstGeom>
        </p:spPr>
      </p:pic>
    </p:spTree>
    <p:extLst>
      <p:ext uri="{BB962C8B-B14F-4D97-AF65-F5344CB8AC3E}">
        <p14:creationId xmlns:p14="http://schemas.microsoft.com/office/powerpoint/2010/main" val="393208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7848872" cy="6480720"/>
          </a:xfrm>
          <a:prstGeom prst="rect">
            <a:avLst/>
          </a:prstGeom>
        </p:spPr>
      </p:pic>
    </p:spTree>
    <p:extLst>
      <p:ext uri="{BB962C8B-B14F-4D97-AF65-F5344CB8AC3E}">
        <p14:creationId xmlns:p14="http://schemas.microsoft.com/office/powerpoint/2010/main" val="305542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208239574"/>
              </p:ext>
            </p:extLst>
          </p:nvPr>
        </p:nvGraphicFramePr>
        <p:xfrm>
          <a:off x="457200" y="1214422"/>
          <a:ext cx="82296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6950" y="115888"/>
            <a:ext cx="71501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543154772"/>
              </p:ext>
            </p:extLst>
          </p:nvPr>
        </p:nvGraphicFramePr>
        <p:xfrm>
          <a:off x="457200" y="1079500"/>
          <a:ext cx="8229600" cy="5492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9" name="Resi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6950" y="115888"/>
            <a:ext cx="71501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9" y="1628800"/>
            <a:ext cx="6338666" cy="4680520"/>
          </a:xfrm>
        </p:spPr>
        <p:txBody>
          <a:bodyPr>
            <a:normAutofit/>
          </a:bodyPr>
          <a:lstStyle/>
          <a:p>
            <a:pPr marL="0" lvl="0" indent="0" algn="just">
              <a:buNone/>
            </a:pPr>
            <a:r>
              <a:rPr lang="tr-TR" sz="2800" dirty="0">
                <a:latin typeface="Comic Sans MS" panose="030F0702030302020204" pitchFamily="66" charset="0"/>
              </a:rPr>
              <a:t>Özel eğitim ihtiyacı olan öğrenciler;</a:t>
            </a:r>
          </a:p>
          <a:p>
            <a:pPr marL="0" lvl="0" indent="0" algn="just">
              <a:buNone/>
            </a:pPr>
            <a:r>
              <a:rPr lang="tr-TR" sz="1600" dirty="0">
                <a:latin typeface="Comic Sans MS" panose="030F0702030302020204" pitchFamily="66" charset="0"/>
              </a:rPr>
              <a:t>Total görme, total işitme yetersizliğine ve otizm spektrum bozukluğuna ilişkin </a:t>
            </a:r>
            <a:r>
              <a:rPr lang="tr-TR" sz="1600" b="1" dirty="0">
                <a:latin typeface="Comic Sans MS" panose="030F0702030302020204" pitchFamily="66" charset="0"/>
              </a:rPr>
              <a:t>Engelli</a:t>
            </a:r>
            <a:r>
              <a:rPr lang="tr-TR" sz="1600" dirty="0">
                <a:latin typeface="Comic Sans MS" panose="030F0702030302020204" pitchFamily="66" charset="0"/>
              </a:rPr>
              <a:t> </a:t>
            </a:r>
            <a:r>
              <a:rPr lang="tr-TR" sz="1600" b="1" dirty="0">
                <a:latin typeface="Comic Sans MS" panose="030F0702030302020204" pitchFamily="66" charset="0"/>
              </a:rPr>
              <a:t>Sağlık</a:t>
            </a:r>
            <a:r>
              <a:rPr lang="tr-TR" sz="1600" dirty="0">
                <a:latin typeface="Comic Sans MS" panose="030F0702030302020204" pitchFamily="66" charset="0"/>
              </a:rPr>
              <a:t> </a:t>
            </a:r>
            <a:r>
              <a:rPr lang="tr-TR" sz="1600" b="1" dirty="0">
                <a:latin typeface="Comic Sans MS" panose="030F0702030302020204" pitchFamily="66" charset="0"/>
              </a:rPr>
              <a:t>Kurulu</a:t>
            </a:r>
            <a:r>
              <a:rPr lang="tr-TR" sz="1600" dirty="0">
                <a:latin typeface="Comic Sans MS" panose="030F0702030302020204" pitchFamily="66" charset="0"/>
              </a:rPr>
              <a:t> </a:t>
            </a:r>
            <a:r>
              <a:rPr lang="tr-TR" sz="1600" b="1" dirty="0">
                <a:latin typeface="Comic Sans MS" panose="030F0702030302020204" pitchFamily="66" charset="0"/>
              </a:rPr>
              <a:t>Raporu</a:t>
            </a:r>
            <a:r>
              <a:rPr lang="tr-TR" sz="1600" dirty="0">
                <a:latin typeface="Comic Sans MS" panose="030F0702030302020204" pitchFamily="66" charset="0"/>
              </a:rPr>
              <a:t> / </a:t>
            </a:r>
            <a:r>
              <a:rPr lang="tr-TR" sz="1600" b="1" dirty="0">
                <a:latin typeface="Comic Sans MS" panose="030F0702030302020204" pitchFamily="66" charset="0"/>
              </a:rPr>
              <a:t>Çocuklar</a:t>
            </a:r>
            <a:r>
              <a:rPr lang="tr-TR" sz="1600" dirty="0">
                <a:latin typeface="Comic Sans MS" panose="030F0702030302020204" pitchFamily="66" charset="0"/>
              </a:rPr>
              <a:t> </a:t>
            </a:r>
            <a:r>
              <a:rPr lang="tr-TR" sz="1600" b="1" dirty="0">
                <a:latin typeface="Comic Sans MS" panose="030F0702030302020204" pitchFamily="66" charset="0"/>
              </a:rPr>
              <a:t>İçin</a:t>
            </a:r>
            <a:r>
              <a:rPr lang="tr-TR" sz="1600" dirty="0">
                <a:latin typeface="Comic Sans MS" panose="030F0702030302020204" pitchFamily="66" charset="0"/>
              </a:rPr>
              <a:t> </a:t>
            </a:r>
            <a:r>
              <a:rPr lang="tr-TR" sz="1600" b="1" dirty="0">
                <a:latin typeface="Comic Sans MS" panose="030F0702030302020204" pitchFamily="66" charset="0"/>
              </a:rPr>
              <a:t>Özel</a:t>
            </a:r>
            <a:r>
              <a:rPr lang="tr-TR" sz="1600" dirty="0">
                <a:latin typeface="Comic Sans MS" panose="030F0702030302020204" pitchFamily="66" charset="0"/>
              </a:rPr>
              <a:t> </a:t>
            </a:r>
            <a:r>
              <a:rPr lang="tr-TR" sz="1600" b="1" dirty="0">
                <a:latin typeface="Comic Sans MS" panose="030F0702030302020204" pitchFamily="66" charset="0"/>
              </a:rPr>
              <a:t>Gereksinim</a:t>
            </a:r>
            <a:r>
              <a:rPr lang="tr-TR" sz="1600" dirty="0">
                <a:latin typeface="Comic Sans MS" panose="030F0702030302020204" pitchFamily="66" charset="0"/>
              </a:rPr>
              <a:t> </a:t>
            </a:r>
            <a:r>
              <a:rPr lang="tr-TR" sz="1600" b="1" dirty="0">
                <a:latin typeface="Comic Sans MS" panose="030F0702030302020204" pitchFamily="66" charset="0"/>
              </a:rPr>
              <a:t>Raporu</a:t>
            </a:r>
            <a:r>
              <a:rPr lang="tr-TR" sz="1600" dirty="0">
                <a:latin typeface="Comic Sans MS" panose="030F0702030302020204" pitchFamily="66" charset="0"/>
              </a:rPr>
              <a:t> (</a:t>
            </a:r>
            <a:r>
              <a:rPr lang="tr-TR" sz="1600" b="1" dirty="0">
                <a:latin typeface="Comic Sans MS" panose="030F0702030302020204" pitchFamily="66" charset="0"/>
              </a:rPr>
              <a:t>ÇÖZGER</a:t>
            </a:r>
            <a:r>
              <a:rPr lang="tr-TR" sz="1600" dirty="0">
                <a:latin typeface="Comic Sans MS" panose="030F0702030302020204" pitchFamily="66" charset="0"/>
              </a:rPr>
              <a:t>) ile durumlarını aday gösterme süresi içinde belgelendireceklerdir.</a:t>
            </a:r>
            <a:r>
              <a:rPr lang="tr-TR" sz="1600" b="1" dirty="0">
                <a:latin typeface="Comic Sans MS" panose="030F0702030302020204" pitchFamily="66" charset="0"/>
              </a:rPr>
              <a:t> </a:t>
            </a:r>
            <a:endParaRPr lang="tr-TR" sz="1600" dirty="0">
              <a:latin typeface="Comic Sans MS" panose="030F0702030302020204" pitchFamily="66" charset="0"/>
            </a:endParaRPr>
          </a:p>
          <a:p>
            <a:pPr marL="0" lvl="0" indent="0" algn="just">
              <a:buNone/>
            </a:pPr>
            <a:r>
              <a:rPr lang="tr-TR" sz="1600" dirty="0">
                <a:latin typeface="Comic Sans MS" panose="030F0702030302020204" pitchFamily="66" charset="0"/>
              </a:rPr>
              <a:t>Durumlarını belgeleyen öğrenci velilerinin sınıf öğretmenleri tarafından yönlendirilerek aday gösterme süresi içinde (8-19 Ocak 2024) dilekçeleri ile il tanılama sınav komisyonuna başvuru yapmaları gerekmektedir. İl tanılama sınav komisyonları tarafından başvurular değerlendirildikten sonra ön değerlendirme uygulamasından muaf tutulmasına karar verilen öğrenci listeleri Merkez Tanılama Sınav Komisyonuna bildirilecektir. </a:t>
            </a:r>
          </a:p>
          <a:p>
            <a:endParaRPr lang="tr-TR" sz="1600" dirty="0">
              <a:latin typeface="Comic Sans MS" panose="030F0702030302020204" pitchFamily="66" charset="0"/>
            </a:endParaRPr>
          </a:p>
        </p:txBody>
      </p:sp>
      <p:pic>
        <p:nvPicPr>
          <p:cNvPr id="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71501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04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van 1"/>
          <p:cNvSpPr>
            <a:spLocks noGrp="1"/>
          </p:cNvSpPr>
          <p:nvPr>
            <p:ph type="title"/>
          </p:nvPr>
        </p:nvSpPr>
        <p:spPr>
          <a:xfrm>
            <a:off x="-324544" y="440737"/>
            <a:ext cx="8229600" cy="1022574"/>
          </a:xfrm>
        </p:spPr>
        <p:txBody>
          <a:bodyPr/>
          <a:lstStyle/>
          <a:p>
            <a:pPr algn="ctr"/>
            <a:r>
              <a:rPr lang="tr-TR" altLang="tr-TR" b="1" dirty="0" smtClean="0">
                <a:solidFill>
                  <a:srgbClr val="0070C0"/>
                </a:solidFill>
                <a:latin typeface="Cambria" panose="02040503050406030204" pitchFamily="18" charset="0"/>
              </a:rPr>
              <a:t>TANILAMA SÜRECİ</a:t>
            </a:r>
          </a:p>
        </p:txBody>
      </p:sp>
      <p:sp>
        <p:nvSpPr>
          <p:cNvPr id="8195" name="Metin kutusu 5"/>
          <p:cNvSpPr txBox="1">
            <a:spLocks noChangeArrowheads="1"/>
          </p:cNvSpPr>
          <p:nvPr/>
        </p:nvSpPr>
        <p:spPr bwMode="auto">
          <a:xfrm>
            <a:off x="405879" y="1463311"/>
            <a:ext cx="67687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000" dirty="0">
                <a:solidFill>
                  <a:srgbClr val="000000"/>
                </a:solidFill>
                <a:latin typeface="Cambria" panose="02040503050406030204" pitchFamily="18" charset="0"/>
              </a:rPr>
              <a:t>Bilim ve Sanat Merkezlerine öğrenci tanılama ve yerleştirme süreci yayımlanan kılavuzdaki </a:t>
            </a:r>
            <a:r>
              <a:rPr lang="tr-TR" altLang="tr-TR" sz="2000" dirty="0" smtClean="0">
                <a:solidFill>
                  <a:srgbClr val="000000"/>
                </a:solidFill>
                <a:latin typeface="Cambria" panose="02040503050406030204" pitchFamily="18" charset="0"/>
              </a:rPr>
              <a:t>usul </a:t>
            </a:r>
            <a:r>
              <a:rPr lang="tr-TR" altLang="tr-TR" sz="2000" dirty="0">
                <a:solidFill>
                  <a:srgbClr val="000000"/>
                </a:solidFill>
                <a:latin typeface="Cambria" panose="02040503050406030204" pitchFamily="18" charset="0"/>
              </a:rPr>
              <a:t>ve esaslara göre yürütülecektir. </a:t>
            </a:r>
          </a:p>
          <a:p>
            <a:pPr>
              <a:spcBef>
                <a:spcPct val="0"/>
              </a:spcBef>
              <a:buFontTx/>
              <a:buNone/>
            </a:pPr>
            <a:endParaRPr lang="tr-TR" altLang="tr-TR" sz="2000" dirty="0">
              <a:solidFill>
                <a:srgbClr val="000000"/>
              </a:solidFill>
              <a:latin typeface="Cambria" panose="02040503050406030204" pitchFamily="18" charset="0"/>
            </a:endParaRPr>
          </a:p>
          <a:p>
            <a:pPr algn="ctr">
              <a:spcBef>
                <a:spcPct val="0"/>
              </a:spcBef>
              <a:buFontTx/>
              <a:buNone/>
            </a:pPr>
            <a:r>
              <a:rPr lang="tr-TR" altLang="tr-TR" sz="2000" dirty="0">
                <a:solidFill>
                  <a:srgbClr val="000000"/>
                </a:solidFill>
                <a:latin typeface="Cambria" panose="02040503050406030204" pitchFamily="18" charset="0"/>
              </a:rPr>
              <a:t>Kılavuzun dikkatle okunması gerekmektedir</a:t>
            </a:r>
            <a:r>
              <a:rPr lang="tr-TR" altLang="tr-TR" sz="2000" dirty="0" smtClean="0">
                <a:solidFill>
                  <a:srgbClr val="000000"/>
                </a:solidFill>
                <a:latin typeface="Cambria" panose="02040503050406030204" pitchFamily="18" charset="0"/>
              </a:rPr>
              <a:t>.</a:t>
            </a:r>
          </a:p>
          <a:p>
            <a:pPr algn="ctr">
              <a:spcBef>
                <a:spcPct val="0"/>
              </a:spcBef>
              <a:buFontTx/>
              <a:buNone/>
            </a:pPr>
            <a:endParaRPr lang="tr-TR" altLang="tr-TR" sz="2000" dirty="0" smtClean="0">
              <a:solidFill>
                <a:srgbClr val="000000"/>
              </a:solidFill>
              <a:latin typeface="Cambria" panose="02040503050406030204" pitchFamily="18" charset="0"/>
            </a:endParaRPr>
          </a:p>
          <a:p>
            <a:pPr algn="ctr">
              <a:spcBef>
                <a:spcPct val="0"/>
              </a:spcBef>
              <a:buFontTx/>
              <a:buNone/>
            </a:pPr>
            <a:endParaRPr lang="tr-TR" altLang="tr-TR" sz="2000" dirty="0">
              <a:solidFill>
                <a:srgbClr val="000000"/>
              </a:solidFill>
              <a:latin typeface="Cambria" panose="02040503050406030204" pitchFamily="18" charset="0"/>
            </a:endParaRPr>
          </a:p>
          <a:p>
            <a:pPr algn="ctr">
              <a:spcBef>
                <a:spcPct val="0"/>
              </a:spcBef>
              <a:buFontTx/>
              <a:buNone/>
            </a:pPr>
            <a:r>
              <a:rPr lang="tr-TR" altLang="tr-TR" sz="2000" dirty="0">
                <a:solidFill>
                  <a:srgbClr val="000000"/>
                </a:solidFill>
                <a:latin typeface="Cambria" panose="02040503050406030204" pitchFamily="18" charset="0"/>
              </a:rPr>
              <a:t>https://</a:t>
            </a:r>
            <a:r>
              <a:rPr lang="tr-TR" altLang="tr-TR" sz="2000" dirty="0" smtClean="0">
                <a:solidFill>
                  <a:srgbClr val="000000"/>
                </a:solidFill>
                <a:latin typeface="Cambria" panose="02040503050406030204" pitchFamily="18" charset="0"/>
              </a:rPr>
              <a:t>orgm.meb.gov.tr</a:t>
            </a:r>
            <a:endParaRPr lang="tr-TR" altLang="tr-TR" sz="2000" dirty="0">
              <a:solidFill>
                <a:srgbClr val="000000"/>
              </a:solidFill>
              <a:latin typeface="Cambria" panose="02040503050406030204" pitchFamily="18" charset="0"/>
            </a:endParaRPr>
          </a:p>
        </p:txBody>
      </p:sp>
      <p:pic>
        <p:nvPicPr>
          <p:cNvPr id="1026" name="Picture 2" descr="Bilsem öğrenci seçimi için hazırlık yapmak gerekir mi? | sinavtakvim.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21088"/>
            <a:ext cx="5616624"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772623" y="260648"/>
            <a:ext cx="6179219" cy="720725"/>
          </a:xfrm>
        </p:spPr>
        <p:txBody>
          <a:bodyPr>
            <a:noAutofit/>
          </a:bodyPr>
          <a:lstStyle/>
          <a:p>
            <a:pPr algn="ctr"/>
            <a:r>
              <a:rPr lang="tr-TR" altLang="tr-TR" sz="3200" b="1" u="sng" dirty="0" smtClean="0">
                <a:solidFill>
                  <a:srgbClr val="0070C0"/>
                </a:solidFill>
                <a:latin typeface="Arial Black" panose="020B0A04020102020204" pitchFamily="34" charset="0"/>
              </a:rPr>
              <a:t>Okul Yönlendirme Komisyonunun Görevleri</a:t>
            </a:r>
          </a:p>
        </p:txBody>
      </p:sp>
      <p:sp>
        <p:nvSpPr>
          <p:cNvPr id="2" name="İçerik Yer Tutucusu 1"/>
          <p:cNvSpPr>
            <a:spLocks noGrp="1"/>
          </p:cNvSpPr>
          <p:nvPr>
            <p:ph idx="1"/>
          </p:nvPr>
        </p:nvSpPr>
        <p:spPr>
          <a:xfrm>
            <a:off x="609599" y="1700808"/>
            <a:ext cx="6347714" cy="4340555"/>
          </a:xfrm>
        </p:spPr>
        <p:txBody>
          <a:bodyPr>
            <a:normAutofit fontScale="92500" lnSpcReduction="10000"/>
          </a:bodyPr>
          <a:lstStyle/>
          <a:p>
            <a:pPr algn="just"/>
            <a:r>
              <a:rPr lang="tr-TR" dirty="0" smtClean="0">
                <a:latin typeface="Comic Sans MS" panose="030F0702030302020204" pitchFamily="66" charset="0"/>
              </a:rPr>
              <a:t>Sınıf </a:t>
            </a:r>
            <a:r>
              <a:rPr lang="tr-TR" dirty="0">
                <a:latin typeface="Comic Sans MS" panose="030F0702030302020204" pitchFamily="66" charset="0"/>
              </a:rPr>
              <a:t>öğretmenleri tarafından aday gösterilmek üzere önerilen öğrenci/öğrencilerin gözlem formlarını değerlendirerek aday gösterilecek öğrenci/öğrencileri belirlemek, </a:t>
            </a:r>
            <a:endParaRPr lang="tr-TR" dirty="0" smtClean="0">
              <a:latin typeface="Comic Sans MS" panose="030F0702030302020204" pitchFamily="66" charset="0"/>
            </a:endParaRPr>
          </a:p>
          <a:p>
            <a:pPr algn="just"/>
            <a:r>
              <a:rPr lang="tr-TR" dirty="0" smtClean="0">
                <a:latin typeface="Comic Sans MS" panose="030F0702030302020204" pitchFamily="66" charset="0"/>
              </a:rPr>
              <a:t>Aday </a:t>
            </a:r>
            <a:r>
              <a:rPr lang="tr-TR" dirty="0">
                <a:latin typeface="Comic Sans MS" panose="030F0702030302020204" pitchFamily="66" charset="0"/>
              </a:rPr>
              <a:t>gösterilmesine karar verilen öğrenci/öğrencilerin sınıf/şube bazlı listelerini ve “EK-1 Gözlem </a:t>
            </a:r>
            <a:r>
              <a:rPr lang="tr-TR" dirty="0" err="1">
                <a:latin typeface="Comic Sans MS" panose="030F0702030302020204" pitchFamily="66" charset="0"/>
              </a:rPr>
              <a:t>Formları”nı</a:t>
            </a:r>
            <a:r>
              <a:rPr lang="tr-TR" dirty="0">
                <a:latin typeface="Comic Sans MS" panose="030F0702030302020204" pitchFamily="66" charset="0"/>
              </a:rPr>
              <a:t> ilgili sınıf öğretmenlerine tebliğ etmek, </a:t>
            </a:r>
            <a:endParaRPr lang="tr-TR" dirty="0" smtClean="0">
              <a:latin typeface="Comic Sans MS" panose="030F0702030302020204" pitchFamily="66" charset="0"/>
            </a:endParaRPr>
          </a:p>
          <a:p>
            <a:pPr algn="just"/>
            <a:r>
              <a:rPr lang="tr-TR" dirty="0" smtClean="0">
                <a:latin typeface="Comic Sans MS" panose="030F0702030302020204" pitchFamily="66" charset="0"/>
              </a:rPr>
              <a:t>Aday </a:t>
            </a:r>
            <a:r>
              <a:rPr lang="tr-TR" dirty="0">
                <a:latin typeface="Comic Sans MS" panose="030F0702030302020204" pitchFamily="66" charset="0"/>
              </a:rPr>
              <a:t>gösterilen öğrenci bilgilerinin (T.C. kimlik numarası, okul numarası, ad </a:t>
            </a:r>
            <a:r>
              <a:rPr lang="tr-TR" dirty="0" err="1">
                <a:latin typeface="Comic Sans MS" panose="030F0702030302020204" pitchFamily="66" charset="0"/>
              </a:rPr>
              <a:t>soyad</a:t>
            </a:r>
            <a:r>
              <a:rPr lang="tr-TR" dirty="0">
                <a:latin typeface="Comic Sans MS" panose="030F0702030302020204" pitchFamily="66" charset="0"/>
              </a:rPr>
              <a:t>, aday gösterilen yetenek alanı) kontrol edilmesi ve varsa gerekli düzeltme işlemlerinin, gözlem formlarının doldurulma süresi içinde, sınıf öğretmenleri tarafından MEBBİS/</a:t>
            </a:r>
            <a:r>
              <a:rPr lang="tr-TR" dirty="0" err="1">
                <a:latin typeface="Comic Sans MS" panose="030F0702030302020204" pitchFamily="66" charset="0"/>
              </a:rPr>
              <a:t>eOkul</a:t>
            </a:r>
            <a:r>
              <a:rPr lang="tr-TR" dirty="0">
                <a:latin typeface="Comic Sans MS" panose="030F0702030302020204" pitchFamily="66" charset="0"/>
              </a:rPr>
              <a:t> Yönetim Bilgi Sistemi Modülü ( İlkokul-Ortaokul Kurum İşlemleri/Bilim ve Sanat Merkezi Öğrencileri/ Bilim ve Sanat Merkezlerine Öğrenci Seçimi Gözlem Formu) üzerinden yapılmasını </a:t>
            </a:r>
            <a:r>
              <a:rPr lang="tr-TR" dirty="0" smtClean="0">
                <a:latin typeface="Comic Sans MS" panose="030F0702030302020204" pitchFamily="66" charset="0"/>
              </a:rPr>
              <a:t>sağlamak</a:t>
            </a:r>
            <a:endParaRPr lang="tr-TR"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8C947C-461E-4517-9C94-2E08B2CEE273}" type="slidenum">
              <a:rPr lang="tr-TR" altLang="tr-TR" sz="1200" smtClean="0">
                <a:solidFill>
                  <a:srgbClr val="898989"/>
                </a:solidFill>
              </a:rPr>
              <a:pPr>
                <a:spcBef>
                  <a:spcPct val="0"/>
                </a:spcBef>
                <a:buFontTx/>
                <a:buNone/>
              </a:pPr>
              <a:t>21</a:t>
            </a:fld>
            <a:endParaRPr lang="tr-TR" altLang="tr-TR" sz="1200" smtClean="0">
              <a:solidFill>
                <a:srgbClr val="898989"/>
              </a:solidFill>
            </a:endParaRPr>
          </a:p>
        </p:txBody>
      </p:sp>
      <p:pic>
        <p:nvPicPr>
          <p:cNvPr id="26627"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71004"/>
            <a:ext cx="6192688" cy="46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41301" y="1053656"/>
            <a:ext cx="7139011" cy="646331"/>
          </a:xfrm>
          <a:prstGeom prst="rect">
            <a:avLst/>
          </a:prstGeom>
        </p:spPr>
        <p:txBody>
          <a:bodyPr wrap="square">
            <a:spAutoFit/>
          </a:bodyPr>
          <a:lstStyle/>
          <a:p>
            <a:pPr algn="ctr" eaLnBrk="1" fontAlgn="auto" hangingPunct="1">
              <a:spcBef>
                <a:spcPts val="0"/>
              </a:spcBef>
              <a:spcAft>
                <a:spcPts val="0"/>
              </a:spcAft>
              <a:defRPr/>
            </a:pPr>
            <a:r>
              <a:rPr lang="tr-TR" b="1" kern="0" dirty="0">
                <a:solidFill>
                  <a:sysClr val="windowText" lastClr="000000"/>
                </a:solidFill>
                <a:latin typeface="Comic Sans MS" panose="030F0702030302020204" pitchFamily="66" charset="0"/>
              </a:rPr>
              <a:t>Gözlem formları sınıf öğretmenleri </a:t>
            </a:r>
            <a:r>
              <a:rPr lang="tr-TR" kern="0" dirty="0">
                <a:solidFill>
                  <a:sysClr val="windowText" lastClr="000000"/>
                </a:solidFill>
                <a:latin typeface="Comic Sans MS" panose="030F0702030302020204" pitchFamily="66" charset="0"/>
              </a:rPr>
              <a:t>tarafından</a:t>
            </a:r>
          </a:p>
          <a:p>
            <a:pPr algn="ctr" eaLnBrk="1" fontAlgn="auto" hangingPunct="1">
              <a:spcBef>
                <a:spcPts val="0"/>
              </a:spcBef>
              <a:spcAft>
                <a:spcPts val="0"/>
              </a:spcAft>
              <a:defRPr/>
            </a:pPr>
            <a:r>
              <a:rPr lang="tr-TR" kern="0" dirty="0">
                <a:solidFill>
                  <a:sysClr val="windowText" lastClr="000000"/>
                </a:solidFill>
                <a:latin typeface="Comic Sans MS" panose="030F0702030302020204" pitchFamily="66" charset="0"/>
              </a:rPr>
              <a:t> MEBBİS/e-Okul Yönetim Bilgi Sistemleri Modülüne işlenecektir.</a:t>
            </a:r>
          </a:p>
        </p:txBody>
      </p:sp>
      <p:sp>
        <p:nvSpPr>
          <p:cNvPr id="6" name="Başlık 1"/>
          <p:cNvSpPr txBox="1">
            <a:spLocks/>
          </p:cNvSpPr>
          <p:nvPr/>
        </p:nvSpPr>
        <p:spPr bwMode="auto">
          <a:xfrm>
            <a:off x="1042988" y="233363"/>
            <a:ext cx="7058025" cy="549275"/>
          </a:xfrm>
          <a:prstGeom prst="rect">
            <a:avLst/>
          </a:prstGeom>
          <a:solidFill>
            <a:schemeClr val="accent3"/>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tr-TR" altLang="tr-TR" sz="3600" b="1" dirty="0" smtClean="0">
                <a:solidFill>
                  <a:prstClr val="white"/>
                </a:solidFill>
                <a:latin typeface="Cambria" panose="02040503050406030204" pitchFamily="18" charset="0"/>
                <a:cs typeface="Times New Roman" panose="02020603050405020304" pitchFamily="18" charset="0"/>
              </a:rPr>
              <a:t>1.Aşama: Aday Gösterme Süreci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Dikdörtgen 3"/>
          <p:cNvSpPr>
            <a:spLocks noChangeArrowheads="1"/>
          </p:cNvSpPr>
          <p:nvPr/>
        </p:nvSpPr>
        <p:spPr bwMode="auto">
          <a:xfrm>
            <a:off x="187949" y="1196752"/>
            <a:ext cx="68323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defRPr/>
            </a:pPr>
            <a:endParaRPr lang="tr-TR" altLang="tr-TR" sz="2200" dirty="0" smtClean="0">
              <a:latin typeface="Cambria" panose="02040503050406030204" pitchFamily="18" charset="0"/>
              <a:sym typeface="Wingdings 3" panose="05040102010807070707" pitchFamily="18" charset="2"/>
            </a:endParaRPr>
          </a:p>
          <a:p>
            <a:pPr>
              <a:spcBef>
                <a:spcPct val="0"/>
              </a:spcBef>
              <a:buFontTx/>
              <a:buNone/>
              <a:defRPr/>
            </a:pPr>
            <a:endParaRPr lang="tr-TR" altLang="tr-TR" sz="2400" dirty="0" smtClean="0">
              <a:latin typeface="Arial" panose="020B0604020202020204" pitchFamily="34" charset="0"/>
              <a:sym typeface="Wingdings 3" panose="05040102010807070707" pitchFamily="18" charset="2"/>
            </a:endParaRPr>
          </a:p>
          <a:p>
            <a:pPr>
              <a:spcBef>
                <a:spcPct val="0"/>
              </a:spcBef>
              <a:buFontTx/>
              <a:buNone/>
              <a:defRPr/>
            </a:pPr>
            <a:endParaRPr lang="tr-TR" altLang="tr-TR" sz="2400" dirty="0" smtClean="0">
              <a:latin typeface="Arial" panose="020B0604020202020204" pitchFamily="34" charset="0"/>
            </a:endParaRPr>
          </a:p>
        </p:txBody>
      </p:sp>
      <p:sp>
        <p:nvSpPr>
          <p:cNvPr id="27653" name="Başlık 1"/>
          <p:cNvSpPr txBox="1">
            <a:spLocks/>
          </p:cNvSpPr>
          <p:nvPr/>
        </p:nvSpPr>
        <p:spPr bwMode="auto">
          <a:xfrm>
            <a:off x="152584" y="260648"/>
            <a:ext cx="7659776" cy="11521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dirty="0">
                <a:solidFill>
                  <a:schemeClr val="bg1"/>
                </a:solidFill>
                <a:latin typeface="Comic Sans MS" panose="030F0702030302020204" pitchFamily="66" charset="0"/>
                <a:cs typeface="Times New Roman" panose="02020603050405020304" pitchFamily="18" charset="0"/>
              </a:rPr>
              <a:t>2. Aşama: Ön Değerlendirme Süreci</a:t>
            </a:r>
          </a:p>
        </p:txBody>
      </p:sp>
      <p:sp>
        <p:nvSpPr>
          <p:cNvPr id="2" name="Dikdörtgen 1"/>
          <p:cNvSpPr/>
          <p:nvPr/>
        </p:nvSpPr>
        <p:spPr>
          <a:xfrm>
            <a:off x="501840" y="1916832"/>
            <a:ext cx="6534650" cy="3693319"/>
          </a:xfrm>
          <a:prstGeom prst="rect">
            <a:avLst/>
          </a:prstGeom>
        </p:spPr>
        <p:txBody>
          <a:bodyPr wrap="square">
            <a:spAutoFit/>
          </a:bodyPr>
          <a:lstStyle/>
          <a:p>
            <a:pPr marL="285750" indent="-285750" algn="just">
              <a:buFont typeface="Wingdings" panose="05000000000000000000" pitchFamily="2" charset="2"/>
              <a:buChar char="Ø"/>
            </a:pPr>
            <a:r>
              <a:rPr lang="tr-TR" dirty="0" smtClean="0">
                <a:latin typeface="Comic Sans MS" panose="030F0702030302020204" pitchFamily="66" charset="0"/>
              </a:rPr>
              <a:t>Ön </a:t>
            </a:r>
            <a:r>
              <a:rPr lang="tr-TR" dirty="0">
                <a:latin typeface="Comic Sans MS" panose="030F0702030302020204" pitchFamily="66" charset="0"/>
              </a:rPr>
              <a:t>değerlendirme uygulamaları genel zihinsel, resim ve müzik yetenek alanı için il tanılama sınav komisyonları tarafından belirlenen uygulama merkezlerinde </a:t>
            </a:r>
            <a:r>
              <a:rPr lang="tr-TR" b="1" u="sng" dirty="0">
                <a:latin typeface="Comic Sans MS" panose="030F0702030302020204" pitchFamily="66" charset="0"/>
              </a:rPr>
              <a:t>tablet</a:t>
            </a:r>
            <a:r>
              <a:rPr lang="tr-TR" b="1" dirty="0">
                <a:latin typeface="Comic Sans MS" panose="030F0702030302020204" pitchFamily="66" charset="0"/>
              </a:rPr>
              <a:t> </a:t>
            </a:r>
            <a:r>
              <a:rPr lang="tr-TR" b="1" u="sng" dirty="0">
                <a:latin typeface="Comic Sans MS" panose="030F0702030302020204" pitchFamily="66" charset="0"/>
              </a:rPr>
              <a:t>bilgisayarlar</a:t>
            </a:r>
            <a:r>
              <a:rPr lang="tr-TR" dirty="0">
                <a:latin typeface="Comic Sans MS" panose="030F0702030302020204" pitchFamily="66" charset="0"/>
              </a:rPr>
              <a:t> üzerinden, elektronik ortamda 10 Şubat- 14 Nisan 2024 tarihleri arasında </a:t>
            </a:r>
            <a:r>
              <a:rPr lang="tr-TR" dirty="0" smtClean="0">
                <a:latin typeface="Comic Sans MS" panose="030F0702030302020204" pitchFamily="66" charset="0"/>
              </a:rPr>
              <a:t>yapılacaktır.</a:t>
            </a:r>
          </a:p>
          <a:p>
            <a:endParaRPr lang="tr-TR" dirty="0" smtClean="0">
              <a:latin typeface="Comic Sans MS" panose="030F0702030302020204" pitchFamily="66" charset="0"/>
            </a:endParaRPr>
          </a:p>
          <a:p>
            <a:pPr marL="285750" indent="-285750" algn="just">
              <a:buFont typeface="Wingdings" panose="05000000000000000000" pitchFamily="2" charset="2"/>
              <a:buChar char="Ø"/>
            </a:pPr>
            <a:r>
              <a:rPr lang="tr-TR" dirty="0" smtClean="0">
                <a:latin typeface="Comic Sans MS" panose="030F0702030302020204" pitchFamily="66" charset="0"/>
              </a:rPr>
              <a:t>Ön </a:t>
            </a:r>
            <a:r>
              <a:rPr lang="tr-TR" dirty="0">
                <a:latin typeface="Comic Sans MS" panose="030F0702030302020204" pitchFamily="66" charset="0"/>
              </a:rPr>
              <a:t>değerlendirme uygulamalarına girecek öğrencilerin randevuları, il tanılama sınav komisyonları tarafından MEBBİS/BİLSEM Modülü üzerinden verilecektir. </a:t>
            </a:r>
            <a:endParaRPr lang="tr-TR" dirty="0" smtClean="0">
              <a:latin typeface="Comic Sans MS" panose="030F0702030302020204" pitchFamily="66" charset="0"/>
            </a:endParaRPr>
          </a:p>
          <a:p>
            <a:endParaRPr lang="tr-TR" dirty="0" smtClean="0">
              <a:latin typeface="Comic Sans MS" panose="030F0702030302020204" pitchFamily="66" charset="0"/>
            </a:endParaRPr>
          </a:p>
          <a:p>
            <a:pPr marL="285750" indent="-285750" algn="just">
              <a:buFont typeface="Wingdings" panose="05000000000000000000" pitchFamily="2" charset="2"/>
              <a:buChar char="Ø"/>
            </a:pPr>
            <a:r>
              <a:rPr lang="tr-TR" dirty="0" smtClean="0">
                <a:latin typeface="Comic Sans MS" panose="030F0702030302020204" pitchFamily="66" charset="0"/>
              </a:rPr>
              <a:t>Uygulamalar</a:t>
            </a:r>
            <a:r>
              <a:rPr lang="tr-TR" dirty="0">
                <a:latin typeface="Comic Sans MS" panose="030F0702030302020204" pitchFamily="66" charset="0"/>
              </a:rPr>
              <a:t>, cumartesi ve pazar günleri; 9.00, 10.15, 11.30, 13.30, 14.45, 16.00 saatlerinde olmak üzere günlük altı (6) oturum olacak şekilde planlanacaktır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Dikdörtgen 3"/>
          <p:cNvSpPr>
            <a:spLocks noChangeArrowheads="1"/>
          </p:cNvSpPr>
          <p:nvPr/>
        </p:nvSpPr>
        <p:spPr bwMode="auto">
          <a:xfrm>
            <a:off x="323528" y="1412776"/>
            <a:ext cx="705894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buNone/>
            </a:pPr>
            <a:r>
              <a:rPr lang="tr-TR" altLang="tr-TR" sz="2200" dirty="0" smtClean="0">
                <a:latin typeface="Cambria" panose="02040503050406030204" pitchFamily="18" charset="0"/>
                <a:ea typeface="Cambria" panose="02040503050406030204" pitchFamily="18" charset="0"/>
                <a:sym typeface="Wingdings 3" panose="05040102010807070707" pitchFamily="18" charset="2"/>
              </a:rPr>
              <a:t>.</a:t>
            </a:r>
            <a:endParaRPr lang="tr-TR" altLang="tr-TR" sz="2200" dirty="0">
              <a:latin typeface="Cambria" panose="02040503050406030204" pitchFamily="18" charset="0"/>
              <a:ea typeface="Cambria" panose="02040503050406030204" pitchFamily="18" charset="0"/>
              <a:sym typeface="Wingdings 3" panose="05040102010807070707" pitchFamily="18" charset="2"/>
            </a:endParaRPr>
          </a:p>
          <a:p>
            <a:pPr algn="just">
              <a:spcBef>
                <a:spcPct val="0"/>
              </a:spcBef>
              <a:buFont typeface="Wingdings" panose="05000000000000000000" pitchFamily="2" charset="2"/>
              <a:buChar char="Ø"/>
            </a:pPr>
            <a:endParaRPr lang="tr-TR" altLang="tr-TR" sz="2200" dirty="0">
              <a:latin typeface="Cambria" panose="02040503050406030204" pitchFamily="18" charset="0"/>
              <a:ea typeface="Cambria" panose="02040503050406030204" pitchFamily="18" charset="0"/>
              <a:sym typeface="Wingdings 3" panose="05040102010807070707" pitchFamily="18" charset="2"/>
            </a:endParaRPr>
          </a:p>
          <a:p>
            <a:pPr algn="just">
              <a:spcBef>
                <a:spcPct val="0"/>
              </a:spcBef>
              <a:buFont typeface="Wingdings" panose="05000000000000000000" pitchFamily="2" charset="2"/>
              <a:buChar char="Ø"/>
            </a:pPr>
            <a:r>
              <a:rPr lang="tr-TR" altLang="tr-TR" sz="2200" dirty="0">
                <a:latin typeface="Comic Sans MS" panose="030F0702030302020204" pitchFamily="66" charset="0"/>
                <a:ea typeface="Cambria" panose="02040503050406030204" pitchFamily="18" charset="0"/>
                <a:sym typeface="Wingdings 3" panose="05040102010807070707" pitchFamily="18" charset="2"/>
              </a:rPr>
              <a:t>Ön değerlendirme uygulamasına girecek öğrencilerin </a:t>
            </a:r>
            <a:r>
              <a:rPr lang="tr-TR" altLang="tr-TR" sz="2200" b="1" dirty="0">
                <a:latin typeface="Comic Sans MS" panose="030F0702030302020204" pitchFamily="66" charset="0"/>
                <a:ea typeface="Cambria" panose="02040503050406030204" pitchFamily="18" charset="0"/>
                <a:sym typeface="Wingdings 3" panose="05040102010807070707" pitchFamily="18" charset="2"/>
              </a:rPr>
              <a:t>“Uygulama Giriş Belgeleri” </a:t>
            </a:r>
            <a:r>
              <a:rPr lang="tr-TR" altLang="tr-TR" sz="2200" b="1" dirty="0" smtClean="0">
                <a:latin typeface="Comic Sans MS" panose="030F0702030302020204" pitchFamily="66" charset="0"/>
                <a:ea typeface="Cambria" panose="02040503050406030204" pitchFamily="18" charset="0"/>
                <a:sym typeface="Wingdings 3" panose="05040102010807070707" pitchFamily="18" charset="2"/>
              </a:rPr>
              <a:t>31 Ocak 2024 </a:t>
            </a:r>
            <a:r>
              <a:rPr lang="tr-TR" altLang="tr-TR" sz="2200" b="1" dirty="0">
                <a:latin typeface="Comic Sans MS" panose="030F0702030302020204" pitchFamily="66" charset="0"/>
                <a:ea typeface="Cambria" panose="02040503050406030204" pitchFamily="18" charset="0"/>
                <a:sym typeface="Wingdings 3" panose="05040102010807070707" pitchFamily="18" charset="2"/>
              </a:rPr>
              <a:t>tarihinde </a:t>
            </a:r>
            <a:r>
              <a:rPr lang="tr-TR" altLang="tr-TR" sz="2200" dirty="0">
                <a:latin typeface="Comic Sans MS" panose="030F0702030302020204" pitchFamily="66" charset="0"/>
                <a:ea typeface="Cambria" panose="02040503050406030204" pitchFamily="18" charset="0"/>
                <a:sym typeface="Wingdings 3" panose="05040102010807070707" pitchFamily="18" charset="2"/>
              </a:rPr>
              <a:t>e-Okul Yönetim Bilgi Sistemi /İlkokul Ortaokul Kurum İşlemleri/Sınav İşlemleri </a:t>
            </a:r>
            <a:r>
              <a:rPr lang="tr-TR" altLang="tr-TR" sz="2200" dirty="0" err="1">
                <a:latin typeface="Comic Sans MS" panose="030F0702030302020204" pitchFamily="66" charset="0"/>
                <a:ea typeface="Cambria" panose="02040503050406030204" pitchFamily="18" charset="0"/>
                <a:sym typeface="Wingdings 3" panose="05040102010807070707" pitchFamily="18" charset="2"/>
              </a:rPr>
              <a:t>Modülü’nde</a:t>
            </a:r>
            <a:r>
              <a:rPr lang="tr-TR" altLang="tr-TR" sz="2200" dirty="0">
                <a:latin typeface="Comic Sans MS" panose="030F0702030302020204" pitchFamily="66" charset="0"/>
                <a:ea typeface="Cambria" panose="02040503050406030204" pitchFamily="18" charset="0"/>
                <a:sym typeface="Wingdings 3" panose="05040102010807070707" pitchFamily="18" charset="2"/>
              </a:rPr>
              <a:t> yayımlanacak olup fotoğraflı giriş belgeleri okul müdürlükleri tarafından onaylanarak öğrenci velilerine imza karşılığında teslim edilecektir.</a:t>
            </a:r>
            <a:r>
              <a:rPr lang="tr-TR" altLang="tr-TR" sz="2400" dirty="0">
                <a:latin typeface="Comic Sans MS" panose="030F0702030302020204" pitchFamily="66" charset="0"/>
                <a:ea typeface="Cambria" panose="02040503050406030204" pitchFamily="18" charset="0"/>
              </a:rPr>
              <a:t>.</a:t>
            </a:r>
          </a:p>
          <a:p>
            <a:pPr>
              <a:spcBef>
                <a:spcPct val="0"/>
              </a:spcBef>
              <a:buFontTx/>
              <a:buNone/>
            </a:pPr>
            <a:endParaRPr lang="tr-TR" altLang="tr-TR" sz="2400" dirty="0">
              <a:latin typeface="Arial" panose="020B0604020202020204" pitchFamily="34" charset="0"/>
              <a:ea typeface="Cambria" panose="02040503050406030204" pitchFamily="18" charset="0"/>
              <a:sym typeface="Wingdings 3" panose="05040102010807070707" pitchFamily="18" charset="2"/>
            </a:endParaRPr>
          </a:p>
          <a:p>
            <a:pPr>
              <a:spcBef>
                <a:spcPct val="0"/>
              </a:spcBef>
              <a:buFontTx/>
              <a:buNone/>
            </a:pPr>
            <a:endParaRPr lang="tr-TR" altLang="tr-TR" sz="2400" dirty="0">
              <a:latin typeface="Arial" panose="020B0604020202020204" pitchFamily="34" charset="0"/>
              <a:ea typeface="Cambria" panose="02040503050406030204" pitchFamily="18" charset="0"/>
            </a:endParaRPr>
          </a:p>
        </p:txBody>
      </p:sp>
      <p:sp>
        <p:nvSpPr>
          <p:cNvPr id="28675" name="Başlık 1"/>
          <p:cNvSpPr txBox="1">
            <a:spLocks/>
          </p:cNvSpPr>
          <p:nvPr/>
        </p:nvSpPr>
        <p:spPr bwMode="auto">
          <a:xfrm>
            <a:off x="310208" y="863501"/>
            <a:ext cx="7358136"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dirty="0">
                <a:solidFill>
                  <a:schemeClr val="bg1"/>
                </a:solidFill>
                <a:latin typeface="Comic Sans MS" panose="030F0702030302020204" pitchFamily="66" charset="0"/>
                <a:cs typeface="Times New Roman" panose="02020603050405020304" pitchFamily="18" charset="0"/>
              </a:rPr>
              <a:t>2. Aşama: Ön Değerlendirme Süreci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İçerik Yer Tutucusu 2"/>
          <p:cNvSpPr>
            <a:spLocks noGrp="1"/>
          </p:cNvSpPr>
          <p:nvPr>
            <p:ph idx="1"/>
          </p:nvPr>
        </p:nvSpPr>
        <p:spPr>
          <a:xfrm>
            <a:off x="476916" y="1510092"/>
            <a:ext cx="6480398" cy="4896396"/>
          </a:xfrm>
        </p:spPr>
        <p:txBody>
          <a:bodyPr>
            <a:normAutofit lnSpcReduction="10000"/>
          </a:bodyPr>
          <a:lstStyle/>
          <a:p>
            <a:pPr algn="just">
              <a:buFont typeface="Wingdings" panose="05000000000000000000" pitchFamily="2" charset="2"/>
              <a:buChar char="ü"/>
              <a:defRPr/>
            </a:pPr>
            <a:r>
              <a:rPr lang="tr-TR" altLang="tr-TR" sz="2000" dirty="0" smtClean="0">
                <a:latin typeface="Cambria" panose="02040503050406030204" pitchFamily="18" charset="0"/>
              </a:rPr>
              <a:t>Ön değerlendirme uygulamaları  sonrasında Bakanlık tarafından belirlenecek puanı geçen öğrenciler yetenek alanlarına göre bireysel değerlendirmeye alınacaktır. </a:t>
            </a:r>
          </a:p>
          <a:p>
            <a:pPr marL="0" indent="0" algn="just">
              <a:buFont typeface="Arial" panose="020B0604020202020204" pitchFamily="34" charset="0"/>
              <a:buNone/>
              <a:defRPr/>
            </a:pPr>
            <a:endParaRPr lang="tr-TR" altLang="tr-TR" sz="2000" dirty="0" smtClean="0">
              <a:latin typeface="Cambria" panose="02040503050406030204" pitchFamily="18" charset="0"/>
            </a:endParaRPr>
          </a:p>
          <a:p>
            <a:pPr algn="just">
              <a:buFont typeface="Wingdings" panose="05000000000000000000" pitchFamily="2" charset="2"/>
              <a:buChar char="ü"/>
              <a:defRPr/>
            </a:pPr>
            <a:r>
              <a:rPr lang="tr-TR" altLang="tr-TR" sz="2000" dirty="0" smtClean="0">
                <a:latin typeface="Cambria" panose="02040503050406030204" pitchFamily="18" charset="0"/>
              </a:rPr>
              <a:t>Bireysel değerlendirme uygulamaları sonucunda Bakanlık tarafından yetenek alanlarına göre belirlenecek olan puanı geçen öğrenciler </a:t>
            </a:r>
            <a:r>
              <a:rPr lang="tr-TR" altLang="tr-TR" sz="2000" b="1" dirty="0" smtClean="0">
                <a:latin typeface="Cambria" panose="02040503050406030204" pitchFamily="18" charset="0"/>
              </a:rPr>
              <a:t>bilim ve sanat merkezine kayıt hakkı </a:t>
            </a:r>
            <a:r>
              <a:rPr lang="tr-TR" altLang="tr-TR" sz="2000" dirty="0" smtClean="0">
                <a:latin typeface="Cambria" panose="02040503050406030204" pitchFamily="18" charset="0"/>
              </a:rPr>
              <a:t>kazanacaktır.</a:t>
            </a:r>
          </a:p>
          <a:p>
            <a:pPr algn="just">
              <a:buFont typeface="Wingdings" panose="05000000000000000000" pitchFamily="2" charset="2"/>
              <a:buChar char="ü"/>
              <a:defRPr/>
            </a:pPr>
            <a:endParaRPr lang="tr-TR" altLang="tr-TR" sz="2000" dirty="0">
              <a:latin typeface="Cambria" panose="02040503050406030204" pitchFamily="18" charset="0"/>
            </a:endParaRPr>
          </a:p>
          <a:p>
            <a:pPr algn="just">
              <a:buFont typeface="Wingdings" panose="05000000000000000000" pitchFamily="2" charset="2"/>
              <a:buChar char="ü"/>
              <a:defRPr/>
            </a:pPr>
            <a:r>
              <a:rPr lang="tr-TR" altLang="tr-TR" sz="2000" dirty="0" smtClean="0">
                <a:latin typeface="Cambria" panose="02040503050406030204" pitchFamily="18" charset="0"/>
              </a:rPr>
              <a:t>Genel zihinsel yetenek alanı değerlendirmeleri RAM’larda, </a:t>
            </a:r>
          </a:p>
          <a:p>
            <a:pPr algn="just">
              <a:buFont typeface="Wingdings" panose="05000000000000000000" pitchFamily="2" charset="2"/>
              <a:buChar char="ü"/>
              <a:defRPr/>
            </a:pPr>
            <a:endParaRPr lang="tr-TR" altLang="tr-TR" sz="2000" dirty="0" smtClean="0">
              <a:latin typeface="Cambria" panose="02040503050406030204" pitchFamily="18" charset="0"/>
            </a:endParaRPr>
          </a:p>
          <a:p>
            <a:pPr algn="just">
              <a:buFont typeface="Wingdings" panose="05000000000000000000" pitchFamily="2" charset="2"/>
              <a:buChar char="ü"/>
              <a:defRPr/>
            </a:pPr>
            <a:r>
              <a:rPr lang="tr-TR" altLang="tr-TR" sz="2000" dirty="0">
                <a:latin typeface="Cambria" panose="02040503050406030204" pitchFamily="18" charset="0"/>
              </a:rPr>
              <a:t>R</a:t>
            </a:r>
            <a:r>
              <a:rPr lang="tr-TR" altLang="tr-TR" sz="2000" dirty="0" smtClean="0">
                <a:latin typeface="Cambria" panose="02040503050406030204" pitchFamily="18" charset="0"/>
              </a:rPr>
              <a:t>esim ve müzik yetenek alanı değerlendirmeleri ise </a:t>
            </a:r>
            <a:r>
              <a:rPr lang="tr-TR" altLang="tr-TR" sz="2000" dirty="0" err="1" smtClean="0">
                <a:latin typeface="Cambria" panose="02040503050406030204" pitchFamily="18" charset="0"/>
              </a:rPr>
              <a:t>BİLSEM’lerde</a:t>
            </a:r>
            <a:r>
              <a:rPr lang="tr-TR" altLang="tr-TR" sz="2000" dirty="0" smtClean="0">
                <a:latin typeface="Cambria" panose="02040503050406030204" pitchFamily="18" charset="0"/>
              </a:rPr>
              <a:t> yapılacaktır.</a:t>
            </a:r>
          </a:p>
        </p:txBody>
      </p:sp>
      <p:sp>
        <p:nvSpPr>
          <p:cNvPr id="29702" name="Başlık 1"/>
          <p:cNvSpPr txBox="1">
            <a:spLocks/>
          </p:cNvSpPr>
          <p:nvPr/>
        </p:nvSpPr>
        <p:spPr bwMode="auto">
          <a:xfrm>
            <a:off x="179512" y="332803"/>
            <a:ext cx="7776864" cy="845103"/>
          </a:xfrm>
          <a:prstGeom prst="rect">
            <a:avLst/>
          </a:prstGeom>
          <a:solidFill>
            <a:srgbClr val="9382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3600" b="1" dirty="0">
                <a:solidFill>
                  <a:schemeClr val="bg1"/>
                </a:solidFill>
                <a:latin typeface="2 WhoopT Do DNA" pitchFamily="2" charset="0"/>
                <a:cs typeface="Times New Roman" panose="02020603050405020304" pitchFamily="18" charset="0"/>
              </a:rPr>
              <a:t> </a:t>
            </a:r>
            <a:r>
              <a:rPr lang="tr-TR" altLang="tr-TR" sz="2800" b="1" dirty="0">
                <a:solidFill>
                  <a:schemeClr val="bg1"/>
                </a:solidFill>
                <a:latin typeface="Comic Sans MS" panose="030F0702030302020204" pitchFamily="66" charset="0"/>
                <a:cs typeface="Times New Roman" panose="02020603050405020304" pitchFamily="18" charset="0"/>
              </a:rPr>
              <a:t>3. Aşama: Bireysel Değerlendirme Süreci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İçerik Yer Tutucusu 2"/>
          <p:cNvSpPr>
            <a:spLocks noGrp="1"/>
          </p:cNvSpPr>
          <p:nvPr>
            <p:ph idx="1"/>
          </p:nvPr>
        </p:nvSpPr>
        <p:spPr>
          <a:xfrm>
            <a:off x="395288" y="1557338"/>
            <a:ext cx="6769000" cy="4607966"/>
          </a:xfrm>
        </p:spPr>
        <p:txBody>
          <a:bodyPr>
            <a:normAutofit fontScale="92500" lnSpcReduction="10000"/>
          </a:bodyPr>
          <a:lstStyle/>
          <a:p>
            <a:pPr algn="just">
              <a:buFont typeface="Wingdings" panose="05000000000000000000" pitchFamily="2" charset="2"/>
              <a:buChar char="ü"/>
            </a:pPr>
            <a:r>
              <a:rPr lang="tr-TR" altLang="tr-TR" sz="2000" dirty="0" smtClean="0">
                <a:latin typeface="Comic Sans MS" panose="030F0702030302020204" pitchFamily="66" charset="0"/>
                <a:cs typeface="Arial" panose="020B0604020202020204" pitchFamily="34" charset="0"/>
              </a:rPr>
              <a:t>Bireysel Değerlendirme randevu bilgilerinin yer aldığı </a:t>
            </a:r>
            <a:r>
              <a:rPr lang="tr-TR" altLang="tr-TR" sz="2000" b="1" dirty="0" smtClean="0">
                <a:latin typeface="Comic Sans MS" panose="030F0702030302020204" pitchFamily="66" charset="0"/>
                <a:cs typeface="Arial" panose="020B0604020202020204" pitchFamily="34" charset="0"/>
              </a:rPr>
              <a:t>fotoğraflı giriş belgeleri </a:t>
            </a:r>
            <a:r>
              <a:rPr lang="tr-TR" altLang="tr-TR" sz="2000" dirty="0" smtClean="0">
                <a:latin typeface="Comic Sans MS" panose="030F0702030302020204" pitchFamily="66" charset="0"/>
                <a:cs typeface="Arial" panose="020B0604020202020204" pitchFamily="34" charset="0"/>
              </a:rPr>
              <a:t>okul müdürlüklerince 15</a:t>
            </a:r>
            <a:r>
              <a:rPr lang="tr-TR" altLang="tr-TR" sz="2000" b="1" dirty="0" smtClean="0">
                <a:latin typeface="Comic Sans MS" panose="030F0702030302020204" pitchFamily="66" charset="0"/>
                <a:cs typeface="Arial" panose="020B0604020202020204" pitchFamily="34" charset="0"/>
              </a:rPr>
              <a:t> Mayıs 2024 </a:t>
            </a:r>
            <a:r>
              <a:rPr lang="tr-TR" altLang="tr-TR" sz="2000" dirty="0" smtClean="0">
                <a:latin typeface="Comic Sans MS" panose="030F0702030302020204" pitchFamily="66" charset="0"/>
                <a:cs typeface="Arial" panose="020B0604020202020204" pitchFamily="34" charset="0"/>
              </a:rPr>
              <a:t>tarihinden itibaren e-Okul Yönetim Bilgi Sistemi/ İlkokul Ortaokul Kurum İşlemleri/ Sınav İşlemleri Modülünde yazdırılarak öğrenci </a:t>
            </a:r>
            <a:r>
              <a:rPr lang="tr-TR" altLang="tr-TR" sz="2000" b="1" dirty="0" smtClean="0">
                <a:latin typeface="Comic Sans MS" panose="030F0702030302020204" pitchFamily="66" charset="0"/>
                <a:cs typeface="Arial" panose="020B0604020202020204" pitchFamily="34" charset="0"/>
              </a:rPr>
              <a:t>velilerine imza karşılığında </a:t>
            </a:r>
            <a:r>
              <a:rPr lang="tr-TR" altLang="tr-TR" sz="2000" dirty="0" smtClean="0">
                <a:latin typeface="Comic Sans MS" panose="030F0702030302020204" pitchFamily="66" charset="0"/>
                <a:cs typeface="Arial" panose="020B0604020202020204" pitchFamily="34" charset="0"/>
              </a:rPr>
              <a:t>teslim edilecektir.</a:t>
            </a:r>
          </a:p>
          <a:p>
            <a:pPr algn="just">
              <a:buFont typeface="Wingdings" panose="05000000000000000000" pitchFamily="2" charset="2"/>
              <a:buChar char="ü"/>
            </a:pPr>
            <a:endParaRPr lang="tr-TR" altLang="tr-TR" sz="2000" dirty="0" smtClean="0">
              <a:latin typeface="Comic Sans MS" panose="030F0702030302020204" pitchFamily="66" charset="0"/>
              <a:cs typeface="Arial" panose="020B0604020202020204" pitchFamily="34" charset="0"/>
            </a:endParaRPr>
          </a:p>
          <a:p>
            <a:pPr algn="just">
              <a:buFont typeface="Wingdings" panose="05000000000000000000" pitchFamily="2" charset="2"/>
              <a:buChar char="ü"/>
            </a:pPr>
            <a:r>
              <a:rPr lang="tr-TR" altLang="tr-TR" sz="2000" dirty="0" smtClean="0">
                <a:latin typeface="Comic Sans MS" panose="030F0702030302020204" pitchFamily="66" charset="0"/>
                <a:cs typeface="Arial" panose="020B0604020202020204" pitchFamily="34" charset="0"/>
              </a:rPr>
              <a:t>Uygulama giriş belgelerinin yayımlandığının </a:t>
            </a:r>
            <a:r>
              <a:rPr lang="tr-TR" altLang="tr-TR" sz="2000" b="1" dirty="0" smtClean="0">
                <a:latin typeface="Comic Sans MS" panose="030F0702030302020204" pitchFamily="66" charset="0"/>
                <a:cs typeface="Arial" panose="020B0604020202020204" pitchFamily="34" charset="0"/>
              </a:rPr>
              <a:t>duyurulma sorumluluğu okul müdürlüklerine,</a:t>
            </a:r>
          </a:p>
          <a:p>
            <a:pPr algn="just">
              <a:buFont typeface="Wingdings" panose="05000000000000000000" pitchFamily="2" charset="2"/>
              <a:buChar char="ü"/>
            </a:pPr>
            <a:r>
              <a:rPr lang="tr-TR" altLang="tr-TR" sz="2000" dirty="0" smtClean="0">
                <a:latin typeface="Comic Sans MS" panose="030F0702030302020204" pitchFamily="66" charset="0"/>
                <a:cs typeface="Arial" panose="020B0604020202020204" pitchFamily="34" charset="0"/>
              </a:rPr>
              <a:t>İmza karşılığı </a:t>
            </a:r>
            <a:r>
              <a:rPr lang="tr-TR" altLang="tr-TR" sz="2000" b="1" dirty="0" smtClean="0">
                <a:latin typeface="Comic Sans MS" panose="030F0702030302020204" pitchFamily="66" charset="0"/>
                <a:cs typeface="Arial" panose="020B0604020202020204" pitchFamily="34" charset="0"/>
              </a:rPr>
              <a:t>teslim alınma sorumluluğu ise öğrenci velilerine </a:t>
            </a:r>
            <a:r>
              <a:rPr lang="tr-TR" altLang="tr-TR" sz="2000" dirty="0" smtClean="0">
                <a:latin typeface="Comic Sans MS" panose="030F0702030302020204" pitchFamily="66" charset="0"/>
                <a:cs typeface="Arial" panose="020B0604020202020204" pitchFamily="34" charset="0"/>
              </a:rPr>
              <a:t>aittir. </a:t>
            </a:r>
          </a:p>
          <a:p>
            <a:pPr algn="just">
              <a:buFont typeface="Wingdings" panose="05000000000000000000" pitchFamily="2" charset="2"/>
              <a:buChar char="ü"/>
            </a:pPr>
            <a:r>
              <a:rPr lang="tr-TR" altLang="tr-TR" sz="2000" dirty="0" smtClean="0">
                <a:latin typeface="Comic Sans MS" panose="030F0702030302020204" pitchFamily="66" charset="0"/>
                <a:cs typeface="Arial" panose="020B0604020202020204" pitchFamily="34" charset="0"/>
              </a:rPr>
              <a:t>Belgelerin imza karşılığı teslimi zorunlu olup bu durum dışında yapılan uygulamaların sorumluluğu okul müdürlüklerine aittir</a:t>
            </a:r>
          </a:p>
          <a:p>
            <a:pPr algn="just">
              <a:buFont typeface="Wingdings" panose="05000000000000000000" pitchFamily="2" charset="2"/>
              <a:buChar char="ü"/>
            </a:pPr>
            <a:endParaRPr lang="tr-TR" altLang="tr-TR" sz="2000" dirty="0" smtClean="0">
              <a:latin typeface="Comic Sans MS" panose="030F0702030302020204" pitchFamily="66" charset="0"/>
            </a:endParaRPr>
          </a:p>
        </p:txBody>
      </p:sp>
      <p:sp>
        <p:nvSpPr>
          <p:cNvPr id="3072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5CF066-F5BC-4712-BD81-4D64DB07DDB6}" type="slidenum">
              <a:rPr lang="tr-TR" altLang="tr-TR" sz="1200" smtClean="0">
                <a:solidFill>
                  <a:srgbClr val="898989"/>
                </a:solidFill>
              </a:rPr>
              <a:pPr>
                <a:spcBef>
                  <a:spcPct val="0"/>
                </a:spcBef>
                <a:buFontTx/>
                <a:buNone/>
              </a:pPr>
              <a:t>25</a:t>
            </a:fld>
            <a:endParaRPr lang="tr-TR" altLang="tr-TR" sz="1200" smtClean="0">
              <a:solidFill>
                <a:srgbClr val="898989"/>
              </a:solidFill>
            </a:endParaRPr>
          </a:p>
        </p:txBody>
      </p:sp>
      <p:sp>
        <p:nvSpPr>
          <p:cNvPr id="30724" name="Başlık 1"/>
          <p:cNvSpPr txBox="1">
            <a:spLocks/>
          </p:cNvSpPr>
          <p:nvPr/>
        </p:nvSpPr>
        <p:spPr bwMode="auto">
          <a:xfrm>
            <a:off x="107504" y="476672"/>
            <a:ext cx="7704855" cy="549275"/>
          </a:xfrm>
          <a:prstGeom prst="rect">
            <a:avLst/>
          </a:prstGeom>
          <a:solidFill>
            <a:srgbClr val="9382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3600" b="1" dirty="0">
                <a:solidFill>
                  <a:schemeClr val="bg1"/>
                </a:solidFill>
                <a:latin typeface="2 WhoopT Do DNA" pitchFamily="2" charset="0"/>
                <a:cs typeface="Times New Roman" panose="02020603050405020304" pitchFamily="18" charset="0"/>
              </a:rPr>
              <a:t> </a:t>
            </a:r>
            <a:r>
              <a:rPr lang="tr-TR" altLang="tr-TR" sz="2800" b="1" dirty="0">
                <a:solidFill>
                  <a:schemeClr val="bg1"/>
                </a:solidFill>
                <a:latin typeface="Comic Sans MS" panose="030F0702030302020204" pitchFamily="66" charset="0"/>
                <a:cs typeface="Times New Roman" panose="02020603050405020304" pitchFamily="18" charset="0"/>
              </a:rPr>
              <a:t>3. Aşama: Bireysel Değerlendirme Süreci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çerik Yer Tutucusu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9393" y="1022216"/>
            <a:ext cx="6048375" cy="3267075"/>
          </a:xfrm>
        </p:spPr>
      </p:pic>
      <p:sp>
        <p:nvSpPr>
          <p:cNvPr id="3174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05E3B4-F928-44C4-B744-40AB4AA4D813}" type="slidenum">
              <a:rPr lang="tr-TR" altLang="tr-TR" sz="1200" smtClean="0">
                <a:solidFill>
                  <a:srgbClr val="898989"/>
                </a:solidFill>
              </a:rPr>
              <a:pPr>
                <a:spcBef>
                  <a:spcPct val="0"/>
                </a:spcBef>
                <a:buFontTx/>
                <a:buNone/>
              </a:pPr>
              <a:t>26</a:t>
            </a:fld>
            <a:endParaRPr lang="tr-TR" altLang="tr-TR" sz="1200" smtClean="0">
              <a:solidFill>
                <a:srgbClr val="898989"/>
              </a:solidFill>
            </a:endParaRPr>
          </a:p>
        </p:txBody>
      </p:sp>
      <p:sp>
        <p:nvSpPr>
          <p:cNvPr id="31748" name="Başlık 1"/>
          <p:cNvSpPr txBox="1">
            <a:spLocks/>
          </p:cNvSpPr>
          <p:nvPr/>
        </p:nvSpPr>
        <p:spPr bwMode="auto">
          <a:xfrm>
            <a:off x="107504" y="302153"/>
            <a:ext cx="7056438" cy="549275"/>
          </a:xfrm>
          <a:prstGeom prst="rect">
            <a:avLst/>
          </a:prstGeom>
          <a:solidFill>
            <a:srgbClr val="9382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3600" b="1">
                <a:solidFill>
                  <a:schemeClr val="bg1"/>
                </a:solidFill>
                <a:latin typeface="2 WhoopT Do DNA" pitchFamily="2" charset="0"/>
                <a:cs typeface="Times New Roman" panose="02020603050405020304" pitchFamily="18" charset="0"/>
              </a:rPr>
              <a:t> </a:t>
            </a:r>
            <a:r>
              <a:rPr lang="tr-TR" altLang="tr-TR" sz="2800" b="1">
                <a:solidFill>
                  <a:schemeClr val="bg1"/>
                </a:solidFill>
                <a:latin typeface="Albertus MT" panose="020E0602030304020304" pitchFamily="34" charset="0"/>
                <a:cs typeface="Times New Roman" panose="02020603050405020304" pitchFamily="18" charset="0"/>
              </a:rPr>
              <a:t>BİLSEM’e Kayıt </a:t>
            </a:r>
          </a:p>
        </p:txBody>
      </p:sp>
      <p:sp>
        <p:nvSpPr>
          <p:cNvPr id="31749" name="İçerik Yer Tutucusu 2"/>
          <p:cNvSpPr txBox="1">
            <a:spLocks/>
          </p:cNvSpPr>
          <p:nvPr/>
        </p:nvSpPr>
        <p:spPr bwMode="auto">
          <a:xfrm>
            <a:off x="396301" y="4289291"/>
            <a:ext cx="7272043" cy="17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tr-TR" altLang="tr-TR" sz="2000" dirty="0">
                <a:latin typeface="Cambria" panose="02040503050406030204" pitchFamily="18" charset="0"/>
              </a:rPr>
              <a:t> Bu 3 aşamayı, belirlenen koşulları tamamlayarak geçen öğrenciler;</a:t>
            </a:r>
          </a:p>
          <a:p>
            <a:pPr algn="ctr">
              <a:buFont typeface="Arial" panose="020B0604020202020204" pitchFamily="34" charset="0"/>
              <a:buNone/>
            </a:pPr>
            <a:r>
              <a:rPr lang="tr-TR" altLang="tr-TR" sz="2000" dirty="0" smtClean="0">
                <a:latin typeface="Cambria" panose="02040503050406030204" pitchFamily="18" charset="0"/>
              </a:rPr>
              <a:t>05.08.2024-29.08.2024 </a:t>
            </a:r>
            <a:r>
              <a:rPr lang="tr-TR" altLang="tr-TR" sz="2000" dirty="0">
                <a:latin typeface="Cambria" panose="02040503050406030204" pitchFamily="18" charset="0"/>
              </a:rPr>
              <a:t>tarihleri arasında </a:t>
            </a:r>
            <a:endParaRPr lang="tr-TR" altLang="tr-TR" sz="2000" dirty="0" smtClean="0">
              <a:latin typeface="Cambria" panose="02040503050406030204" pitchFamily="18" charset="0"/>
            </a:endParaRPr>
          </a:p>
          <a:p>
            <a:pPr algn="ctr">
              <a:buFont typeface="Arial" panose="020B0604020202020204" pitchFamily="34" charset="0"/>
              <a:buNone/>
            </a:pPr>
            <a:r>
              <a:rPr lang="tr-TR" altLang="tr-TR" sz="2000" dirty="0" err="1" smtClean="0">
                <a:latin typeface="Cambria" panose="02040503050406030204" pitchFamily="18" charset="0"/>
              </a:rPr>
              <a:t>BİLSEM’e</a:t>
            </a:r>
            <a:r>
              <a:rPr lang="tr-TR" altLang="tr-TR" sz="2000" dirty="0" smtClean="0">
                <a:latin typeface="Cambria" panose="02040503050406030204" pitchFamily="18" charset="0"/>
              </a:rPr>
              <a:t> </a:t>
            </a:r>
            <a:r>
              <a:rPr lang="tr-TR" altLang="tr-TR" sz="2000" dirty="0">
                <a:latin typeface="Cambria" panose="02040503050406030204" pitchFamily="18" charset="0"/>
              </a:rPr>
              <a:t>kayıt işlemlerini gerçekleştirebilecektir.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5783" y="332656"/>
            <a:ext cx="6347713" cy="731168"/>
          </a:xfrm>
        </p:spPr>
        <p:txBody>
          <a:bodyPr>
            <a:noAutofit/>
          </a:bodyPr>
          <a:lstStyle/>
          <a:p>
            <a:pPr algn="ctr"/>
            <a:r>
              <a:rPr lang="tr-TR" sz="4000" b="1" u="sng" dirty="0"/>
              <a:t>İTİRAZLAR</a:t>
            </a:r>
            <a:r>
              <a:rPr lang="tr-TR" sz="4000" b="1" dirty="0"/>
              <a:t/>
            </a:r>
            <a:br>
              <a:rPr lang="tr-TR" sz="4000" b="1" dirty="0"/>
            </a:br>
            <a:endParaRPr lang="tr-TR" sz="4000" dirty="0"/>
          </a:p>
        </p:txBody>
      </p:sp>
      <p:sp>
        <p:nvSpPr>
          <p:cNvPr id="3" name="İçerik Yer Tutucusu 2"/>
          <p:cNvSpPr>
            <a:spLocks noGrp="1"/>
          </p:cNvSpPr>
          <p:nvPr>
            <p:ph idx="1"/>
          </p:nvPr>
        </p:nvSpPr>
        <p:spPr>
          <a:xfrm>
            <a:off x="539552" y="1988840"/>
            <a:ext cx="6423944" cy="4536504"/>
          </a:xfrm>
        </p:spPr>
        <p:txBody>
          <a:bodyPr>
            <a:noAutofit/>
          </a:bodyPr>
          <a:lstStyle/>
          <a:p>
            <a:pPr algn="just"/>
            <a:r>
              <a:rPr lang="tr-TR" dirty="0">
                <a:latin typeface="Comic Sans MS" panose="030F0702030302020204" pitchFamily="66" charset="0"/>
                <a:cs typeface="Arial" panose="020B0604020202020204" pitchFamily="34" charset="0"/>
              </a:rPr>
              <a:t>Genel zihinsel, resim ve müzik yetenek alanı ön </a:t>
            </a:r>
            <a:r>
              <a:rPr lang="tr-TR" dirty="0" smtClean="0">
                <a:latin typeface="Comic Sans MS" panose="030F0702030302020204" pitchFamily="66" charset="0"/>
                <a:cs typeface="Arial" panose="020B0604020202020204" pitchFamily="34" charset="0"/>
              </a:rPr>
              <a:t>değerlendirme ve bireysel değerlendirme </a:t>
            </a:r>
            <a:r>
              <a:rPr lang="tr-TR" dirty="0">
                <a:latin typeface="Comic Sans MS" panose="030F0702030302020204" pitchFamily="66" charset="0"/>
                <a:cs typeface="Arial" panose="020B0604020202020204" pitchFamily="34" charset="0"/>
              </a:rPr>
              <a:t>uygulamalarına ilişkin itirazlar takvimde belirtilen tarih aralığında öğrenci velisi tarafından </a:t>
            </a:r>
            <a:r>
              <a:rPr lang="tr-TR" b="1" dirty="0">
                <a:latin typeface="Comic Sans MS" panose="030F0702030302020204" pitchFamily="66" charset="0"/>
                <a:cs typeface="Arial" panose="020B0604020202020204" pitchFamily="34" charset="0"/>
              </a:rPr>
              <a:t>https://eitiraz.meb.gov.tr </a:t>
            </a:r>
            <a:r>
              <a:rPr lang="tr-TR" dirty="0">
                <a:latin typeface="Comic Sans MS" panose="030F0702030302020204" pitchFamily="66" charset="0"/>
                <a:cs typeface="Arial" panose="020B0604020202020204" pitchFamily="34" charset="0"/>
              </a:rPr>
              <a:t>adresinde yer alan e-İtiraz Modülü üzerinden yapılacaktır. İtirazlar, il tanılama sınav komisyonlarınca takvimde belirtilen tarih aralığında değerlendirilerek e-İtiraz Modülü üzerinden cevaplandırılacaktır. </a:t>
            </a:r>
            <a:endParaRPr lang="tr-TR" dirty="0">
              <a:latin typeface="Comic Sans MS" panose="030F0702030302020204" pitchFamily="66"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11291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1680" y="1995584"/>
            <a:ext cx="4968552" cy="576064"/>
          </a:xfrm>
        </p:spPr>
        <p:txBody>
          <a:bodyPr>
            <a:normAutofit fontScale="90000"/>
          </a:bodyPr>
          <a:lstStyle/>
          <a:p>
            <a:pPr algn="ctr"/>
            <a:r>
              <a:rPr lang="tr-TR" dirty="0" smtClean="0"/>
              <a:t> </a:t>
            </a:r>
            <a:r>
              <a:rPr lang="tr-TR" sz="4000" b="1" dirty="0" smtClean="0"/>
              <a:t>TEŞEKKÜRLER</a:t>
            </a:r>
            <a:r>
              <a:rPr lang="tr-TR" b="1" dirty="0" smtClean="0"/>
              <a:t>..</a:t>
            </a: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9742" y="52645"/>
            <a:ext cx="3600400" cy="1859547"/>
          </a:xfrm>
          <a:prstGeom prst="rect">
            <a:avLst/>
          </a:prstGeom>
        </p:spPr>
      </p:pic>
      <p:sp>
        <p:nvSpPr>
          <p:cNvPr id="6" name="Dikdörtgen 5"/>
          <p:cNvSpPr/>
          <p:nvPr/>
        </p:nvSpPr>
        <p:spPr>
          <a:xfrm>
            <a:off x="4355976" y="3158336"/>
            <a:ext cx="3744416"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eaLnBrk="1" fontAlgn="auto" hangingPunct="1">
              <a:spcBef>
                <a:spcPts val="1000"/>
              </a:spcBef>
              <a:spcAft>
                <a:spcPts val="0"/>
              </a:spcAft>
              <a:buClr>
                <a:srgbClr val="90C226"/>
              </a:buClr>
              <a:buSzPct val="80000"/>
            </a:pPr>
            <a:r>
              <a:rPr lang="tr-TR" sz="1200" dirty="0" smtClean="0">
                <a:solidFill>
                  <a:prstClr val="black">
                    <a:lumMod val="75000"/>
                    <a:lumOff val="25000"/>
                  </a:prstClr>
                </a:solidFill>
              </a:rPr>
              <a:t>Resim Yetenek alanı için, Milli Eğitim Bakanlığının </a:t>
            </a:r>
            <a:r>
              <a:rPr lang="tr-TR" sz="1200" dirty="0">
                <a:solidFill>
                  <a:prstClr val="black">
                    <a:lumMod val="75000"/>
                    <a:lumOff val="25000"/>
                  </a:prstClr>
                </a:solidFill>
              </a:rPr>
              <a:t>sitesinde tanıtım videosuna bakabilirsiniz</a:t>
            </a:r>
            <a:r>
              <a:rPr lang="tr-TR" sz="1200" dirty="0" smtClean="0">
                <a:solidFill>
                  <a:prstClr val="black">
                    <a:lumMod val="75000"/>
                    <a:lumOff val="25000"/>
                  </a:prstClr>
                </a:solidFill>
              </a:rPr>
              <a:t>…</a:t>
            </a:r>
          </a:p>
          <a:p>
            <a:pPr lvl="0" algn="ctr" defTabSz="457200" eaLnBrk="1" fontAlgn="auto" hangingPunct="1">
              <a:spcBef>
                <a:spcPts val="1000"/>
              </a:spcBef>
              <a:spcAft>
                <a:spcPts val="0"/>
              </a:spcAft>
              <a:buClr>
                <a:srgbClr val="90C226"/>
              </a:buClr>
              <a:buSzPct val="80000"/>
            </a:pPr>
            <a:r>
              <a:rPr lang="tr-TR" sz="1200" dirty="0">
                <a:solidFill>
                  <a:srgbClr val="0066FF"/>
                </a:solidFill>
              </a:rPr>
              <a:t>https://orgm.meb.gov.tr/meb_iys_dosyalar/2024_01/02110600_resimyetenekalanitanitimvideosu.mp4</a:t>
            </a:r>
          </a:p>
        </p:txBody>
      </p:sp>
      <p:sp>
        <p:nvSpPr>
          <p:cNvPr id="7" name="Dikdörtgen 6"/>
          <p:cNvSpPr/>
          <p:nvPr/>
        </p:nvSpPr>
        <p:spPr>
          <a:xfrm>
            <a:off x="2402759" y="4499926"/>
            <a:ext cx="3906434" cy="11613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eaLnBrk="1" fontAlgn="auto" hangingPunct="1">
              <a:spcBef>
                <a:spcPts val="1000"/>
              </a:spcBef>
              <a:spcAft>
                <a:spcPts val="0"/>
              </a:spcAft>
              <a:buClr>
                <a:srgbClr val="90C226"/>
              </a:buClr>
              <a:buSzPct val="80000"/>
            </a:pPr>
            <a:r>
              <a:rPr lang="tr-TR" sz="1200" dirty="0" smtClean="0">
                <a:solidFill>
                  <a:prstClr val="black">
                    <a:lumMod val="75000"/>
                    <a:lumOff val="25000"/>
                  </a:prstClr>
                </a:solidFill>
              </a:rPr>
              <a:t>Müzik Yetenek alanı için, Milli Eğitim Bakanlığının </a:t>
            </a:r>
            <a:r>
              <a:rPr lang="tr-TR" sz="1200" dirty="0">
                <a:solidFill>
                  <a:prstClr val="black">
                    <a:lumMod val="75000"/>
                    <a:lumOff val="25000"/>
                  </a:prstClr>
                </a:solidFill>
              </a:rPr>
              <a:t>sitesinde tanıtım videosuna bakabilirsiniz</a:t>
            </a:r>
            <a:r>
              <a:rPr lang="tr-TR" sz="1200" dirty="0" smtClean="0">
                <a:solidFill>
                  <a:prstClr val="black">
                    <a:lumMod val="75000"/>
                    <a:lumOff val="25000"/>
                  </a:prstClr>
                </a:solidFill>
              </a:rPr>
              <a:t>…</a:t>
            </a:r>
          </a:p>
          <a:p>
            <a:pPr lvl="0" algn="ctr" defTabSz="457200" eaLnBrk="1" fontAlgn="auto" hangingPunct="1">
              <a:spcBef>
                <a:spcPts val="1000"/>
              </a:spcBef>
              <a:spcAft>
                <a:spcPts val="0"/>
              </a:spcAft>
              <a:buClr>
                <a:srgbClr val="90C226"/>
              </a:buClr>
              <a:buSzPct val="80000"/>
            </a:pPr>
            <a:r>
              <a:rPr lang="tr-TR" sz="1200" dirty="0">
                <a:solidFill>
                  <a:srgbClr val="0066FF"/>
                </a:solidFill>
              </a:rPr>
              <a:t>https://orgm.meb.gov.tr/meb_iys_dosyalar/2024_01/02111757_muzik_yetenek_alani_tanitim_videosu.mp4</a:t>
            </a:r>
            <a:endParaRPr lang="tr-TR" sz="1200" dirty="0" smtClean="0">
              <a:solidFill>
                <a:srgbClr val="0066FF"/>
              </a:solidFill>
            </a:endParaRPr>
          </a:p>
        </p:txBody>
      </p:sp>
      <p:sp>
        <p:nvSpPr>
          <p:cNvPr id="8" name="Dikdörtgen 7"/>
          <p:cNvSpPr/>
          <p:nvPr/>
        </p:nvSpPr>
        <p:spPr>
          <a:xfrm>
            <a:off x="251520" y="3158336"/>
            <a:ext cx="3744416" cy="1042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eaLnBrk="1" fontAlgn="auto" hangingPunct="1">
              <a:spcBef>
                <a:spcPts val="1000"/>
              </a:spcBef>
              <a:spcAft>
                <a:spcPts val="0"/>
              </a:spcAft>
              <a:buClr>
                <a:srgbClr val="90C226"/>
              </a:buClr>
              <a:buSzPct val="80000"/>
            </a:pPr>
            <a:r>
              <a:rPr lang="tr-TR" sz="1200" dirty="0" smtClean="0">
                <a:solidFill>
                  <a:prstClr val="black">
                    <a:lumMod val="75000"/>
                    <a:lumOff val="25000"/>
                  </a:prstClr>
                </a:solidFill>
              </a:rPr>
              <a:t>Genel Zihinsel </a:t>
            </a:r>
            <a:r>
              <a:rPr lang="tr-TR" sz="1200" dirty="0" smtClean="0">
                <a:solidFill>
                  <a:prstClr val="black">
                    <a:lumMod val="75000"/>
                    <a:lumOff val="25000"/>
                  </a:prstClr>
                </a:solidFill>
              </a:rPr>
              <a:t>alan </a:t>
            </a:r>
            <a:r>
              <a:rPr lang="tr-TR" sz="1200" dirty="0" smtClean="0">
                <a:solidFill>
                  <a:prstClr val="black">
                    <a:lumMod val="75000"/>
                    <a:lumOff val="25000"/>
                  </a:prstClr>
                </a:solidFill>
              </a:rPr>
              <a:t>için, Milli Eğitim </a:t>
            </a:r>
            <a:r>
              <a:rPr lang="tr-TR" sz="1200" dirty="0" smtClean="0">
                <a:solidFill>
                  <a:prstClr val="black">
                    <a:lumMod val="75000"/>
                    <a:lumOff val="25000"/>
                  </a:prstClr>
                </a:solidFill>
              </a:rPr>
              <a:t>Bakanlığının </a:t>
            </a:r>
            <a:r>
              <a:rPr lang="tr-TR" sz="1200" dirty="0">
                <a:solidFill>
                  <a:prstClr val="black">
                    <a:lumMod val="75000"/>
                    <a:lumOff val="25000"/>
                  </a:prstClr>
                </a:solidFill>
              </a:rPr>
              <a:t>sitesinde tanıtım videosuna bakabilirsiniz</a:t>
            </a:r>
            <a:r>
              <a:rPr lang="tr-TR" sz="1200" dirty="0" smtClean="0">
                <a:solidFill>
                  <a:prstClr val="black">
                    <a:lumMod val="75000"/>
                    <a:lumOff val="25000"/>
                  </a:prstClr>
                </a:solidFill>
              </a:rPr>
              <a:t>…</a:t>
            </a:r>
          </a:p>
          <a:p>
            <a:pPr lvl="0" algn="ctr" defTabSz="457200" eaLnBrk="1" fontAlgn="auto" hangingPunct="1">
              <a:spcBef>
                <a:spcPts val="1000"/>
              </a:spcBef>
              <a:spcAft>
                <a:spcPts val="0"/>
              </a:spcAft>
              <a:buClr>
                <a:srgbClr val="90C226"/>
              </a:buClr>
              <a:buSzPct val="80000"/>
            </a:pPr>
            <a:r>
              <a:rPr lang="tr-TR" sz="1200" dirty="0">
                <a:solidFill>
                  <a:srgbClr val="0000FF"/>
                </a:solidFill>
              </a:rPr>
              <a:t>https://orgm.meb.gov.tr/meb_iys_dosyalar/2024_01/02110547_genelzihinselyetenekalanitantimvideosu.mp4</a:t>
            </a:r>
            <a:endParaRPr lang="tr-TR" sz="1200" dirty="0" smtClean="0">
              <a:solidFill>
                <a:srgbClr val="0000FF"/>
              </a:solidFill>
            </a:endParaRPr>
          </a:p>
        </p:txBody>
      </p:sp>
    </p:spTree>
    <p:extLst>
      <p:ext uri="{BB962C8B-B14F-4D97-AF65-F5344CB8AC3E}">
        <p14:creationId xmlns:p14="http://schemas.microsoft.com/office/powerpoint/2010/main" val="321863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B BİLSEM 2024 KILAVUZU | BİLSEM aday gösterme ne zaman, ön değerlendirme  sonuçları hangi tarihte açıklanac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8736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7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0568" y="116632"/>
            <a:ext cx="8568954" cy="1296144"/>
          </a:xfrm>
        </p:spPr>
        <p:txBody>
          <a:bodyPr>
            <a:normAutofit fontScale="90000"/>
          </a:bodyPr>
          <a:lstStyle/>
          <a:p>
            <a:pPr algn="ctr"/>
            <a:r>
              <a:rPr lang="tr-TR" dirty="0" smtClean="0">
                <a:solidFill>
                  <a:srgbClr val="0000FF"/>
                </a:solidFill>
              </a:rPr>
              <a:t>BİLİM VE SANAT MERKEZLERİ</a:t>
            </a:r>
            <a:br>
              <a:rPr lang="tr-TR" dirty="0" smtClean="0">
                <a:solidFill>
                  <a:srgbClr val="0000FF"/>
                </a:solidFill>
              </a:rPr>
            </a:br>
            <a:r>
              <a:rPr lang="tr-TR" dirty="0" smtClean="0">
                <a:solidFill>
                  <a:srgbClr val="0000FF"/>
                </a:solidFill>
              </a:rPr>
              <a:t>(BİLSEM)</a:t>
            </a:r>
            <a:br>
              <a:rPr lang="tr-TR" dirty="0" smtClean="0">
                <a:solidFill>
                  <a:srgbClr val="0000FF"/>
                </a:solidFill>
              </a:rPr>
            </a:br>
            <a:endParaRPr lang="tr-TR" dirty="0">
              <a:solidFill>
                <a:srgbClr val="0000FF"/>
              </a:solidFill>
            </a:endParaRPr>
          </a:p>
        </p:txBody>
      </p:sp>
      <p:sp>
        <p:nvSpPr>
          <p:cNvPr id="3" name="İçerik Yer Tutucusu 2"/>
          <p:cNvSpPr>
            <a:spLocks noGrp="1"/>
          </p:cNvSpPr>
          <p:nvPr>
            <p:ph idx="1"/>
          </p:nvPr>
        </p:nvSpPr>
        <p:spPr>
          <a:xfrm>
            <a:off x="179510" y="1268760"/>
            <a:ext cx="6777801" cy="4680520"/>
          </a:xfrm>
        </p:spPr>
        <p:txBody>
          <a:bodyPr>
            <a:noAutofit/>
          </a:bodyPr>
          <a:lstStyle/>
          <a:p>
            <a:pPr algn="just"/>
            <a:r>
              <a:rPr lang="tr-TR" sz="2400" dirty="0">
                <a:latin typeface="Cambria" panose="02040503050406030204" pitchFamily="18" charset="0"/>
                <a:ea typeface="Cambria" panose="02040503050406030204" pitchFamily="18" charset="0"/>
              </a:rPr>
              <a:t>Bilim ve Sanat Merkezleri; </a:t>
            </a:r>
            <a:r>
              <a:rPr lang="tr-TR" sz="2400" dirty="0" smtClean="0">
                <a:latin typeface="Cambria" panose="02040503050406030204" pitchFamily="18" charset="0"/>
                <a:ea typeface="Cambria" panose="02040503050406030204" pitchFamily="18" charset="0"/>
              </a:rPr>
              <a:t>özel </a:t>
            </a:r>
            <a:r>
              <a:rPr lang="tr-TR" sz="2400" dirty="0">
                <a:latin typeface="Cambria" panose="02040503050406030204" pitchFamily="18" charset="0"/>
                <a:ea typeface="Cambria" panose="02040503050406030204" pitchFamily="18" charset="0"/>
              </a:rPr>
              <a:t>yetenekli bireylerin yeteneklerini hızla keşfetmek, geliştirmek ve topluma katkıda bulunmalarını sağlamak için kurulmuştur. </a:t>
            </a:r>
          </a:p>
          <a:p>
            <a:pPr algn="just"/>
            <a:r>
              <a:rPr lang="tr-TR" sz="2400" dirty="0" smtClean="0">
                <a:latin typeface="Cambria" panose="02040503050406030204" pitchFamily="18" charset="0"/>
                <a:ea typeface="Cambria" panose="02040503050406030204" pitchFamily="18" charset="0"/>
              </a:rPr>
              <a:t>İlkokullarda </a:t>
            </a:r>
            <a:r>
              <a:rPr lang="tr-TR" sz="2400" dirty="0">
                <a:latin typeface="Cambria" panose="02040503050406030204" pitchFamily="18" charset="0"/>
                <a:ea typeface="Cambria" panose="02040503050406030204" pitchFamily="18" charset="0"/>
              </a:rPr>
              <a:t>sınavla tespit edilen özel yetenekli öğrencilerin örgün eğitim kurumlarındaki eğitimlerini aksatmayacak </a:t>
            </a:r>
            <a:r>
              <a:rPr lang="tr-TR" sz="2400" dirty="0" smtClean="0">
                <a:latin typeface="Cambria" panose="02040503050406030204" pitchFamily="18" charset="0"/>
                <a:ea typeface="Cambria" panose="02040503050406030204" pitchFamily="18" charset="0"/>
              </a:rPr>
              <a:t>şekilde bireysel </a:t>
            </a:r>
            <a:r>
              <a:rPr lang="tr-TR" sz="2400" dirty="0">
                <a:latin typeface="Cambria" panose="02040503050406030204" pitchFamily="18" charset="0"/>
                <a:ea typeface="Cambria" panose="02040503050406030204" pitchFamily="18" charset="0"/>
              </a:rPr>
              <a:t>yeteneklerinin farkında olmalarını sağlamak </a:t>
            </a:r>
            <a:r>
              <a:rPr lang="tr-TR" sz="2400" dirty="0" smtClean="0">
                <a:latin typeface="Cambria" panose="02040503050406030204" pitchFamily="18" charset="0"/>
                <a:ea typeface="Cambria" panose="02040503050406030204" pitchFamily="18" charset="0"/>
              </a:rPr>
              <a:t>ve sahip </a:t>
            </a:r>
            <a:r>
              <a:rPr lang="tr-TR" sz="2400" dirty="0">
                <a:latin typeface="Cambria" panose="02040503050406030204" pitchFamily="18" charset="0"/>
                <a:ea typeface="Cambria" panose="02040503050406030204" pitchFamily="18" charset="0"/>
              </a:rPr>
              <a:t>oldukları kapasitelerini geliştirerek üst düzeyde kullanmalarını sağlamak </a:t>
            </a:r>
            <a:r>
              <a:rPr lang="tr-TR" sz="2400" dirty="0" smtClean="0">
                <a:latin typeface="Cambria" panose="02040503050406030204" pitchFamily="18" charset="0"/>
                <a:ea typeface="Cambria" panose="02040503050406030204" pitchFamily="18" charset="0"/>
              </a:rPr>
              <a:t>amacıyla devlete </a:t>
            </a:r>
            <a:r>
              <a:rPr lang="tr-TR" sz="2400" dirty="0">
                <a:latin typeface="Cambria" panose="02040503050406030204" pitchFamily="18" charset="0"/>
                <a:ea typeface="Cambria" panose="02040503050406030204" pitchFamily="18" charset="0"/>
              </a:rPr>
              <a:t>bağlı olarak açılmış olan özel eğitim kurumlarıdır. </a:t>
            </a:r>
          </a:p>
          <a:p>
            <a:pPr algn="just"/>
            <a:endParaRPr lang="tr-TR"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316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a:xfrm>
            <a:off x="539552" y="404664"/>
            <a:ext cx="6202585" cy="720725"/>
          </a:xfrm>
        </p:spPr>
        <p:txBody>
          <a:bodyPr>
            <a:noAutofit/>
          </a:bodyPr>
          <a:lstStyle/>
          <a:p>
            <a:pPr algn="ctr"/>
            <a:r>
              <a:rPr lang="tr-TR" altLang="tr-TR" sz="3200" b="1" u="sng" dirty="0" smtClean="0">
                <a:solidFill>
                  <a:srgbClr val="0070C0"/>
                </a:solidFill>
                <a:latin typeface="2 WhoopT Do DNA" pitchFamily="2" charset="0"/>
              </a:rPr>
              <a:t>BİLSEM Hakkında Bilinmesi Gerekenler</a:t>
            </a:r>
          </a:p>
        </p:txBody>
      </p:sp>
      <p:sp>
        <p:nvSpPr>
          <p:cNvPr id="18435" name="İçerik Yer Tutucusu 2"/>
          <p:cNvSpPr>
            <a:spLocks noGrp="1"/>
          </p:cNvSpPr>
          <p:nvPr>
            <p:ph idx="1"/>
          </p:nvPr>
        </p:nvSpPr>
        <p:spPr>
          <a:xfrm>
            <a:off x="251520" y="1744663"/>
            <a:ext cx="6912768" cy="5113337"/>
          </a:xfrm>
        </p:spPr>
        <p:txBody>
          <a:bodyPr>
            <a:normAutofit/>
          </a:bodyPr>
          <a:lstStyle/>
          <a:p>
            <a:pPr>
              <a:buFont typeface="Wingdings" panose="05000000000000000000" pitchFamily="2" charset="2"/>
              <a:buChar char="v"/>
            </a:pPr>
            <a:r>
              <a:rPr lang="tr-TR" altLang="tr-TR" sz="2400" dirty="0" smtClean="0">
                <a:latin typeface="Cambria" panose="02040503050406030204" pitchFamily="18" charset="0"/>
                <a:ea typeface="Cambria" panose="02040503050406030204" pitchFamily="18" charset="0"/>
                <a:cs typeface="Cambria" panose="02040503050406030204" pitchFamily="18" charset="0"/>
              </a:rPr>
              <a:t>Etkinlik ve Proje Tabanlı Eğitimler Yapılır.</a:t>
            </a:r>
          </a:p>
          <a:p>
            <a:pPr>
              <a:buFont typeface="Wingdings" panose="05000000000000000000" pitchFamily="2" charset="2"/>
              <a:buChar char="v"/>
            </a:pPr>
            <a:r>
              <a:rPr lang="tr-TR" altLang="tr-TR" sz="2400" dirty="0" smtClean="0">
                <a:latin typeface="Cambria" panose="02040503050406030204" pitchFamily="18" charset="0"/>
                <a:ea typeface="Cambria" panose="02040503050406030204" pitchFamily="18" charset="0"/>
                <a:cs typeface="Cambria" panose="02040503050406030204" pitchFamily="18" charset="0"/>
              </a:rPr>
              <a:t>Sınav yapılmaz ve öğrenciler not ile değerlendirilmez.</a:t>
            </a:r>
          </a:p>
          <a:p>
            <a:pPr>
              <a:buFont typeface="Wingdings" panose="05000000000000000000" pitchFamily="2" charset="2"/>
              <a:buChar char="v"/>
            </a:pPr>
            <a:r>
              <a:rPr lang="tr-TR" altLang="tr-TR" sz="2400" dirty="0" smtClean="0">
                <a:latin typeface="Cambria" panose="02040503050406030204" pitchFamily="18" charset="0"/>
                <a:ea typeface="Cambria" panose="02040503050406030204" pitchFamily="18" charset="0"/>
                <a:cs typeface="Cambria" panose="02040503050406030204" pitchFamily="18" charset="0"/>
              </a:rPr>
              <a:t>Okul dışı zamanlarda bireye özgü hazırlanan programlara devam edilir.</a:t>
            </a:r>
          </a:p>
          <a:p>
            <a:pPr>
              <a:buFont typeface="Wingdings" panose="05000000000000000000" pitchFamily="2" charset="2"/>
              <a:buChar char="v"/>
            </a:pPr>
            <a:r>
              <a:rPr lang="tr-TR" altLang="tr-TR" sz="2400" dirty="0" smtClean="0">
                <a:latin typeface="Cambria" panose="02040503050406030204" pitchFamily="18" charset="0"/>
                <a:ea typeface="Cambria" panose="02040503050406030204" pitchFamily="18" charset="0"/>
                <a:cs typeface="Cambria" panose="02040503050406030204" pitchFamily="18" charset="0"/>
              </a:rPr>
              <a:t>Devam zorunluluğu vardır.</a:t>
            </a:r>
          </a:p>
          <a:p>
            <a:pPr>
              <a:buFont typeface="Wingdings" panose="05000000000000000000" pitchFamily="2" charset="2"/>
              <a:buChar char="v"/>
            </a:pPr>
            <a:r>
              <a:rPr lang="tr-TR" altLang="tr-TR" sz="2400" dirty="0" smtClean="0">
                <a:latin typeface="Cambria" panose="02040503050406030204" pitchFamily="18" charset="0"/>
                <a:ea typeface="Cambria" panose="02040503050406030204" pitchFamily="18" charset="0"/>
                <a:cs typeface="Cambria" panose="02040503050406030204" pitchFamily="18" charset="0"/>
              </a:rPr>
              <a:t>Ortaöğretimi tamamlayana kadar BİLSEM desteği devam eder.</a:t>
            </a:r>
          </a:p>
          <a:p>
            <a:pPr>
              <a:buFont typeface="Wingdings" panose="05000000000000000000" pitchFamily="2" charset="2"/>
              <a:buChar char="v"/>
            </a:pPr>
            <a:r>
              <a:rPr lang="tr-TR" altLang="tr-TR" sz="2400" dirty="0" err="1" smtClean="0">
                <a:latin typeface="Cambria" panose="02040503050406030204" pitchFamily="18" charset="0"/>
                <a:ea typeface="Cambria" panose="02040503050406030204" pitchFamily="18" charset="0"/>
                <a:cs typeface="Cambria" panose="02040503050406030204" pitchFamily="18" charset="0"/>
              </a:rPr>
              <a:t>BİLSEM’ler</a:t>
            </a:r>
            <a:r>
              <a:rPr lang="tr-TR" altLang="tr-TR" sz="2400" dirty="0" smtClean="0">
                <a:latin typeface="Cambria" panose="02040503050406030204" pitchFamily="18" charset="0"/>
                <a:ea typeface="Cambria" panose="02040503050406030204" pitchFamily="18" charset="0"/>
                <a:cs typeface="Cambria" panose="02040503050406030204" pitchFamily="18" charset="0"/>
              </a:rPr>
              <a:t> arası nakil işlemleri yapılabilir.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Unvan 1"/>
          <p:cNvSpPr>
            <a:spLocks noGrp="1"/>
          </p:cNvSpPr>
          <p:nvPr>
            <p:ph type="title"/>
          </p:nvPr>
        </p:nvSpPr>
        <p:spPr>
          <a:xfrm>
            <a:off x="0" y="620688"/>
            <a:ext cx="7613029" cy="450850"/>
          </a:xfrm>
        </p:spPr>
        <p:txBody>
          <a:bodyPr>
            <a:noAutofit/>
          </a:bodyPr>
          <a:lstStyle/>
          <a:p>
            <a:pPr algn="ctr"/>
            <a:r>
              <a:rPr lang="tr-TR" altLang="tr-TR" sz="4000" b="1" u="sng" dirty="0" smtClean="0">
                <a:solidFill>
                  <a:srgbClr val="0070C0"/>
                </a:solidFill>
                <a:latin typeface="2 WhoopT Do DNA" pitchFamily="2" charset="0"/>
              </a:rPr>
              <a:t>ÖZEL YETENEKLİLERİN ÖZELLİKLERİ</a:t>
            </a:r>
          </a:p>
        </p:txBody>
      </p:sp>
      <p:pic>
        <p:nvPicPr>
          <p:cNvPr id="1028" name="Picture 4" descr="Üstün Yetenekli Çocukların Ebeveynlerine Öneri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254" y="2348880"/>
            <a:ext cx="4905946" cy="3888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4803" y="158482"/>
            <a:ext cx="6347713" cy="1320800"/>
          </a:xfrm>
        </p:spPr>
        <p:txBody>
          <a:bodyPr/>
          <a:lstStyle/>
          <a:p>
            <a:pPr algn="ctr"/>
            <a:r>
              <a:rPr lang="tr-TR" u="sng" dirty="0" smtClean="0"/>
              <a:t>OLUMLU ÖZELLİKLERİ</a:t>
            </a:r>
            <a:endParaRPr lang="tr-TR" u="sng" dirty="0"/>
          </a:p>
        </p:txBody>
      </p:sp>
      <p:sp>
        <p:nvSpPr>
          <p:cNvPr id="3" name="İçerik Yer Tutucusu 2"/>
          <p:cNvSpPr>
            <a:spLocks noGrp="1"/>
          </p:cNvSpPr>
          <p:nvPr>
            <p:ph idx="1"/>
          </p:nvPr>
        </p:nvSpPr>
        <p:spPr>
          <a:xfrm>
            <a:off x="323528" y="908720"/>
            <a:ext cx="7200800" cy="5832648"/>
          </a:xfrm>
        </p:spPr>
        <p:txBody>
          <a:bodyPr numCol="2">
            <a:normAutofit fontScale="62500" lnSpcReduction="20000"/>
          </a:bodyPr>
          <a:lstStyle/>
          <a:p>
            <a:r>
              <a:rPr lang="tr-TR" dirty="0"/>
              <a:t>Bebeklik ve sonrasında olağandışı </a:t>
            </a:r>
            <a:r>
              <a:rPr lang="tr-TR" dirty="0">
                <a:latin typeface="Comic Sans MS" panose="030F0702030302020204" pitchFamily="66" charset="0"/>
              </a:rPr>
              <a:t>uyanıklık/farkındalık </a:t>
            </a:r>
            <a:endParaRPr lang="tr-TR" dirty="0" smtClean="0">
              <a:latin typeface="Comic Sans MS" panose="030F0702030302020204" pitchFamily="66" charset="0"/>
            </a:endParaRPr>
          </a:p>
          <a:p>
            <a:r>
              <a:rPr lang="tr-TR" dirty="0" smtClean="0">
                <a:latin typeface="Comic Sans MS" panose="030F0702030302020204" pitchFamily="66" charset="0"/>
              </a:rPr>
              <a:t>Erken </a:t>
            </a:r>
            <a:r>
              <a:rPr lang="tr-TR" dirty="0">
                <a:latin typeface="Comic Sans MS" panose="030F0702030302020204" pitchFamily="66" charset="0"/>
              </a:rPr>
              <a:t>ve hızlı </a:t>
            </a:r>
            <a:r>
              <a:rPr lang="tr-TR" dirty="0" smtClean="0">
                <a:latin typeface="Comic Sans MS" panose="030F0702030302020204" pitchFamily="66" charset="0"/>
              </a:rPr>
              <a:t>öğrenme</a:t>
            </a:r>
          </a:p>
          <a:p>
            <a:r>
              <a:rPr lang="tr-TR" dirty="0" smtClean="0">
                <a:latin typeface="Comic Sans MS" panose="030F0702030302020204" pitchFamily="66" charset="0"/>
              </a:rPr>
              <a:t>Üst </a:t>
            </a:r>
            <a:r>
              <a:rPr lang="tr-TR" dirty="0">
                <a:latin typeface="Comic Sans MS" panose="030F0702030302020204" pitchFamily="66" charset="0"/>
              </a:rPr>
              <a:t>düzey dil yeteneği (geniş sözcük dağarcığı, akıcı konuşma, gelişmiş dil bilgisi</a:t>
            </a:r>
            <a:r>
              <a:rPr lang="tr-TR" dirty="0" smtClean="0">
                <a:latin typeface="Comic Sans MS" panose="030F0702030302020204" pitchFamily="66" charset="0"/>
              </a:rPr>
              <a:t>)</a:t>
            </a:r>
          </a:p>
          <a:p>
            <a:r>
              <a:rPr lang="tr-TR" dirty="0" smtClean="0">
                <a:latin typeface="Comic Sans MS" panose="030F0702030302020204" pitchFamily="66" charset="0"/>
              </a:rPr>
              <a:t>Öğrenmekten </a:t>
            </a:r>
            <a:r>
              <a:rPr lang="tr-TR" dirty="0">
                <a:latin typeface="Comic Sans MS" panose="030F0702030302020204" pitchFamily="66" charset="0"/>
              </a:rPr>
              <a:t>keyif </a:t>
            </a:r>
            <a:r>
              <a:rPr lang="tr-TR" dirty="0" smtClean="0">
                <a:latin typeface="Comic Sans MS" panose="030F0702030302020204" pitchFamily="66" charset="0"/>
              </a:rPr>
              <a:t>alma</a:t>
            </a:r>
          </a:p>
          <a:p>
            <a:r>
              <a:rPr lang="tr-TR" dirty="0" smtClean="0">
                <a:latin typeface="Comic Sans MS" panose="030F0702030302020204" pitchFamily="66" charset="0"/>
              </a:rPr>
              <a:t>Geniş </a:t>
            </a:r>
            <a:r>
              <a:rPr lang="tr-TR" dirty="0">
                <a:latin typeface="Comic Sans MS" panose="030F0702030302020204" pitchFamily="66" charset="0"/>
              </a:rPr>
              <a:t>bilgi birikimi, akademik </a:t>
            </a:r>
            <a:r>
              <a:rPr lang="tr-TR" dirty="0" smtClean="0">
                <a:latin typeface="Comic Sans MS" panose="030F0702030302020204" pitchFamily="66" charset="0"/>
              </a:rPr>
              <a:t>üstünlük</a:t>
            </a:r>
          </a:p>
          <a:p>
            <a:r>
              <a:rPr lang="tr-TR" dirty="0" smtClean="0">
                <a:latin typeface="Comic Sans MS" panose="030F0702030302020204" pitchFamily="66" charset="0"/>
              </a:rPr>
              <a:t>Üst </a:t>
            </a:r>
            <a:r>
              <a:rPr lang="tr-TR" dirty="0">
                <a:latin typeface="Comic Sans MS" panose="030F0702030302020204" pitchFamily="66" charset="0"/>
              </a:rPr>
              <a:t>düzey analitik </a:t>
            </a:r>
            <a:r>
              <a:rPr lang="tr-TR" dirty="0" smtClean="0">
                <a:latin typeface="Comic Sans MS" panose="030F0702030302020204" pitchFamily="66" charset="0"/>
              </a:rPr>
              <a:t>yetenek</a:t>
            </a:r>
          </a:p>
          <a:p>
            <a:r>
              <a:rPr lang="tr-TR" dirty="0" smtClean="0">
                <a:latin typeface="Comic Sans MS" panose="030F0702030302020204" pitchFamily="66" charset="0"/>
              </a:rPr>
              <a:t>Gözlem gücü</a:t>
            </a:r>
          </a:p>
          <a:p>
            <a:r>
              <a:rPr lang="tr-TR" dirty="0" smtClean="0">
                <a:latin typeface="Comic Sans MS" panose="030F0702030302020204" pitchFamily="66" charset="0"/>
              </a:rPr>
              <a:t>Kuvvetli hafıza</a:t>
            </a:r>
          </a:p>
          <a:p>
            <a:r>
              <a:rPr lang="tr-TR" dirty="0" smtClean="0">
                <a:latin typeface="Comic Sans MS" panose="030F0702030302020204" pitchFamily="66" charset="0"/>
              </a:rPr>
              <a:t>Problem </a:t>
            </a:r>
            <a:r>
              <a:rPr lang="tr-TR" dirty="0">
                <a:latin typeface="Comic Sans MS" panose="030F0702030302020204" pitchFamily="66" charset="0"/>
              </a:rPr>
              <a:t>çözme ve muhakeme yeteneği </a:t>
            </a:r>
            <a:endParaRPr lang="tr-TR" dirty="0" smtClean="0">
              <a:latin typeface="Comic Sans MS" panose="030F0702030302020204" pitchFamily="66" charset="0"/>
            </a:endParaRPr>
          </a:p>
          <a:p>
            <a:r>
              <a:rPr lang="tr-TR" dirty="0" smtClean="0">
                <a:latin typeface="Comic Sans MS" panose="030F0702030302020204" pitchFamily="66" charset="0"/>
              </a:rPr>
              <a:t>Soyut</a:t>
            </a:r>
            <a:r>
              <a:rPr lang="tr-TR" dirty="0">
                <a:latin typeface="Comic Sans MS" panose="030F0702030302020204" pitchFamily="66" charset="0"/>
              </a:rPr>
              <a:t>, karmaşık, mantıksal ve sezgisel </a:t>
            </a:r>
            <a:r>
              <a:rPr lang="tr-TR" dirty="0" smtClean="0">
                <a:latin typeface="Comic Sans MS" panose="030F0702030302020204" pitchFamily="66" charset="0"/>
              </a:rPr>
              <a:t>düşünme</a:t>
            </a:r>
          </a:p>
          <a:p>
            <a:r>
              <a:rPr lang="tr-TR" dirty="0" smtClean="0">
                <a:latin typeface="Comic Sans MS" panose="030F0702030302020204" pitchFamily="66" charset="0"/>
              </a:rPr>
              <a:t>Üst </a:t>
            </a:r>
            <a:r>
              <a:rPr lang="tr-TR" dirty="0">
                <a:latin typeface="Comic Sans MS" panose="030F0702030302020204" pitchFamily="66" charset="0"/>
              </a:rPr>
              <a:t>düzey düşünme becerileri ve strateji </a:t>
            </a:r>
            <a:r>
              <a:rPr lang="tr-TR" dirty="0" smtClean="0">
                <a:latin typeface="Comic Sans MS" panose="030F0702030302020204" pitchFamily="66" charset="0"/>
              </a:rPr>
              <a:t>kullanımı</a:t>
            </a:r>
          </a:p>
          <a:p>
            <a:r>
              <a:rPr lang="tr-TR" dirty="0" smtClean="0">
                <a:latin typeface="Comic Sans MS" panose="030F0702030302020204" pitchFamily="66" charset="0"/>
              </a:rPr>
              <a:t>Öğretilenlerin </a:t>
            </a:r>
            <a:r>
              <a:rPr lang="tr-TR" dirty="0">
                <a:latin typeface="Comic Sans MS" panose="030F0702030302020204" pitchFamily="66" charset="0"/>
              </a:rPr>
              <a:t>ötesine geçerek bilgiyi yeni durumlara </a:t>
            </a:r>
            <a:r>
              <a:rPr lang="tr-TR" dirty="0" smtClean="0">
                <a:latin typeface="Comic Sans MS" panose="030F0702030302020204" pitchFamily="66" charset="0"/>
              </a:rPr>
              <a:t>uygulayabilme</a:t>
            </a:r>
          </a:p>
          <a:p>
            <a:r>
              <a:rPr lang="tr-TR" dirty="0" smtClean="0">
                <a:latin typeface="Comic Sans MS" panose="030F0702030302020204" pitchFamily="66" charset="0"/>
              </a:rPr>
              <a:t>Öz farkındalık</a:t>
            </a:r>
          </a:p>
          <a:p>
            <a:r>
              <a:rPr lang="tr-TR" dirty="0" smtClean="0">
                <a:latin typeface="Comic Sans MS" panose="030F0702030302020204" pitchFamily="66" charset="0"/>
              </a:rPr>
              <a:t>Gelişmiş </a:t>
            </a:r>
            <a:r>
              <a:rPr lang="tr-TR" dirty="0">
                <a:latin typeface="Comic Sans MS" panose="030F0702030302020204" pitchFamily="66" charset="0"/>
              </a:rPr>
              <a:t>ve çok çeşitli ilgi </a:t>
            </a:r>
            <a:r>
              <a:rPr lang="tr-TR" dirty="0" smtClean="0">
                <a:latin typeface="Comic Sans MS" panose="030F0702030302020204" pitchFamily="66" charset="0"/>
              </a:rPr>
              <a:t>alanları</a:t>
            </a:r>
          </a:p>
          <a:p>
            <a:r>
              <a:rPr lang="tr-TR" dirty="0" smtClean="0">
                <a:latin typeface="Comic Sans MS" panose="030F0702030302020204" pitchFamily="66" charset="0"/>
              </a:rPr>
              <a:t> Mantık </a:t>
            </a:r>
            <a:r>
              <a:rPr lang="tr-TR" dirty="0">
                <a:latin typeface="Comic Sans MS" panose="030F0702030302020204" pitchFamily="66" charset="0"/>
              </a:rPr>
              <a:t>ve doğruluk </a:t>
            </a:r>
            <a:r>
              <a:rPr lang="tr-TR" dirty="0" smtClean="0">
                <a:latin typeface="Comic Sans MS" panose="030F0702030302020204" pitchFamily="66" charset="0"/>
              </a:rPr>
              <a:t>arayışı</a:t>
            </a:r>
          </a:p>
          <a:p>
            <a:r>
              <a:rPr lang="tr-TR" dirty="0" smtClean="0">
                <a:latin typeface="Comic Sans MS" panose="030F0702030302020204" pitchFamily="66" charset="0"/>
              </a:rPr>
              <a:t> Üst </a:t>
            </a:r>
            <a:r>
              <a:rPr lang="tr-TR" dirty="0">
                <a:latin typeface="Comic Sans MS" panose="030F0702030302020204" pitchFamily="66" charset="0"/>
              </a:rPr>
              <a:t>düzey </a:t>
            </a:r>
            <a:r>
              <a:rPr lang="tr-TR" dirty="0" smtClean="0">
                <a:latin typeface="Comic Sans MS" panose="030F0702030302020204" pitchFamily="66" charset="0"/>
              </a:rPr>
              <a:t>merak</a:t>
            </a:r>
          </a:p>
          <a:p>
            <a:r>
              <a:rPr lang="tr-TR" dirty="0" smtClean="0">
                <a:latin typeface="Comic Sans MS" panose="030F0702030302020204" pitchFamily="66" charset="0"/>
              </a:rPr>
              <a:t>Çoklu </a:t>
            </a:r>
            <a:r>
              <a:rPr lang="tr-TR" dirty="0">
                <a:latin typeface="Comic Sans MS" panose="030F0702030302020204" pitchFamily="66" charset="0"/>
              </a:rPr>
              <a:t>yetenek veya potansiyel sahibi </a:t>
            </a:r>
            <a:r>
              <a:rPr lang="tr-TR" dirty="0" smtClean="0">
                <a:latin typeface="Comic Sans MS" panose="030F0702030302020204" pitchFamily="66" charset="0"/>
              </a:rPr>
              <a:t>olma</a:t>
            </a:r>
          </a:p>
          <a:p>
            <a:r>
              <a:rPr lang="tr-TR" dirty="0" smtClean="0">
                <a:latin typeface="Comic Sans MS" panose="030F0702030302020204" pitchFamily="66" charset="0"/>
              </a:rPr>
              <a:t>Yüksek </a:t>
            </a:r>
            <a:r>
              <a:rPr lang="tr-TR" dirty="0">
                <a:latin typeface="Comic Sans MS" panose="030F0702030302020204" pitchFamily="66" charset="0"/>
              </a:rPr>
              <a:t>kariyer </a:t>
            </a:r>
            <a:r>
              <a:rPr lang="tr-TR" dirty="0" smtClean="0">
                <a:latin typeface="Comic Sans MS" panose="030F0702030302020204" pitchFamily="66" charset="0"/>
              </a:rPr>
              <a:t>hedefleri</a:t>
            </a:r>
          </a:p>
          <a:p>
            <a:r>
              <a:rPr lang="tr-TR" dirty="0" smtClean="0">
                <a:latin typeface="Comic Sans MS" panose="030F0702030302020204" pitchFamily="66" charset="0"/>
              </a:rPr>
              <a:t> Aşırı duyarlılık</a:t>
            </a:r>
          </a:p>
          <a:p>
            <a:r>
              <a:rPr lang="tr-TR" dirty="0" smtClean="0">
                <a:latin typeface="Comic Sans MS" panose="030F0702030302020204" pitchFamily="66" charset="0"/>
              </a:rPr>
              <a:t>Duygusal </a:t>
            </a:r>
            <a:r>
              <a:rPr lang="tr-TR" dirty="0">
                <a:latin typeface="Comic Sans MS" panose="030F0702030302020204" pitchFamily="66" charset="0"/>
              </a:rPr>
              <a:t>yoğunluk ve hassasiyet </a:t>
            </a:r>
            <a:endParaRPr lang="tr-TR" dirty="0" smtClean="0">
              <a:latin typeface="Comic Sans MS" panose="030F0702030302020204" pitchFamily="66" charset="0"/>
            </a:endParaRPr>
          </a:p>
          <a:p>
            <a:r>
              <a:rPr lang="tr-TR" dirty="0" smtClean="0">
                <a:latin typeface="Comic Sans MS" panose="030F0702030302020204" pitchFamily="66" charset="0"/>
              </a:rPr>
              <a:t>Üst </a:t>
            </a:r>
            <a:r>
              <a:rPr lang="tr-TR" dirty="0">
                <a:latin typeface="Comic Sans MS" panose="030F0702030302020204" pitchFamily="66" charset="0"/>
              </a:rPr>
              <a:t>düzey dikkat </a:t>
            </a:r>
            <a:endParaRPr lang="tr-TR" dirty="0" smtClean="0">
              <a:latin typeface="Comic Sans MS" panose="030F0702030302020204" pitchFamily="66" charset="0"/>
            </a:endParaRPr>
          </a:p>
          <a:p>
            <a:r>
              <a:rPr lang="tr-TR" dirty="0" smtClean="0">
                <a:latin typeface="Comic Sans MS" panose="030F0702030302020204" pitchFamily="66" charset="0"/>
              </a:rPr>
              <a:t>Yüksek </a:t>
            </a:r>
            <a:r>
              <a:rPr lang="tr-TR" dirty="0">
                <a:latin typeface="Comic Sans MS" panose="030F0702030302020204" pitchFamily="66" charset="0"/>
              </a:rPr>
              <a:t>zihinsel ve fiziksel etkinlik </a:t>
            </a:r>
            <a:r>
              <a:rPr lang="tr-TR" dirty="0" smtClean="0">
                <a:latin typeface="Comic Sans MS" panose="030F0702030302020204" pitchFamily="66" charset="0"/>
              </a:rPr>
              <a:t>düzeyi</a:t>
            </a:r>
          </a:p>
          <a:p>
            <a:r>
              <a:rPr lang="tr-TR" dirty="0" smtClean="0">
                <a:latin typeface="Comic Sans MS" panose="030F0702030302020204" pitchFamily="66" charset="0"/>
              </a:rPr>
              <a:t>Yüksek </a:t>
            </a:r>
            <a:r>
              <a:rPr lang="tr-TR" dirty="0">
                <a:latin typeface="Comic Sans MS" panose="030F0702030302020204" pitchFamily="66" charset="0"/>
              </a:rPr>
              <a:t>motivasyon, sebat, adanmışlık, </a:t>
            </a:r>
            <a:r>
              <a:rPr lang="tr-TR" dirty="0" smtClean="0">
                <a:latin typeface="Comic Sans MS" panose="030F0702030302020204" pitchFamily="66" charset="0"/>
              </a:rPr>
              <a:t>odaklanma</a:t>
            </a:r>
          </a:p>
          <a:p>
            <a:r>
              <a:rPr lang="tr-TR" dirty="0" smtClean="0">
                <a:latin typeface="Comic Sans MS" panose="030F0702030302020204" pitchFamily="66" charset="0"/>
              </a:rPr>
              <a:t>Empati </a:t>
            </a:r>
            <a:r>
              <a:rPr lang="tr-TR" dirty="0">
                <a:latin typeface="Comic Sans MS" panose="030F0702030302020204" pitchFamily="66" charset="0"/>
              </a:rPr>
              <a:t>gücü, ahlaksal düşünme, adalet duygusu </a:t>
            </a:r>
            <a:endParaRPr lang="tr-TR" dirty="0" smtClean="0">
              <a:latin typeface="Comic Sans MS" panose="030F0702030302020204" pitchFamily="66" charset="0"/>
            </a:endParaRPr>
          </a:p>
          <a:p>
            <a:r>
              <a:rPr lang="tr-TR" dirty="0" smtClean="0">
                <a:latin typeface="Comic Sans MS" panose="030F0702030302020204" pitchFamily="66" charset="0"/>
              </a:rPr>
              <a:t>Sosyal </a:t>
            </a:r>
            <a:r>
              <a:rPr lang="tr-TR" dirty="0">
                <a:latin typeface="Comic Sans MS" panose="030F0702030302020204" pitchFamily="66" charset="0"/>
              </a:rPr>
              <a:t>olaylar hakkında </a:t>
            </a:r>
            <a:r>
              <a:rPr lang="tr-TR" dirty="0" smtClean="0">
                <a:latin typeface="Comic Sans MS" panose="030F0702030302020204" pitchFamily="66" charset="0"/>
              </a:rPr>
              <a:t>farkındalık</a:t>
            </a:r>
          </a:p>
          <a:p>
            <a:r>
              <a:rPr lang="tr-TR" dirty="0" smtClean="0">
                <a:latin typeface="Comic Sans MS" panose="030F0702030302020204" pitchFamily="66" charset="0"/>
              </a:rPr>
              <a:t>Yüksek </a:t>
            </a:r>
            <a:r>
              <a:rPr lang="tr-TR" dirty="0">
                <a:latin typeface="Comic Sans MS" panose="030F0702030302020204" pitchFamily="66" charset="0"/>
              </a:rPr>
              <a:t>içsel kontrol </a:t>
            </a:r>
            <a:endParaRPr lang="tr-TR" dirty="0" smtClean="0">
              <a:latin typeface="Comic Sans MS" panose="030F0702030302020204" pitchFamily="66" charset="0"/>
            </a:endParaRPr>
          </a:p>
          <a:p>
            <a:r>
              <a:rPr lang="tr-TR" dirty="0" smtClean="0">
                <a:latin typeface="Comic Sans MS" panose="030F0702030302020204" pitchFamily="66" charset="0"/>
              </a:rPr>
              <a:t>Bağımsız</a:t>
            </a:r>
            <a:r>
              <a:rPr lang="tr-TR" dirty="0">
                <a:latin typeface="Comic Sans MS" panose="030F0702030302020204" pitchFamily="66" charset="0"/>
              </a:rPr>
              <a:t>, öz yönetim sahibi </a:t>
            </a:r>
            <a:r>
              <a:rPr lang="tr-TR" dirty="0" smtClean="0">
                <a:latin typeface="Comic Sans MS" panose="030F0702030302020204" pitchFamily="66" charset="0"/>
              </a:rPr>
              <a:t>olma</a:t>
            </a:r>
          </a:p>
          <a:p>
            <a:r>
              <a:rPr lang="tr-TR" dirty="0" smtClean="0">
                <a:latin typeface="Comic Sans MS" panose="030F0702030302020204" pitchFamily="66" charset="0"/>
              </a:rPr>
              <a:t>Meraklı </a:t>
            </a:r>
          </a:p>
          <a:p>
            <a:r>
              <a:rPr lang="tr-TR" dirty="0" smtClean="0">
                <a:latin typeface="Comic Sans MS" panose="030F0702030302020204" pitchFamily="66" charset="0"/>
              </a:rPr>
              <a:t>Gelişmiş </a:t>
            </a:r>
            <a:r>
              <a:rPr lang="tr-TR" dirty="0">
                <a:latin typeface="Comic Sans MS" panose="030F0702030302020204" pitchFamily="66" charset="0"/>
              </a:rPr>
              <a:t>mizah </a:t>
            </a:r>
            <a:r>
              <a:rPr lang="tr-TR" dirty="0" smtClean="0">
                <a:latin typeface="Comic Sans MS" panose="030F0702030302020204" pitchFamily="66" charset="0"/>
              </a:rPr>
              <a:t>anlayışı</a:t>
            </a:r>
          </a:p>
          <a:p>
            <a:r>
              <a:rPr lang="tr-TR" dirty="0" smtClean="0">
                <a:latin typeface="Comic Sans MS" panose="030F0702030302020204" pitchFamily="66" charset="0"/>
              </a:rPr>
              <a:t>Gelişmiş Hayal </a:t>
            </a:r>
            <a:r>
              <a:rPr lang="tr-TR" dirty="0">
                <a:latin typeface="Comic Sans MS" panose="030F0702030302020204" pitchFamily="66" charset="0"/>
              </a:rPr>
              <a:t>gücü </a:t>
            </a:r>
          </a:p>
          <a:p>
            <a:r>
              <a:rPr lang="tr-TR" dirty="0" smtClean="0">
                <a:latin typeface="Comic Sans MS" panose="030F0702030302020204" pitchFamily="66" charset="0"/>
              </a:rPr>
              <a:t>Yaratıcılık</a:t>
            </a:r>
          </a:p>
          <a:p>
            <a:r>
              <a:rPr lang="tr-TR" dirty="0" smtClean="0">
                <a:latin typeface="Comic Sans MS" panose="030F0702030302020204" pitchFamily="66" charset="0"/>
              </a:rPr>
              <a:t>Yenilik </a:t>
            </a:r>
            <a:r>
              <a:rPr lang="tr-TR" dirty="0">
                <a:latin typeface="Comic Sans MS" panose="030F0702030302020204" pitchFamily="66" charset="0"/>
              </a:rPr>
              <a:t>arayışında </a:t>
            </a:r>
            <a:r>
              <a:rPr lang="tr-TR" dirty="0" smtClean="0">
                <a:latin typeface="Comic Sans MS" panose="030F0702030302020204" pitchFamily="66" charset="0"/>
              </a:rPr>
              <a:t>olma</a:t>
            </a:r>
          </a:p>
          <a:p>
            <a:r>
              <a:rPr lang="tr-TR" dirty="0" smtClean="0">
                <a:latin typeface="Comic Sans MS" panose="030F0702030302020204" pitchFamily="66" charset="0"/>
              </a:rPr>
              <a:t>Genelde </a:t>
            </a:r>
            <a:r>
              <a:rPr lang="tr-TR" dirty="0">
                <a:latin typeface="Comic Sans MS" panose="030F0702030302020204" pitchFamily="66" charset="0"/>
              </a:rPr>
              <a:t>olumlu benlik algısı </a:t>
            </a:r>
            <a:endParaRPr lang="tr-TR" dirty="0" smtClean="0">
              <a:latin typeface="Comic Sans MS" panose="030F0702030302020204" pitchFamily="66" charset="0"/>
            </a:endParaRPr>
          </a:p>
          <a:p>
            <a:r>
              <a:rPr lang="tr-TR" dirty="0" smtClean="0">
                <a:latin typeface="Comic Sans MS" panose="030F0702030302020204" pitchFamily="66" charset="0"/>
              </a:rPr>
              <a:t>Karmaşıklık </a:t>
            </a:r>
            <a:r>
              <a:rPr lang="tr-TR" dirty="0">
                <a:latin typeface="Comic Sans MS" panose="030F0702030302020204" pitchFamily="66" charset="0"/>
              </a:rPr>
              <a:t>ve ilişki arayışı </a:t>
            </a:r>
            <a:endParaRPr lang="tr-TR" dirty="0" smtClean="0">
              <a:latin typeface="Comic Sans MS" panose="030F0702030302020204" pitchFamily="66" charset="0"/>
            </a:endParaRPr>
          </a:p>
          <a:p>
            <a:r>
              <a:rPr lang="tr-TR" dirty="0" smtClean="0">
                <a:latin typeface="Comic Sans MS" panose="030F0702030302020204" pitchFamily="66" charset="0"/>
              </a:rPr>
              <a:t>Özgünlük</a:t>
            </a:r>
          </a:p>
          <a:p>
            <a:r>
              <a:rPr lang="tr-TR" dirty="0" smtClean="0">
                <a:latin typeface="Comic Sans MS" panose="030F0702030302020204" pitchFamily="66" charset="0"/>
              </a:rPr>
              <a:t>Belirli </a:t>
            </a:r>
            <a:r>
              <a:rPr lang="tr-TR" dirty="0">
                <a:latin typeface="Comic Sans MS" panose="030F0702030302020204" pitchFamily="66" charset="0"/>
              </a:rPr>
              <a:t>alanlarda özel </a:t>
            </a:r>
            <a:r>
              <a:rPr lang="tr-TR" dirty="0" smtClean="0">
                <a:latin typeface="Comic Sans MS" panose="030F0702030302020204" pitchFamily="66" charset="0"/>
              </a:rPr>
              <a:t>yetenek</a:t>
            </a:r>
          </a:p>
          <a:p>
            <a:r>
              <a:rPr lang="tr-TR" dirty="0" smtClean="0">
                <a:latin typeface="Comic Sans MS" panose="030F0702030302020204" pitchFamily="66" charset="0"/>
              </a:rPr>
              <a:t>Kendine </a:t>
            </a:r>
            <a:r>
              <a:rPr lang="tr-TR" dirty="0">
                <a:latin typeface="Comic Sans MS" panose="030F0702030302020204" pitchFamily="66" charset="0"/>
              </a:rPr>
              <a:t>dönük yüksek </a:t>
            </a:r>
            <a:r>
              <a:rPr lang="tr-TR" dirty="0" smtClean="0">
                <a:latin typeface="Comic Sans MS" panose="030F0702030302020204" pitchFamily="66" charset="0"/>
              </a:rPr>
              <a:t>beklentiler</a:t>
            </a:r>
          </a:p>
          <a:p>
            <a:r>
              <a:rPr lang="tr-TR" dirty="0" smtClean="0">
                <a:latin typeface="Comic Sans MS" panose="030F0702030302020204" pitchFamily="66" charset="0"/>
              </a:rPr>
              <a:t>Yetişkinlerin </a:t>
            </a:r>
            <a:r>
              <a:rPr lang="tr-TR" dirty="0">
                <a:latin typeface="Comic Sans MS" panose="030F0702030302020204" pitchFamily="66" charset="0"/>
              </a:rPr>
              <a:t>ilgilendiği konulara ilgi duyma</a:t>
            </a:r>
            <a:endParaRPr lang="tr-TR" b="1" u="sng" dirty="0">
              <a:latin typeface="Comic Sans MS" panose="030F0702030302020204" pitchFamily="66" charset="0"/>
            </a:endParaRPr>
          </a:p>
          <a:p>
            <a:endParaRPr lang="tr-TR" dirty="0">
              <a:latin typeface="Comic Sans MS" panose="030F0702030302020204" pitchFamily="66" charset="0"/>
            </a:endParaRPr>
          </a:p>
        </p:txBody>
      </p:sp>
    </p:spTree>
    <p:extLst>
      <p:ext uri="{BB962C8B-B14F-4D97-AF65-F5344CB8AC3E}">
        <p14:creationId xmlns:p14="http://schemas.microsoft.com/office/powerpoint/2010/main" val="8940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u="sng" dirty="0" smtClean="0"/>
              <a:t>OLUMSUZ ÖZELLİKLERİ</a:t>
            </a:r>
            <a:endParaRPr lang="tr-TR" u="sng" dirty="0"/>
          </a:p>
        </p:txBody>
      </p:sp>
      <p:sp>
        <p:nvSpPr>
          <p:cNvPr id="3" name="İçerik Yer Tutucusu 2"/>
          <p:cNvSpPr>
            <a:spLocks noGrp="1"/>
          </p:cNvSpPr>
          <p:nvPr>
            <p:ph idx="1"/>
          </p:nvPr>
        </p:nvSpPr>
        <p:spPr>
          <a:xfrm>
            <a:off x="609598" y="1484784"/>
            <a:ext cx="6626697" cy="4556579"/>
          </a:xfrm>
        </p:spPr>
        <p:txBody>
          <a:bodyPr>
            <a:normAutofit/>
          </a:bodyPr>
          <a:lstStyle/>
          <a:p>
            <a:r>
              <a:rPr lang="tr-TR" dirty="0">
                <a:latin typeface="Comic Sans MS" panose="030F0702030302020204" pitchFamily="66" charset="0"/>
              </a:rPr>
              <a:t>Değişken (eşit olmayan) zihinsel gelişim </a:t>
            </a:r>
            <a:endParaRPr lang="tr-TR" dirty="0" smtClean="0">
              <a:latin typeface="Comic Sans MS" panose="030F0702030302020204" pitchFamily="66" charset="0"/>
            </a:endParaRPr>
          </a:p>
          <a:p>
            <a:r>
              <a:rPr lang="tr-TR" dirty="0" smtClean="0">
                <a:latin typeface="Comic Sans MS" panose="030F0702030302020204" pitchFamily="66" charset="0"/>
              </a:rPr>
              <a:t>Genellikle </a:t>
            </a:r>
            <a:r>
              <a:rPr lang="tr-TR" dirty="0">
                <a:latin typeface="Comic Sans MS" panose="030F0702030302020204" pitchFamily="66" charset="0"/>
              </a:rPr>
              <a:t>entelektüel farklılıklara bağlı olan kişiler arası </a:t>
            </a:r>
            <a:r>
              <a:rPr lang="tr-TR" dirty="0" smtClean="0">
                <a:latin typeface="Comic Sans MS" panose="030F0702030302020204" pitchFamily="66" charset="0"/>
              </a:rPr>
              <a:t>uyum sorunları</a:t>
            </a:r>
          </a:p>
          <a:p>
            <a:r>
              <a:rPr lang="tr-TR" dirty="0" smtClean="0">
                <a:latin typeface="Comic Sans MS" panose="030F0702030302020204" pitchFamily="66" charset="0"/>
              </a:rPr>
              <a:t>Beklenenden </a:t>
            </a:r>
            <a:r>
              <a:rPr lang="tr-TR" dirty="0">
                <a:latin typeface="Comic Sans MS" panose="030F0702030302020204" pitchFamily="66" charset="0"/>
              </a:rPr>
              <a:t>düşük başarı (özellikle ilgi duymadıkları alanlarda) </a:t>
            </a:r>
            <a:r>
              <a:rPr lang="tr-TR" dirty="0" smtClean="0">
                <a:latin typeface="Comic Sans MS" panose="030F0702030302020204" pitchFamily="66" charset="0"/>
              </a:rPr>
              <a:t> </a:t>
            </a:r>
          </a:p>
          <a:p>
            <a:r>
              <a:rPr lang="tr-TR" dirty="0" smtClean="0">
                <a:latin typeface="Comic Sans MS" panose="030F0702030302020204" pitchFamily="66" charset="0"/>
              </a:rPr>
              <a:t>Üst </a:t>
            </a:r>
            <a:r>
              <a:rPr lang="tr-TR" dirty="0">
                <a:latin typeface="Comic Sans MS" panose="030F0702030302020204" pitchFamily="66" charset="0"/>
              </a:rPr>
              <a:t>düzeyde ve olumsuz etkileri olan </a:t>
            </a:r>
            <a:r>
              <a:rPr lang="tr-TR" dirty="0" smtClean="0">
                <a:latin typeface="Comic Sans MS" panose="030F0702030302020204" pitchFamily="66" charset="0"/>
              </a:rPr>
              <a:t>mükemmeliyetçilik </a:t>
            </a:r>
          </a:p>
          <a:p>
            <a:r>
              <a:rPr lang="tr-TR" dirty="0" smtClean="0">
                <a:latin typeface="Comic Sans MS" panose="030F0702030302020204" pitchFamily="66" charset="0"/>
              </a:rPr>
              <a:t>Kendine </a:t>
            </a:r>
            <a:r>
              <a:rPr lang="tr-TR" dirty="0">
                <a:latin typeface="Comic Sans MS" panose="030F0702030302020204" pitchFamily="66" charset="0"/>
              </a:rPr>
              <a:t>karşı aşırı eleştirel olma </a:t>
            </a:r>
            <a:endParaRPr lang="tr-TR" dirty="0" smtClean="0">
              <a:latin typeface="Comic Sans MS" panose="030F0702030302020204" pitchFamily="66" charset="0"/>
            </a:endParaRPr>
          </a:p>
          <a:p>
            <a:r>
              <a:rPr lang="tr-TR" dirty="0" smtClean="0">
                <a:latin typeface="Comic Sans MS" panose="030F0702030302020204" pitchFamily="66" charset="0"/>
              </a:rPr>
              <a:t>Kendinden </a:t>
            </a:r>
            <a:r>
              <a:rPr lang="tr-TR" dirty="0">
                <a:latin typeface="Comic Sans MS" panose="030F0702030302020204" pitchFamily="66" charset="0"/>
              </a:rPr>
              <a:t>şüphe </a:t>
            </a:r>
            <a:endParaRPr lang="tr-TR" dirty="0" smtClean="0">
              <a:latin typeface="Comic Sans MS" panose="030F0702030302020204" pitchFamily="66" charset="0"/>
            </a:endParaRPr>
          </a:p>
          <a:p>
            <a:r>
              <a:rPr lang="tr-TR" dirty="0" smtClean="0">
                <a:latin typeface="Comic Sans MS" panose="030F0702030302020204" pitchFamily="66" charset="0"/>
              </a:rPr>
              <a:t>Kaygı </a:t>
            </a:r>
            <a:r>
              <a:rPr lang="tr-TR" dirty="0">
                <a:latin typeface="Comic Sans MS" panose="030F0702030302020204" pitchFamily="66" charset="0"/>
              </a:rPr>
              <a:t>ve öfke </a:t>
            </a:r>
            <a:endParaRPr lang="tr-TR" dirty="0" smtClean="0">
              <a:latin typeface="Comic Sans MS" panose="030F0702030302020204" pitchFamily="66" charset="0"/>
            </a:endParaRPr>
          </a:p>
          <a:p>
            <a:r>
              <a:rPr lang="tr-TR" dirty="0" smtClean="0">
                <a:latin typeface="Comic Sans MS" panose="030F0702030302020204" pitchFamily="66" charset="0"/>
              </a:rPr>
              <a:t>Depresyon </a:t>
            </a:r>
          </a:p>
          <a:p>
            <a:r>
              <a:rPr lang="tr-TR" dirty="0" smtClean="0">
                <a:latin typeface="Comic Sans MS" panose="030F0702030302020204" pitchFamily="66" charset="0"/>
              </a:rPr>
              <a:t>Farklı </a:t>
            </a:r>
            <a:r>
              <a:rPr lang="tr-TR" dirty="0">
                <a:latin typeface="Comic Sans MS" panose="030F0702030302020204" pitchFamily="66" charset="0"/>
              </a:rPr>
              <a:t>olmayla ilgili yoğun duygular yaşama </a:t>
            </a:r>
            <a:endParaRPr lang="tr-TR" dirty="0" smtClean="0">
              <a:latin typeface="Comic Sans MS" panose="030F0702030302020204" pitchFamily="66" charset="0"/>
            </a:endParaRPr>
          </a:p>
          <a:p>
            <a:r>
              <a:rPr lang="tr-TR" dirty="0" smtClean="0">
                <a:latin typeface="Comic Sans MS" panose="030F0702030302020204" pitchFamily="66" charset="0"/>
              </a:rPr>
              <a:t>İnatçılık</a:t>
            </a:r>
            <a:endParaRPr lang="tr-TR" dirty="0">
              <a:latin typeface="Comic Sans MS" panose="030F0702030302020204" pitchFamily="66" charset="0"/>
            </a:endParaRPr>
          </a:p>
        </p:txBody>
      </p:sp>
    </p:spTree>
    <p:extLst>
      <p:ext uri="{BB962C8B-B14F-4D97-AF65-F5344CB8AC3E}">
        <p14:creationId xmlns:p14="http://schemas.microsoft.com/office/powerpoint/2010/main" val="16950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Bilim ve Sanat Merkezlerinde Tanılama </a:t>
            </a:r>
          </a:p>
        </p:txBody>
      </p:sp>
      <p:sp>
        <p:nvSpPr>
          <p:cNvPr id="3" name="İçerik Yer Tutucusu 2"/>
          <p:cNvSpPr>
            <a:spLocks noGrp="1"/>
          </p:cNvSpPr>
          <p:nvPr>
            <p:ph idx="1"/>
          </p:nvPr>
        </p:nvSpPr>
        <p:spPr>
          <a:xfrm>
            <a:off x="609598" y="2160590"/>
            <a:ext cx="6626697" cy="4220738"/>
          </a:xfrm>
        </p:spPr>
        <p:txBody>
          <a:bodyPr/>
          <a:lstStyle/>
          <a:p>
            <a:pPr marL="0" indent="0" algn="just">
              <a:buNone/>
            </a:pPr>
            <a:r>
              <a:rPr lang="tr-TR" sz="2400" dirty="0" smtClean="0"/>
              <a:t>	Bilim </a:t>
            </a:r>
            <a:r>
              <a:rPr lang="tr-TR" sz="2400" dirty="0"/>
              <a:t>ve sanat merkezlerinde bireysel değerlendirme üç farklı kategoride yapılmaktadır. </a:t>
            </a:r>
            <a:r>
              <a:rPr lang="tr-TR" sz="2400" dirty="0" smtClean="0"/>
              <a:t>Bunlar;</a:t>
            </a:r>
          </a:p>
          <a:p>
            <a:endParaRPr lang="tr-TR" dirty="0"/>
          </a:p>
          <a:p>
            <a:r>
              <a:rPr lang="tr-TR" sz="2400" dirty="0" smtClean="0"/>
              <a:t>Genel Zihinsel</a:t>
            </a:r>
          </a:p>
          <a:p>
            <a:r>
              <a:rPr lang="tr-TR" sz="2400" dirty="0" smtClean="0"/>
              <a:t>Resim</a:t>
            </a:r>
          </a:p>
          <a:p>
            <a:r>
              <a:rPr lang="tr-TR" sz="2400" dirty="0" smtClean="0"/>
              <a:t>Müzik</a:t>
            </a:r>
            <a:r>
              <a:rPr lang="tr-TR" dirty="0" smtClean="0"/>
              <a:t>  </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590838129"/>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9695</TotalTime>
  <Words>1331</Words>
  <Application>Microsoft Office PowerPoint</Application>
  <PresentationFormat>Ekran Gösterisi (4:3)</PresentationFormat>
  <Paragraphs>172</Paragraphs>
  <Slides>28</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28</vt:i4>
      </vt:variant>
    </vt:vector>
  </HeadingPairs>
  <TitlesOfParts>
    <vt:vector size="40" baseType="lpstr">
      <vt:lpstr>2 WhoopT Do DNA</vt:lpstr>
      <vt:lpstr>Albertus MT</vt:lpstr>
      <vt:lpstr>Arial</vt:lpstr>
      <vt:lpstr>Arial Black</vt:lpstr>
      <vt:lpstr>Calibri</vt:lpstr>
      <vt:lpstr>Cambria</vt:lpstr>
      <vt:lpstr>Comic Sans MS</vt:lpstr>
      <vt:lpstr>Times New Roman</vt:lpstr>
      <vt:lpstr>Trebuchet MS</vt:lpstr>
      <vt:lpstr>Wingdings</vt:lpstr>
      <vt:lpstr>Wingdings 3</vt:lpstr>
      <vt:lpstr>Yüzeyler</vt:lpstr>
      <vt:lpstr>PowerPoint Sunusu</vt:lpstr>
      <vt:lpstr>TANILAMA SÜRECİ</vt:lpstr>
      <vt:lpstr>PowerPoint Sunusu</vt:lpstr>
      <vt:lpstr>BİLİM VE SANAT MERKEZLERİ (BİLSEM) </vt:lpstr>
      <vt:lpstr>BİLSEM Hakkında Bilinmesi Gerekenler</vt:lpstr>
      <vt:lpstr>ÖZEL YETENEKLİLERİN ÖZELLİKLERİ</vt:lpstr>
      <vt:lpstr>OLUMLU ÖZELLİKLERİ</vt:lpstr>
      <vt:lpstr>OLUMSUZ ÖZELLİKLERİ</vt:lpstr>
      <vt:lpstr>Bilim ve Sanat Merkezlerinde Tanılama </vt:lpstr>
      <vt:lpstr>Genel Zihinsel alan  öğrenci tanılama ve yerleştirme kılavuzunda şu şekilde ifade edilmektedir:</vt:lpstr>
      <vt:lpstr>Resim Yetenek alanı  öğrenci tanılama ve yerleştirme kılavuzunda şu şekilde ifade edilmektedir:</vt:lpstr>
      <vt:lpstr>Müzik  Yetenek alanı  öğrenci tanılama ve yerleştirme kılavuzunda şu şekilde ifade edilmektedir:</vt:lpstr>
      <vt:lpstr>TANILAMA SÜRECİ</vt:lpstr>
      <vt:lpstr>EK-1 Form</vt:lpstr>
      <vt:lpstr>PowerPoint Sunusu</vt:lpstr>
      <vt:lpstr>PowerPoint Sunusu</vt:lpstr>
      <vt:lpstr>PowerPoint Sunusu</vt:lpstr>
      <vt:lpstr>PowerPoint Sunusu</vt:lpstr>
      <vt:lpstr>PowerPoint Sunusu</vt:lpstr>
      <vt:lpstr>Okul Yönlendirme Komisyonunun Görevleri</vt:lpstr>
      <vt:lpstr>PowerPoint Sunusu</vt:lpstr>
      <vt:lpstr>PowerPoint Sunusu</vt:lpstr>
      <vt:lpstr>PowerPoint Sunusu</vt:lpstr>
      <vt:lpstr>PowerPoint Sunusu</vt:lpstr>
      <vt:lpstr>PowerPoint Sunusu</vt:lpstr>
      <vt:lpstr>PowerPoint Sunusu</vt:lpstr>
      <vt:lpstr>İTİRAZLAR </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User</cp:lastModifiedBy>
  <cp:revision>935</cp:revision>
  <dcterms:created xsi:type="dcterms:W3CDTF">2012-01-17T12:34:24Z</dcterms:created>
  <dcterms:modified xsi:type="dcterms:W3CDTF">2024-01-08T10:51:48Z</dcterms:modified>
</cp:coreProperties>
</file>