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60" r:id="rId3"/>
    <p:sldId id="258" r:id="rId4"/>
    <p:sldId id="299" r:id="rId5"/>
    <p:sldId id="259" r:id="rId6"/>
    <p:sldId id="262" r:id="rId7"/>
    <p:sldId id="263" r:id="rId8"/>
    <p:sldId id="264" r:id="rId9"/>
    <p:sldId id="265" r:id="rId10"/>
    <p:sldId id="266" r:id="rId11"/>
    <p:sldId id="267" r:id="rId12"/>
    <p:sldId id="268" r:id="rId13"/>
    <p:sldId id="300" r:id="rId14"/>
    <p:sldId id="270" r:id="rId15"/>
    <p:sldId id="271" r:id="rId16"/>
    <p:sldId id="272" r:id="rId17"/>
    <p:sldId id="273" r:id="rId18"/>
    <p:sldId id="274" r:id="rId19"/>
    <p:sldId id="275" r:id="rId20"/>
    <p:sldId id="276" r:id="rId21"/>
    <p:sldId id="277" r:id="rId22"/>
    <p:sldId id="305" r:id="rId23"/>
    <p:sldId id="278" r:id="rId24"/>
    <p:sldId id="279" r:id="rId25"/>
    <p:sldId id="280" r:id="rId26"/>
    <p:sldId id="281" r:id="rId27"/>
    <p:sldId id="282" r:id="rId28"/>
    <p:sldId id="283" r:id="rId29"/>
    <p:sldId id="284" r:id="rId30"/>
    <p:sldId id="285" r:id="rId31"/>
    <p:sldId id="286" r:id="rId32"/>
    <p:sldId id="287" r:id="rId33"/>
    <p:sldId id="289" r:id="rId34"/>
    <p:sldId id="291" r:id="rId35"/>
    <p:sldId id="292" r:id="rId36"/>
    <p:sldId id="306"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1"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BB3F4-EF2A-4CD4-A543-802C2A4F31EF}" type="datetimeFigureOut">
              <a:rPr lang="tr-TR" smtClean="0"/>
              <a:pPr/>
              <a:t>11.01.2024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DCDB5-F3A6-4D75-B1CA-527A9D26156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Slayt Görüntüsü Yer Tutucusu"/>
          <p:cNvSpPr>
            <a:spLocks noGrp="1" noRot="1" noChangeAspect="1" noTextEdit="1"/>
          </p:cNvSpPr>
          <p:nvPr>
            <p:ph type="sldImg"/>
          </p:nvPr>
        </p:nvSpPr>
        <p:spPr>
          <a:ln/>
        </p:spPr>
      </p:sp>
      <p:sp>
        <p:nvSpPr>
          <p:cNvPr id="25603" name="2 Not Yer Tutucusu"/>
          <p:cNvSpPr>
            <a:spLocks noGrp="1"/>
          </p:cNvSpPr>
          <p:nvPr>
            <p:ph type="body" idx="1"/>
          </p:nvPr>
        </p:nvSpPr>
        <p:spPr>
          <a:noFill/>
          <a:ln/>
        </p:spPr>
        <p:txBody>
          <a:bodyPr/>
          <a:lstStyle/>
          <a:p>
            <a:endParaRPr lang="tr-TR"/>
          </a:p>
        </p:txBody>
      </p:sp>
      <p:sp>
        <p:nvSpPr>
          <p:cNvPr id="25604" name="3 Slayt Numarası Yer Tutucusu"/>
          <p:cNvSpPr>
            <a:spLocks noGrp="1"/>
          </p:cNvSpPr>
          <p:nvPr>
            <p:ph type="sldNum" sz="quarter" idx="5"/>
          </p:nvPr>
        </p:nvSpPr>
        <p:spPr>
          <a:noFill/>
        </p:spPr>
        <p:txBody>
          <a:bodyPr/>
          <a:lstStyle/>
          <a:p>
            <a:fld id="{4027CF5A-9C06-4428-A09A-470EF9F027F9}" type="slidenum">
              <a:rPr lang="tr-TR" smtClean="0"/>
              <a:pPr/>
              <a:t>17</a:t>
            </a:fld>
            <a:endParaRPr lang="tr-TR"/>
          </a:p>
        </p:txBody>
      </p:sp>
      <p:sp>
        <p:nvSpPr>
          <p:cNvPr id="25605" name="4 Altbilgi Yer Tutucusu"/>
          <p:cNvSpPr>
            <a:spLocks noGrp="1"/>
          </p:cNvSpPr>
          <p:nvPr>
            <p:ph type="ftr" sz="quarter" idx="4"/>
          </p:nvPr>
        </p:nvSpPr>
        <p:spPr>
          <a:noFill/>
        </p:spPr>
        <p:txBody>
          <a:bodyPr/>
          <a:lstStyle/>
          <a:p>
            <a:r>
              <a:rPr lang="tr-TR"/>
              <a:t>Necmettin GÜNEY Ordu RAM Müdürü</a:t>
            </a:r>
          </a:p>
        </p:txBody>
      </p:sp>
      <p:sp>
        <p:nvSpPr>
          <p:cNvPr id="25606" name="5 Veri Yer Tutucusu"/>
          <p:cNvSpPr>
            <a:spLocks noGrp="1"/>
          </p:cNvSpPr>
          <p:nvPr>
            <p:ph type="dt" sz="quarter" idx="1"/>
          </p:nvPr>
        </p:nvSpPr>
        <p:spPr>
          <a:noFill/>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Slayt Görüntüsü Yer Tutucusu"/>
          <p:cNvSpPr>
            <a:spLocks noGrp="1" noRot="1" noChangeAspect="1" noTextEdit="1"/>
          </p:cNvSpPr>
          <p:nvPr>
            <p:ph type="sldImg"/>
          </p:nvPr>
        </p:nvSpPr>
        <p:spPr>
          <a:ln/>
        </p:spPr>
      </p:sp>
      <p:sp>
        <p:nvSpPr>
          <p:cNvPr id="26627" name="2 Not Yer Tutucusu"/>
          <p:cNvSpPr>
            <a:spLocks noGrp="1"/>
          </p:cNvSpPr>
          <p:nvPr>
            <p:ph type="body" idx="1"/>
          </p:nvPr>
        </p:nvSpPr>
        <p:spPr>
          <a:noFill/>
          <a:ln/>
        </p:spPr>
        <p:txBody>
          <a:bodyPr/>
          <a:lstStyle/>
          <a:p>
            <a:endParaRPr lang="tr-TR"/>
          </a:p>
        </p:txBody>
      </p:sp>
      <p:sp>
        <p:nvSpPr>
          <p:cNvPr id="26628" name="3 Slayt Numarası Yer Tutucusu"/>
          <p:cNvSpPr>
            <a:spLocks noGrp="1"/>
          </p:cNvSpPr>
          <p:nvPr>
            <p:ph type="sldNum" sz="quarter" idx="5"/>
          </p:nvPr>
        </p:nvSpPr>
        <p:spPr>
          <a:noFill/>
        </p:spPr>
        <p:txBody>
          <a:bodyPr/>
          <a:lstStyle/>
          <a:p>
            <a:fld id="{E7011662-2479-4BA0-8E0D-4E76ABFEA6A7}" type="slidenum">
              <a:rPr lang="tr-TR" smtClean="0"/>
              <a:pPr/>
              <a:t>26</a:t>
            </a:fld>
            <a:endParaRPr lang="tr-TR"/>
          </a:p>
        </p:txBody>
      </p:sp>
      <p:sp>
        <p:nvSpPr>
          <p:cNvPr id="26629" name="4 Altbilgi Yer Tutucusu"/>
          <p:cNvSpPr>
            <a:spLocks noGrp="1"/>
          </p:cNvSpPr>
          <p:nvPr>
            <p:ph type="ftr" sz="quarter" idx="4"/>
          </p:nvPr>
        </p:nvSpPr>
        <p:spPr>
          <a:noFill/>
        </p:spPr>
        <p:txBody>
          <a:bodyPr/>
          <a:lstStyle/>
          <a:p>
            <a:r>
              <a:rPr lang="tr-TR"/>
              <a:t>Necmettin GÜNEY Ordu RAM Müdürü</a:t>
            </a:r>
          </a:p>
        </p:txBody>
      </p:sp>
      <p:sp>
        <p:nvSpPr>
          <p:cNvPr id="26630" name="5 Veri Yer Tutucusu"/>
          <p:cNvSpPr>
            <a:spLocks noGrp="1"/>
          </p:cNvSpPr>
          <p:nvPr>
            <p:ph type="dt" sz="quarter" idx="1"/>
          </p:nvPr>
        </p:nvSpPr>
        <p:spPr>
          <a:noFill/>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Slayt Görüntüsü Yer Tutucusu"/>
          <p:cNvSpPr>
            <a:spLocks noGrp="1" noRot="1" noChangeAspect="1" noTextEdit="1"/>
          </p:cNvSpPr>
          <p:nvPr>
            <p:ph type="sldImg"/>
          </p:nvPr>
        </p:nvSpPr>
        <p:spPr>
          <a:ln/>
        </p:spPr>
      </p:sp>
      <p:sp>
        <p:nvSpPr>
          <p:cNvPr id="27651" name="2 Not Yer Tutucusu"/>
          <p:cNvSpPr>
            <a:spLocks noGrp="1"/>
          </p:cNvSpPr>
          <p:nvPr>
            <p:ph type="body" idx="1"/>
          </p:nvPr>
        </p:nvSpPr>
        <p:spPr>
          <a:noFill/>
          <a:ln/>
        </p:spPr>
        <p:txBody>
          <a:bodyPr/>
          <a:lstStyle/>
          <a:p>
            <a:endParaRPr lang="tr-TR"/>
          </a:p>
        </p:txBody>
      </p:sp>
      <p:sp>
        <p:nvSpPr>
          <p:cNvPr id="27652" name="3 Veri Yer Tutucusu"/>
          <p:cNvSpPr>
            <a:spLocks noGrp="1"/>
          </p:cNvSpPr>
          <p:nvPr>
            <p:ph type="dt" sz="quarter" idx="1"/>
          </p:nvPr>
        </p:nvSpPr>
        <p:spPr>
          <a:noFill/>
        </p:spPr>
        <p:txBody>
          <a:bodyPr/>
          <a:lstStyle/>
          <a:p>
            <a:endParaRPr lang="tr-TR"/>
          </a:p>
        </p:txBody>
      </p:sp>
      <p:sp>
        <p:nvSpPr>
          <p:cNvPr id="27653" name="4 Altbilgi Yer Tutucusu"/>
          <p:cNvSpPr>
            <a:spLocks noGrp="1"/>
          </p:cNvSpPr>
          <p:nvPr>
            <p:ph type="ftr" sz="quarter" idx="4"/>
          </p:nvPr>
        </p:nvSpPr>
        <p:spPr>
          <a:noFill/>
        </p:spPr>
        <p:txBody>
          <a:bodyPr/>
          <a:lstStyle/>
          <a:p>
            <a:r>
              <a:rPr lang="tr-TR"/>
              <a:t>Necmettin GÜNEY Ordu RAM Müdürü</a:t>
            </a:r>
          </a:p>
        </p:txBody>
      </p:sp>
      <p:sp>
        <p:nvSpPr>
          <p:cNvPr id="27654" name="5 Slayt Numarası Yer Tutucusu"/>
          <p:cNvSpPr>
            <a:spLocks noGrp="1"/>
          </p:cNvSpPr>
          <p:nvPr>
            <p:ph type="sldNum" sz="quarter" idx="5"/>
          </p:nvPr>
        </p:nvSpPr>
        <p:spPr>
          <a:noFill/>
        </p:spPr>
        <p:txBody>
          <a:bodyPr/>
          <a:lstStyle/>
          <a:p>
            <a:fld id="{687ECB42-C063-49DA-9D1D-D86BAF9C3BB4}" type="slidenum">
              <a:rPr lang="tr-TR" smtClean="0"/>
              <a:pPr/>
              <a:t>35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tr-TR"/>
              <a:t>Asıl başlık stili için tıklatın</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5F25B7B1-DC24-483F-AA2D-75370CAD1BFA}" type="datetime1">
              <a:rPr lang="tr-TR" smtClean="0"/>
              <a:pPr/>
              <a:t>11.01.2024</a:t>
            </a:fld>
            <a:endParaRPr lang="tr-T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tr-T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34898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9BFAC2D-ED87-4905-ADE4-D4519DE1693A}" type="datetime1">
              <a:rPr lang="tr-TR" smtClean="0"/>
              <a:pPr/>
              <a:t>11.01.2024</a:t>
            </a:fld>
            <a:endParaRPr lang="tr-TR"/>
          </a:p>
        </p:txBody>
      </p:sp>
      <p:sp>
        <p:nvSpPr>
          <p:cNvPr id="6" name="Footer Placeholder 5"/>
          <p:cNvSpPr>
            <a:spLocks noGrp="1"/>
          </p:cNvSpPr>
          <p:nvPr>
            <p:ph type="ftr" sz="quarter" idx="11"/>
          </p:nvPr>
        </p:nvSpPr>
        <p:spPr/>
        <p:txBody>
          <a:bodyPr/>
          <a:lstStyle/>
          <a:p>
            <a:endParaRPr lang="tr-T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25410388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tr-TR"/>
              <a:t>Asıl başlık stili için tıklatın</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A9BFAC2D-ED87-4905-ADE4-D4519DE1693A}" type="datetime1">
              <a:rPr lang="tr-TR" smtClean="0"/>
              <a:pPr/>
              <a:t>11.01.2024</a:t>
            </a:fld>
            <a:endParaRPr lang="tr-TR"/>
          </a:p>
        </p:txBody>
      </p:sp>
      <p:sp>
        <p:nvSpPr>
          <p:cNvPr id="5" name="Footer Placeholder 4"/>
          <p:cNvSpPr>
            <a:spLocks noGrp="1"/>
          </p:cNvSpPr>
          <p:nvPr>
            <p:ph type="ftr" sz="quarter" idx="11"/>
          </p:nvPr>
        </p:nvSpPr>
        <p:spPr/>
        <p:txBody>
          <a:bodyPr/>
          <a:lstStyle/>
          <a:p>
            <a:endParaRPr lang="tr-T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15543587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tr-TR"/>
              <a:t>Asıl başlık stili için tıklatın</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A9BFAC2D-ED87-4905-ADE4-D4519DE1693A}" type="datetime1">
              <a:rPr lang="tr-TR" smtClean="0"/>
              <a:pPr/>
              <a:t>11.01.2024</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190172429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9BFAC2D-ED87-4905-ADE4-D4519DE1693A}" type="datetime1">
              <a:rPr lang="tr-TR" smtClean="0"/>
              <a:pPr/>
              <a:t>11.01.2024</a:t>
            </a:fld>
            <a:endParaRPr lang="tr-TR"/>
          </a:p>
        </p:txBody>
      </p:sp>
      <p:sp>
        <p:nvSpPr>
          <p:cNvPr id="5" name="Footer Placeholder 4"/>
          <p:cNvSpPr>
            <a:spLocks noGrp="1"/>
          </p:cNvSpPr>
          <p:nvPr>
            <p:ph type="ftr" sz="quarter" idx="11"/>
          </p:nvPr>
        </p:nvSpPr>
        <p:spPr/>
        <p:txBody>
          <a:bodyPr/>
          <a:lstStyle/>
          <a:p>
            <a:endParaRPr lang="tr-T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400177003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tr-TR"/>
              <a:t>Asıl başlık stili için tıklatın</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9BFAC2D-ED87-4905-ADE4-D4519DE1693A}" type="datetime1">
              <a:rPr lang="tr-TR" smtClean="0"/>
              <a:pPr/>
              <a:t>11.01.2024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36630507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tr-TR"/>
              <a:t>Asıl başlık stili için tıklatın</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9BFAC2D-ED87-4905-ADE4-D4519DE1693A}" type="datetime1">
              <a:rPr lang="tr-TR" smtClean="0"/>
              <a:pPr/>
              <a:t>11.01.2024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53288981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621301" y="6387910"/>
            <a:ext cx="990599" cy="228659"/>
          </a:xfrm>
        </p:spPr>
        <p:txBody>
          <a:bodyPr/>
          <a:lstStyle/>
          <a:p>
            <a:fld id="{A9BFAC2D-ED87-4905-ADE4-D4519DE1693A}" type="datetime1">
              <a:rPr lang="tr-TR" smtClean="0"/>
              <a:pPr/>
              <a:t>11.01.2024</a:t>
            </a:fld>
            <a:endParaRPr lang="tr-TR"/>
          </a:p>
        </p:txBody>
      </p:sp>
      <p:sp>
        <p:nvSpPr>
          <p:cNvPr id="5" name="Footer Placeholder 4"/>
          <p:cNvSpPr>
            <a:spLocks noGrp="1"/>
          </p:cNvSpPr>
          <p:nvPr>
            <p:ph type="ftr" sz="quarter" idx="11"/>
          </p:nvPr>
        </p:nvSpPr>
        <p:spPr>
          <a:xfrm>
            <a:off x="516133" y="6387910"/>
            <a:ext cx="3859795" cy="228660"/>
          </a:xfrm>
        </p:spPr>
        <p:txBody>
          <a:bodyPr/>
          <a:lstStyle/>
          <a:p>
            <a:endParaRPr lang="tr-T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218149722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2C24A3A-B8EF-4B7A-86B4-4DAD16FEB38F}" type="datetime1">
              <a:rPr lang="tr-TR" smtClean="0"/>
              <a:pPr/>
              <a:t>11.01.2024</a:t>
            </a:fld>
            <a:endParaRPr lang="tr-TR"/>
          </a:p>
        </p:txBody>
      </p:sp>
      <p:sp>
        <p:nvSpPr>
          <p:cNvPr id="5" name="Footer Placeholder 4"/>
          <p:cNvSpPr>
            <a:spLocks noGrp="1"/>
          </p:cNvSpPr>
          <p:nvPr>
            <p:ph type="ftr" sz="quarter" idx="11"/>
          </p:nvPr>
        </p:nvSpPr>
        <p:spPr>
          <a:xfrm>
            <a:off x="538546" y="6365498"/>
            <a:ext cx="3859795" cy="228660"/>
          </a:xfrm>
        </p:spPr>
        <p:txBody>
          <a:bodyPr/>
          <a:lstStyle/>
          <a:p>
            <a:endParaRPr lang="tr-T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76477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EB7EF6-C0B4-4DCB-99ED-D924463189CB}" type="datetime1">
              <a:rPr lang="tr-TR" smtClean="0"/>
              <a:pPr/>
              <a:t>11.01.2024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197174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tr-TR"/>
              <a:t>Asıl başlık stili için tıklatın</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10E8F6E-D4D0-4B34-BAD2-0075868A23BF}" type="datetime1">
              <a:rPr lang="tr-TR" smtClean="0"/>
              <a:pPr/>
              <a:t>11.01.2024</a:t>
            </a:fld>
            <a:endParaRPr lang="tr-TR"/>
          </a:p>
        </p:txBody>
      </p:sp>
      <p:sp>
        <p:nvSpPr>
          <p:cNvPr id="5" name="Footer Placeholder 4"/>
          <p:cNvSpPr>
            <a:spLocks noGrp="1"/>
          </p:cNvSpPr>
          <p:nvPr>
            <p:ph type="ftr" sz="quarter" idx="11"/>
          </p:nvPr>
        </p:nvSpPr>
        <p:spPr/>
        <p:txBody>
          <a:bodyPr/>
          <a:lstStyle/>
          <a:p>
            <a:endParaRPr lang="tr-T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85062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a:t>Asıl başlık stili için tıklatın</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BB6FB1F-C70E-4166-AA99-25AFD73B7164}" type="datetime1">
              <a:rPr lang="tr-TR" smtClean="0"/>
              <a:pPr/>
              <a:t>11.01.2024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3469946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90CEE9E-78FF-4C51-AC79-600A0565815F}" type="datetime1">
              <a:rPr lang="tr-TR" smtClean="0"/>
              <a:pPr/>
              <a:t>11.01.2024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168321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8D727C5-6283-4B7A-9EA8-2EA93E34E194}" type="datetime1">
              <a:rPr lang="tr-TR" smtClean="0"/>
              <a:pPr/>
              <a:t>11.01.2024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228156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92CCB26B-14E9-4518-9405-DAB59827D608}" type="datetime1">
              <a:rPr lang="tr-TR" smtClean="0"/>
              <a:pPr/>
              <a:t>11.01.2024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26807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0633C46-3313-48DF-8E02-6C1CC38ACC0A}" type="datetime1">
              <a:rPr lang="tr-TR" smtClean="0"/>
              <a:pPr/>
              <a:t>11.01.2024</a:t>
            </a:fld>
            <a:endParaRPr lang="tr-TR"/>
          </a:p>
        </p:txBody>
      </p:sp>
      <p:sp>
        <p:nvSpPr>
          <p:cNvPr id="6" name="Footer Placeholder 5"/>
          <p:cNvSpPr>
            <a:spLocks noGrp="1"/>
          </p:cNvSpPr>
          <p:nvPr>
            <p:ph type="ftr" sz="quarter" idx="11"/>
          </p:nvPr>
        </p:nvSpPr>
        <p:spPr/>
        <p:txBody>
          <a:bodyPr/>
          <a:lstStyle/>
          <a:p>
            <a:endParaRPr lang="tr-T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2333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4E828D-EA67-47A4-9A2D-3DAE4473D3A9}" type="datetime1">
              <a:rPr lang="tr-TR" smtClean="0"/>
              <a:pPr/>
              <a:t>11.01.2024</a:t>
            </a:fld>
            <a:endParaRPr lang="tr-TR"/>
          </a:p>
        </p:txBody>
      </p:sp>
      <p:sp>
        <p:nvSpPr>
          <p:cNvPr id="6" name="Footer Placeholder 5"/>
          <p:cNvSpPr>
            <a:spLocks noGrp="1"/>
          </p:cNvSpPr>
          <p:nvPr>
            <p:ph type="ftr" sz="quarter" idx="11"/>
          </p:nvPr>
        </p:nvSpPr>
        <p:spPr/>
        <p:txBody>
          <a:bodyPr/>
          <a:lstStyle/>
          <a:p>
            <a:endParaRPr lang="tr-T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228171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A9BFAC2D-ED87-4905-ADE4-D4519DE1693A}" type="datetime1">
              <a:rPr lang="tr-TR" smtClean="0"/>
              <a:pPr/>
              <a:t>11.01.2024</a:t>
            </a:fld>
            <a:endParaRPr lang="tr-T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tr-T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719F9E4D-E021-4F93-A234-6463644A2CFD}" type="slidenum">
              <a:rPr lang="tr-TR" smtClean="0"/>
              <a:pPr/>
              <a:t>‹#›</a:t>
            </a:fld>
            <a:endParaRPr lang="tr-TR"/>
          </a:p>
        </p:txBody>
      </p:sp>
    </p:spTree>
    <p:extLst>
      <p:ext uri="{BB962C8B-B14F-4D97-AF65-F5344CB8AC3E}">
        <p14:creationId xmlns="" xmlns:p14="http://schemas.microsoft.com/office/powerpoint/2010/main" val="4020945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5085184"/>
            <a:ext cx="7772400" cy="1584176"/>
          </a:xfrm>
        </p:spPr>
        <p:txBody>
          <a:bodyPr>
            <a:normAutofit fontScale="90000"/>
          </a:bodyPr>
          <a:lstStyle/>
          <a:p>
            <a:pPr algn="ctr"/>
            <a:r>
              <a:rPr lang="tr-TR" b="1" dirty="0"/>
              <a:t/>
            </a:r>
            <a:br>
              <a:rPr lang="tr-TR" b="1" dirty="0"/>
            </a:br>
            <a:r>
              <a:rPr lang="tr-TR" b="1" dirty="0"/>
              <a:t/>
            </a:r>
            <a:br>
              <a:rPr lang="tr-TR" b="1" dirty="0"/>
            </a:br>
            <a:r>
              <a:rPr lang="tr-TR" b="1" dirty="0"/>
              <a:t>T.C.</a:t>
            </a:r>
            <a:r>
              <a:rPr lang="tr-TR" dirty="0"/>
              <a:t/>
            </a:r>
            <a:br>
              <a:rPr lang="tr-TR" dirty="0"/>
            </a:br>
            <a:r>
              <a:rPr lang="tr-TR" b="1" dirty="0"/>
              <a:t>MALATYA VALİLİĞİ</a:t>
            </a:r>
            <a:r>
              <a:rPr lang="tr-TR" dirty="0"/>
              <a:t/>
            </a:r>
            <a:br>
              <a:rPr lang="tr-TR" dirty="0"/>
            </a:br>
            <a:r>
              <a:rPr lang="tr-TR" b="1" dirty="0"/>
              <a:t>YEŞİLYURT KAYMAKAMLIĞI </a:t>
            </a:r>
            <a:br>
              <a:rPr lang="tr-TR" b="1" dirty="0"/>
            </a:br>
            <a:r>
              <a:rPr lang="tr-TR" b="1" dirty="0"/>
              <a:t/>
            </a:r>
            <a:br>
              <a:rPr lang="tr-TR" b="1" dirty="0"/>
            </a:br>
            <a:r>
              <a:rPr lang="tr-TR" dirty="0"/>
              <a:t/>
            </a:r>
            <a:br>
              <a:rPr lang="tr-TR" dirty="0"/>
            </a:br>
            <a:r>
              <a:rPr lang="tr-TR" b="1" dirty="0"/>
              <a:t>Yeşilyurt Rehberlik ve Araştırma Merkezi Müdürlüğü</a:t>
            </a:r>
            <a:br>
              <a:rPr lang="tr-TR" b="1" dirty="0"/>
            </a:b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64382" y="2489200"/>
            <a:ext cx="7740066"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Yükseköğretim kurumlarına yerleştirme, tercihler ve mesleki rehberlik sürecinde YKS tercih danışma merkezleri kurularak, öğrenci ve ailelerine yönelik rehberlik hizmeti gerçekleştirilmektedir.</a:t>
            </a:r>
          </a:p>
          <a:p>
            <a:pPr marL="0" indent="0" algn="just">
              <a:buNone/>
            </a:pP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Üst öğretim kurumlarına yönlendirme, yerleştirme, tercihler ve mesleki rehberlik sürecinde LGS tercih danışma merkezleri kurularak, öğrenci ve ailelerine yönelik rehberlik hizmeti gerçekleştirilmektedir.</a:t>
            </a:r>
          </a:p>
        </p:txBody>
      </p:sp>
      <p:sp>
        <p:nvSpPr>
          <p:cNvPr id="4" name="1 Başlık"/>
          <p:cNvSpPr>
            <a:spLocks noGrp="1"/>
          </p:cNvSpPr>
          <p:nvPr>
            <p:ph type="title"/>
          </p:nvPr>
        </p:nvSpPr>
        <p:spPr>
          <a:xfrm>
            <a:off x="1115616" y="908720"/>
            <a:ext cx="6343672" cy="709865"/>
          </a:xfrm>
        </p:spPr>
        <p:txBody>
          <a:bodyPr>
            <a:normAutofit fontScale="90000"/>
          </a:bodyPr>
          <a:lstStyle/>
          <a:p>
            <a:pPr algn="ctr"/>
            <a:r>
              <a:rPr lang="tr-TR" b="1" dirty="0"/>
              <a:t>REHBERLİK VE PSİKOLOJİK DANIŞMA HİZMETLERİ BÖLÜMÜ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2780928"/>
            <a:ext cx="7812074"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İl Emniyet Müdürlüğü Çocuk Şubesi, Aile ve Sosyal il Müdürlüğü, Halk Eğitim  ve diğer ilgili kuruluşlarla işbirliği içerisinde toplumsal yaşam alanlarında uyum sorunu yaşayan, şiddet, madde bağımlılığı, intihar girişimi vb. davranış bozukluğu olan çocuk ve ailelerine yönelik psikolojik destek hizmeti verilmektedir.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1 Başlık"/>
          <p:cNvSpPr>
            <a:spLocks noGrp="1"/>
          </p:cNvSpPr>
          <p:nvPr>
            <p:ph type="title"/>
          </p:nvPr>
        </p:nvSpPr>
        <p:spPr>
          <a:xfrm>
            <a:off x="1115616" y="908720"/>
            <a:ext cx="6343672" cy="709865"/>
          </a:xfrm>
        </p:spPr>
        <p:txBody>
          <a:bodyPr>
            <a:normAutofit fontScale="90000"/>
          </a:bodyPr>
          <a:lstStyle/>
          <a:p>
            <a:pPr algn="ctr"/>
            <a:r>
              <a:rPr lang="tr-TR" b="1" dirty="0"/>
              <a:t>REHBERLİK VE PSİKOLOJİK DANIŞMA HİZMETLERİ BÖLÜMÜ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64382" y="2489200"/>
            <a:ext cx="7596050"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Eğitim öğretim yılı içerisinde sorumluluk bölgemizdeki rehberlik hizmetlerinde koordinasyon ve eşgüdümü sağlamak amacıyla okul rehberlik servisi ziyaretleri gerçekleştirilmektedir.</a:t>
            </a:r>
          </a:p>
          <a:p>
            <a:pPr marL="0" indent="0" algn="just">
              <a:buNone/>
            </a:pP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Sorumluluk bölgemizdeki rehber öğretmen olmayan okullarımızda genel hedef, yerel hedef ve farklı sorun alanlarına yönelik olarak kurumumuz uzmanları tarafından seminer çalışmaları yapılmaktadır.</a:t>
            </a:r>
          </a:p>
        </p:txBody>
      </p:sp>
      <p:sp>
        <p:nvSpPr>
          <p:cNvPr id="4" name="1 Başlık"/>
          <p:cNvSpPr>
            <a:spLocks noGrp="1"/>
          </p:cNvSpPr>
          <p:nvPr>
            <p:ph type="title"/>
          </p:nvPr>
        </p:nvSpPr>
        <p:spPr>
          <a:xfrm>
            <a:off x="1115616" y="908720"/>
            <a:ext cx="6343672" cy="709865"/>
          </a:xfrm>
        </p:spPr>
        <p:txBody>
          <a:bodyPr>
            <a:normAutofit fontScale="90000"/>
          </a:bodyPr>
          <a:lstStyle/>
          <a:p>
            <a:pPr algn="ctr"/>
            <a:r>
              <a:rPr lang="tr-TR" b="1" dirty="0"/>
              <a:t>REHBERLİK VE PSİKOLOJİK DANIŞMA HİZMETLERİ BÖLÜMÜ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4382" y="2489200"/>
            <a:ext cx="7452034" cy="3530600"/>
          </a:xfrm>
        </p:spPr>
        <p:txBody>
          <a:bodyPr/>
          <a:lstStyle/>
          <a:p>
            <a:pPr algn="just"/>
            <a:r>
              <a:rPr lang="tr-TR" sz="2000" dirty="0">
                <a:latin typeface="Times New Roman" panose="02020603050405020304" pitchFamily="18" charset="0"/>
                <a:cs typeface="Times New Roman" panose="02020603050405020304" pitchFamily="18" charset="0"/>
              </a:rPr>
              <a:t>LGS ve İlköğretim ve Ortaöğretim Kurumları Bursluluk Sınavına girecek özel </a:t>
            </a:r>
            <a:r>
              <a:rPr lang="tr-TR" sz="2000" dirty="0" err="1">
                <a:latin typeface="Times New Roman" panose="02020603050405020304" pitchFamily="18" charset="0"/>
                <a:cs typeface="Times New Roman" panose="02020603050405020304" pitchFamily="18" charset="0"/>
              </a:rPr>
              <a:t>gereksinimli</a:t>
            </a:r>
            <a:r>
              <a:rPr lang="tr-TR" sz="2000" dirty="0">
                <a:latin typeface="Times New Roman" panose="02020603050405020304" pitchFamily="18" charset="0"/>
                <a:cs typeface="Times New Roman" panose="02020603050405020304" pitchFamily="18" charset="0"/>
              </a:rPr>
              <a:t> öğrencilere sınav tedbir hizmetleri verilmektedir.</a:t>
            </a:r>
          </a:p>
          <a:p>
            <a:pPr algn="just"/>
            <a:r>
              <a:rPr lang="tr-TR" sz="2000" dirty="0">
                <a:latin typeface="Times New Roman" panose="02020603050405020304" pitchFamily="18" charset="0"/>
                <a:cs typeface="Times New Roman" panose="02020603050405020304" pitchFamily="18" charset="0"/>
              </a:rPr>
              <a:t>Kurumumuza  müracaat ederek psikolojik danışma yardımı almak isteyen bireylere farklı sorun alanlarına yönelik psikolojik danışma hizmetleri verilmektedir</a:t>
            </a:r>
          </a:p>
          <a:p>
            <a:pPr algn="just"/>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dirty="0"/>
          </a:p>
        </p:txBody>
      </p:sp>
      <p:sp>
        <p:nvSpPr>
          <p:cNvPr id="4" name="1 Başlık"/>
          <p:cNvSpPr>
            <a:spLocks noGrp="1"/>
          </p:cNvSpPr>
          <p:nvPr>
            <p:ph type="title"/>
          </p:nvPr>
        </p:nvSpPr>
        <p:spPr>
          <a:xfrm>
            <a:off x="1115616" y="908720"/>
            <a:ext cx="6343672" cy="709865"/>
          </a:xfrm>
        </p:spPr>
        <p:txBody>
          <a:bodyPr>
            <a:normAutofit fontScale="90000"/>
          </a:bodyPr>
          <a:lstStyle/>
          <a:p>
            <a:pPr algn="ctr"/>
            <a:r>
              <a:rPr lang="tr-TR" b="1" dirty="0"/>
              <a:t>REHBERLİK VE PSİKOLOJİK DANIŞMA HİZMETLERİ BÖLÜMÜ</a:t>
            </a:r>
          </a:p>
        </p:txBody>
      </p:sp>
    </p:spTree>
    <p:extLst>
      <p:ext uri="{BB962C8B-B14F-4D97-AF65-F5344CB8AC3E}">
        <p14:creationId xmlns="" xmlns:p14="http://schemas.microsoft.com/office/powerpoint/2010/main" val="1375697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t>ÖZEL EĞİTİM HİZMETLERİ BÖLÜMÜ</a:t>
            </a:r>
          </a:p>
        </p:txBody>
      </p:sp>
      <p:sp>
        <p:nvSpPr>
          <p:cNvPr id="3" name="2 İçerik Yer Tutucusu"/>
          <p:cNvSpPr>
            <a:spLocks noGrp="1"/>
          </p:cNvSpPr>
          <p:nvPr>
            <p:ph idx="1"/>
          </p:nvPr>
        </p:nvSpPr>
        <p:spPr>
          <a:xfrm>
            <a:off x="865970" y="2708920"/>
            <a:ext cx="7740066"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Merkezimiz özel eğitim hizmetleri bölümünde 1 bölüm başkanı, 9 özel eğitim öğretmeni bulunmaktadır.</a:t>
            </a:r>
          </a:p>
          <a:p>
            <a:pPr algn="just"/>
            <a:r>
              <a:rPr lang="tr-TR" sz="2000" dirty="0">
                <a:latin typeface="Times New Roman" panose="02020603050405020304" pitchFamily="18" charset="0"/>
                <a:cs typeface="Times New Roman" panose="02020603050405020304" pitchFamily="18" charset="0"/>
              </a:rPr>
              <a:t>Yıl bazında bölüm olarak yaklaşık 2000 öğrencinin inceleme ve tanılaması yapılmaktadır.</a:t>
            </a:r>
          </a:p>
          <a:p>
            <a:pPr algn="just"/>
            <a:r>
              <a:rPr lang="tr-TR" sz="2000" dirty="0">
                <a:latin typeface="Times New Roman" panose="02020603050405020304" pitchFamily="18" charset="0"/>
                <a:cs typeface="Times New Roman" panose="02020603050405020304" pitchFamily="18" charset="0"/>
              </a:rPr>
              <a:t>Öğrencilere yetersizlik alanına göre gerekli inceleme ve ailelerine rehberlik hizmeti yapılmaktadır.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64382" y="2489200"/>
            <a:ext cx="7452034" cy="3530600"/>
          </a:xfrm>
        </p:spPr>
        <p:txBody>
          <a:bodyPr>
            <a:normAutofit/>
          </a:bodyPr>
          <a:lstStyle/>
          <a:p>
            <a:pPr algn="just">
              <a:buNone/>
            </a:pPr>
            <a:r>
              <a:rPr lang="tr-TR" sz="2000" dirty="0">
                <a:latin typeface="Times New Roman" panose="02020603050405020304" pitchFamily="18" charset="0"/>
                <a:cs typeface="Times New Roman" panose="02020603050405020304" pitchFamily="18" charset="0"/>
              </a:rPr>
              <a:t>Kurumumuzda;</a:t>
            </a:r>
          </a:p>
          <a:p>
            <a:pPr algn="just"/>
            <a:r>
              <a:rPr lang="tr-TR" sz="2000" dirty="0">
                <a:latin typeface="Times New Roman" panose="02020603050405020304" pitchFamily="18" charset="0"/>
                <a:cs typeface="Times New Roman" panose="02020603050405020304" pitchFamily="18" charset="0"/>
              </a:rPr>
              <a:t>WISC-R ZEKA ÖLÇEĞİ</a:t>
            </a:r>
          </a:p>
          <a:p>
            <a:pPr algn="just"/>
            <a:r>
              <a:rPr lang="tr-TR" sz="2000" dirty="0">
                <a:latin typeface="Times New Roman" panose="02020603050405020304" pitchFamily="18" charset="0"/>
                <a:cs typeface="Times New Roman" panose="02020603050405020304" pitchFamily="18" charset="0"/>
              </a:rPr>
              <a:t>ASİS</a:t>
            </a:r>
          </a:p>
          <a:p>
            <a:pPr algn="just"/>
            <a:r>
              <a:rPr lang="tr-TR" sz="2000" dirty="0">
                <a:latin typeface="Times New Roman" panose="02020603050405020304" pitchFamily="18" charset="0"/>
                <a:cs typeface="Times New Roman" panose="02020603050405020304" pitchFamily="18" charset="0"/>
              </a:rPr>
              <a:t>LEITHER ULUSLAR ARASI  PERFORMANS ÖLÇEĞİ</a:t>
            </a:r>
          </a:p>
          <a:p>
            <a:pPr algn="just"/>
            <a:r>
              <a:rPr lang="tr-TR" sz="2000" dirty="0">
                <a:latin typeface="Times New Roman" panose="02020603050405020304" pitchFamily="18" charset="0"/>
                <a:cs typeface="Times New Roman" panose="02020603050405020304" pitchFamily="18" charset="0"/>
              </a:rPr>
              <a:t>ÖĞRENME GÜÇLÜĞÜ TESTİ(ÖGT)</a:t>
            </a:r>
          </a:p>
          <a:p>
            <a:pPr marL="0" indent="0" algn="just">
              <a:buNone/>
            </a:pPr>
            <a:r>
              <a:rPr lang="tr-TR" sz="2000" dirty="0">
                <a:latin typeface="Times New Roman" panose="02020603050405020304" pitchFamily="18" charset="0"/>
                <a:cs typeface="Times New Roman" panose="02020603050405020304" pitchFamily="18" charset="0"/>
              </a:rPr>
              <a:t>      testleri uygulanmaktadır. </a:t>
            </a:r>
          </a:p>
        </p:txBody>
      </p:sp>
      <p:sp>
        <p:nvSpPr>
          <p:cNvPr id="4" name="1 Başlık"/>
          <p:cNvSpPr>
            <a:spLocks noGrp="1"/>
          </p:cNvSpPr>
          <p:nvPr>
            <p:ph type="title"/>
          </p:nvPr>
        </p:nvSpPr>
        <p:spPr>
          <a:xfrm>
            <a:off x="1259632" y="908720"/>
            <a:ext cx="6343672" cy="709865"/>
          </a:xfrm>
        </p:spPr>
        <p:txBody>
          <a:bodyPr/>
          <a:lstStyle/>
          <a:p>
            <a:pPr algn="ctr"/>
            <a:r>
              <a:rPr lang="tr-TR" b="1" dirty="0"/>
              <a:t>ÖZEL EĞİTİM HİZMETLERİ BÖLÜMÜ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539552" y="548680"/>
            <a:ext cx="7848872" cy="1428750"/>
          </a:xfrm>
        </p:spPr>
        <p:txBody>
          <a:bodyPr anchor="ctr">
            <a:normAutofit/>
          </a:bodyPr>
          <a:lstStyle/>
          <a:p>
            <a:pPr algn="ctr" eaLnBrk="1" hangingPunct="1"/>
            <a:r>
              <a:rPr lang="tr-TR" sz="2400" b="1" dirty="0">
                <a:latin typeface="Comic Sans MS" pitchFamily="66" charset="0"/>
                <a:cs typeface="Times New Roman" pitchFamily="18" charset="0"/>
              </a:rPr>
              <a:t>ÖZEL EĞİTİM HİZMETLERİNDE </a:t>
            </a:r>
            <a:br>
              <a:rPr lang="tr-TR" sz="2400" b="1" dirty="0">
                <a:latin typeface="Comic Sans MS" pitchFamily="66" charset="0"/>
                <a:cs typeface="Times New Roman" pitchFamily="18" charset="0"/>
              </a:rPr>
            </a:br>
            <a:r>
              <a:rPr lang="tr-TR" sz="2400" b="1" dirty="0">
                <a:latin typeface="Comic Sans MS" pitchFamily="66" charset="0"/>
                <a:cs typeface="Times New Roman" pitchFamily="18" charset="0"/>
              </a:rPr>
              <a:t>EĞİTSEL DEĞERLENDİRME VE TANILAMA SÜRECİ</a:t>
            </a:r>
            <a:endParaRPr lang="tr-TR" sz="2400" b="1" dirty="0">
              <a:latin typeface="Comic Sans MS" pitchFamily="66" charset="0"/>
            </a:endParaRPr>
          </a:p>
        </p:txBody>
      </p:sp>
      <p:pic>
        <p:nvPicPr>
          <p:cNvPr id="1028" name="Picture 7" descr="C:\Documents and Settings\xp\Desktop\1120-kararsiz.jpg"/>
          <p:cNvPicPr>
            <a:picLocks noGrp="1" noChangeAspect="1" noChangeArrowheads="1"/>
          </p:cNvPicPr>
          <p:nvPr>
            <p:ph idx="1"/>
          </p:nvPr>
        </p:nvPicPr>
        <p:blipFill>
          <a:blip r:embed="rId2"/>
          <a:srcRect/>
          <a:stretch>
            <a:fillRect/>
          </a:stretch>
        </p:blipFill>
        <p:spPr>
          <a:xfrm>
            <a:off x="1115616" y="2783780"/>
            <a:ext cx="2786062" cy="2786063"/>
          </a:xfrm>
          <a:noFill/>
        </p:spPr>
      </p:pic>
      <p:pic>
        <p:nvPicPr>
          <p:cNvPr id="1031" name="Picture 7" descr="Özel Eğitim Nedir? – EN ÖZEL EĞİTİM"/>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493898" y="2852936"/>
            <a:ext cx="4069953" cy="26477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85813" y="285750"/>
            <a:ext cx="8001000" cy="1500188"/>
          </a:xfrm>
        </p:spPr>
        <p:txBody>
          <a:bodyPr anchor="ctr"/>
          <a:lstStyle/>
          <a:p>
            <a:pPr algn="ctr" eaLnBrk="1" hangingPunct="1"/>
            <a:r>
              <a:rPr lang="tr-TR" b="1" dirty="0">
                <a:latin typeface="Comic Sans MS" pitchFamily="66" charset="0"/>
              </a:rPr>
              <a:t>TANILAMA</a:t>
            </a:r>
          </a:p>
        </p:txBody>
      </p:sp>
      <p:sp>
        <p:nvSpPr>
          <p:cNvPr id="4099" name="Rectangle 3"/>
          <p:cNvSpPr>
            <a:spLocks noGrp="1" noChangeArrowheads="1"/>
          </p:cNvSpPr>
          <p:nvPr>
            <p:ph idx="1"/>
          </p:nvPr>
        </p:nvSpPr>
        <p:spPr>
          <a:xfrm>
            <a:off x="785813" y="2060575"/>
            <a:ext cx="7314579" cy="4033838"/>
          </a:xfrm>
        </p:spPr>
        <p:txBody>
          <a:bodyPr/>
          <a:lstStyle/>
          <a:p>
            <a:pPr algn="just" eaLnBrk="1" hangingPunct="1">
              <a:buFont typeface="Wingdings" pitchFamily="2" charset="2"/>
              <a:buNone/>
            </a:pPr>
            <a:r>
              <a:rPr lang="tr-TR" sz="2800" b="1" dirty="0">
                <a:latin typeface="Verdana" pitchFamily="34" charset="0"/>
              </a:rPr>
              <a:t/>
            </a:r>
            <a:br>
              <a:rPr lang="tr-TR" sz="2800" b="1" dirty="0">
                <a:latin typeface="Verdana" pitchFamily="34" charset="0"/>
              </a:rPr>
            </a:br>
            <a:r>
              <a:rPr lang="tr-TR" sz="2800" b="1" dirty="0">
                <a:latin typeface="Verdana" pitchFamily="34" charset="0"/>
              </a:rPr>
              <a:t>		</a:t>
            </a:r>
            <a:r>
              <a:rPr lang="tr-TR" sz="2400" dirty="0"/>
              <a:t>Özel eğitime ihtiyacı olan bireylerin tüm gelişim alanlarındaki özellikleri ile yeterli ve yetersiz yönlerinin, bireysel özelliklerinin ve ilgilerinin belirlenmesi amacıyla tıbbî,              </a:t>
            </a:r>
            <a:r>
              <a:rPr lang="tr-TR" sz="2400" dirty="0" err="1"/>
              <a:t>psiko</a:t>
            </a:r>
            <a:r>
              <a:rPr lang="tr-TR" sz="2400" dirty="0"/>
              <a:t>-sosyal ve eğitim alanlarında yapılan değerlendirme sürecidir</a:t>
            </a:r>
            <a:endParaRPr lang="tr-TR" sz="2400" b="1" dirty="0">
              <a:latin typeface="Verdana" pitchFamily="34" charset="0"/>
            </a:endParaRPr>
          </a:p>
          <a:p>
            <a:pPr eaLnBrk="1" hangingPunct="1"/>
            <a:endParaRPr lang="tr-TR" sz="2800" dirty="0">
              <a:latin typeface="Verdana"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85813" y="428625"/>
            <a:ext cx="8158162" cy="1357313"/>
          </a:xfrm>
        </p:spPr>
        <p:txBody>
          <a:bodyPr anchor="ctr"/>
          <a:lstStyle/>
          <a:p>
            <a:pPr algn="ctr" eaLnBrk="1" hangingPunct="1"/>
            <a:r>
              <a:rPr lang="tr-TR" b="1" dirty="0">
                <a:latin typeface="Comic Sans MS" pitchFamily="66" charset="0"/>
              </a:rPr>
              <a:t>TANILAMA MODELLERİ</a:t>
            </a:r>
          </a:p>
        </p:txBody>
      </p:sp>
      <p:sp>
        <p:nvSpPr>
          <p:cNvPr id="5123" name="Rectangle 3"/>
          <p:cNvSpPr>
            <a:spLocks noGrp="1" noChangeArrowheads="1"/>
          </p:cNvSpPr>
          <p:nvPr>
            <p:ph idx="1"/>
          </p:nvPr>
        </p:nvSpPr>
        <p:spPr>
          <a:xfrm>
            <a:off x="682625" y="1981200"/>
            <a:ext cx="7889875" cy="4114800"/>
          </a:xfrm>
        </p:spPr>
        <p:txBody>
          <a:bodyPr/>
          <a:lstStyle/>
          <a:p>
            <a:pPr algn="just" eaLnBrk="1" hangingPunct="1">
              <a:buFont typeface="Wingdings" pitchFamily="2" charset="2"/>
              <a:buNone/>
            </a:pPr>
            <a:r>
              <a:rPr lang="tr-TR" sz="2800" b="1" dirty="0"/>
              <a:t>	</a:t>
            </a:r>
          </a:p>
          <a:p>
            <a:pPr algn="just" eaLnBrk="1" hangingPunct="1">
              <a:buFont typeface="Wingdings" pitchFamily="2" charset="2"/>
              <a:buNone/>
            </a:pPr>
            <a:r>
              <a:rPr lang="tr-TR" sz="2800" b="1" dirty="0"/>
              <a:t>   </a:t>
            </a:r>
            <a:r>
              <a:rPr lang="tr-TR" sz="2400" dirty="0"/>
              <a:t>Özel eğitim gerektiren bireylerin tanılanması ve eğitim hizmetlerinin belirlenmesinde 2 tür modelden yararlanılmaktadır. Bunlar:</a:t>
            </a:r>
          </a:p>
          <a:p>
            <a:pPr eaLnBrk="1" hangingPunct="1">
              <a:buFont typeface="Wingdings" pitchFamily="2" charset="2"/>
              <a:buNone/>
            </a:pPr>
            <a:r>
              <a:rPr lang="tr-TR" sz="2800" b="1" dirty="0">
                <a:latin typeface="Arial" charset="0"/>
              </a:rPr>
              <a:t>                </a:t>
            </a:r>
            <a:r>
              <a:rPr lang="tr-TR" sz="2800" b="1" dirty="0">
                <a:solidFill>
                  <a:srgbClr val="0000CC"/>
                </a:solidFill>
                <a:latin typeface="Verdana" pitchFamily="34" charset="0"/>
              </a:rPr>
              <a:t>1</a:t>
            </a:r>
            <a:r>
              <a:rPr lang="tr-TR" sz="2800" b="1" dirty="0">
                <a:solidFill>
                  <a:srgbClr val="0000CC"/>
                </a:solidFill>
                <a:latin typeface="Arial" charset="0"/>
              </a:rPr>
              <a:t>_____________________</a:t>
            </a:r>
            <a:r>
              <a:rPr lang="tr-TR" sz="2800" b="1" dirty="0">
                <a:solidFill>
                  <a:srgbClr val="0000CC"/>
                </a:solidFill>
                <a:latin typeface="Verdana" pitchFamily="34" charset="0"/>
              </a:rPr>
              <a:t>2</a:t>
            </a:r>
          </a:p>
          <a:p>
            <a:pPr eaLnBrk="1" hangingPunct="1">
              <a:buFont typeface="Wingdings" pitchFamily="2" charset="2"/>
              <a:buNone/>
            </a:pPr>
            <a:r>
              <a:rPr lang="tr-TR" sz="2800" b="1" dirty="0">
                <a:solidFill>
                  <a:srgbClr val="0000CC"/>
                </a:solidFill>
                <a:latin typeface="Arial" charset="0"/>
              </a:rPr>
              <a:t>                   ↓                                      ↓</a:t>
            </a:r>
          </a:p>
          <a:p>
            <a:pPr eaLnBrk="1" hangingPunct="1">
              <a:buFont typeface="Wingdings" pitchFamily="2" charset="2"/>
              <a:buNone/>
            </a:pPr>
            <a:r>
              <a:rPr lang="tr-TR" sz="2800" b="1" dirty="0">
                <a:solidFill>
                  <a:srgbClr val="0000CC"/>
                </a:solidFill>
                <a:latin typeface="Arial" charset="0"/>
              </a:rPr>
              <a:t>       Tıbbi Tanılama            Eğitsel Tanılama</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85813" y="285750"/>
            <a:ext cx="7929562" cy="1500188"/>
          </a:xfrm>
        </p:spPr>
        <p:txBody>
          <a:bodyPr anchor="ctr"/>
          <a:lstStyle/>
          <a:p>
            <a:pPr algn="ctr" eaLnBrk="1" hangingPunct="1"/>
            <a:r>
              <a:rPr lang="tr-TR" b="1">
                <a:solidFill>
                  <a:srgbClr val="FF0000"/>
                </a:solidFill>
                <a:latin typeface="Comic Sans MS" pitchFamily="66" charset="0"/>
              </a:rPr>
              <a:t>TIBBİ TANILAMA</a:t>
            </a:r>
          </a:p>
        </p:txBody>
      </p:sp>
      <p:sp>
        <p:nvSpPr>
          <p:cNvPr id="6147" name="Rectangle 3"/>
          <p:cNvSpPr>
            <a:spLocks noGrp="1" noChangeArrowheads="1"/>
          </p:cNvSpPr>
          <p:nvPr>
            <p:ph idx="1"/>
          </p:nvPr>
        </p:nvSpPr>
        <p:spPr>
          <a:xfrm>
            <a:off x="611560" y="2132856"/>
            <a:ext cx="7858125" cy="4319835"/>
          </a:xfrm>
        </p:spPr>
        <p:txBody>
          <a:bodyPr>
            <a:normAutofit lnSpcReduction="10000"/>
          </a:bodyPr>
          <a:lstStyle/>
          <a:p>
            <a:pPr algn="just" eaLnBrk="1" hangingPunct="1">
              <a:lnSpc>
                <a:spcPct val="90000"/>
              </a:lnSpc>
              <a:buFont typeface="Wingdings" pitchFamily="2" charset="2"/>
              <a:buNone/>
            </a:pPr>
            <a:r>
              <a:rPr lang="tr-TR" sz="2800" b="1" dirty="0"/>
              <a:t>	</a:t>
            </a:r>
            <a:r>
              <a:rPr lang="tr-TR" sz="1700" dirty="0">
                <a:latin typeface="Comic Sans MS" panose="030F0702030302020204" pitchFamily="66" charset="0"/>
                <a:cs typeface="Times New Roman" panose="02020603050405020304" pitchFamily="18" charset="0"/>
              </a:rPr>
              <a:t>Tıbbi verilerin ve </a:t>
            </a:r>
            <a:r>
              <a:rPr lang="tr-TR" sz="1700" dirty="0" err="1">
                <a:latin typeface="Comic Sans MS" panose="030F0702030302020204" pitchFamily="66" charset="0"/>
                <a:cs typeface="Times New Roman" panose="02020603050405020304" pitchFamily="18" charset="0"/>
              </a:rPr>
              <a:t>psikometrik</a:t>
            </a:r>
            <a:r>
              <a:rPr lang="tr-TR" sz="1700" dirty="0">
                <a:latin typeface="Comic Sans MS" panose="030F0702030302020204" pitchFamily="66" charset="0"/>
                <a:cs typeface="Times New Roman" panose="02020603050405020304" pitchFamily="18" charset="0"/>
              </a:rPr>
              <a:t> ölçümlerin esas alındığı tanılama modelidir.</a:t>
            </a:r>
            <a:br>
              <a:rPr lang="tr-TR" sz="1700" dirty="0">
                <a:latin typeface="Comic Sans MS" panose="030F0702030302020204" pitchFamily="66" charset="0"/>
                <a:cs typeface="Times New Roman" panose="02020603050405020304" pitchFamily="18" charset="0"/>
              </a:rPr>
            </a:br>
            <a:r>
              <a:rPr lang="tr-TR" sz="1700" dirty="0">
                <a:latin typeface="Comic Sans MS" panose="030F0702030302020204" pitchFamily="66" charset="0"/>
                <a:cs typeface="Times New Roman" panose="02020603050405020304" pitchFamily="18" charset="0"/>
              </a:rPr>
              <a:t>Bu tanılama modelinde, yetersizliğin olup olmadığı belirlenmekte, yetersizliğe neden olan zedelenmenin yeri, derecesi, zedelenmeye yol açan etmenler, süreğen olup olmadığı ya da ilerleyip ilerlemediği gibi özellikler tespit edilmektedir.</a:t>
            </a:r>
          </a:p>
          <a:p>
            <a:pPr algn="just" eaLnBrk="1" hangingPunct="1">
              <a:lnSpc>
                <a:spcPct val="90000"/>
              </a:lnSpc>
              <a:buFont typeface="Wingdings" pitchFamily="2" charset="2"/>
              <a:buNone/>
            </a:pPr>
            <a:r>
              <a:rPr lang="tr-TR" sz="1700" dirty="0">
                <a:latin typeface="Comic Sans MS" panose="030F0702030302020204" pitchFamily="66" charset="0"/>
                <a:cs typeface="Times New Roman" panose="02020603050405020304" pitchFamily="18" charset="0"/>
              </a:rPr>
              <a:t>	Tıbbi tanılamada bireyde var olan zedelenmenin nasıl bir gelişim göstereceği, nasıl giderilebileceği üzerinde </a:t>
            </a:r>
            <a:r>
              <a:rPr lang="tr-TR" sz="1700" dirty="0" err="1">
                <a:latin typeface="Comic Sans MS" panose="030F0702030302020204" pitchFamily="66" charset="0"/>
                <a:cs typeface="Times New Roman" panose="02020603050405020304" pitchFamily="18" charset="0"/>
              </a:rPr>
              <a:t>yoğunlaşılmakta</a:t>
            </a:r>
            <a:r>
              <a:rPr lang="tr-TR" sz="1700" dirty="0">
                <a:latin typeface="Comic Sans MS" panose="030F0702030302020204" pitchFamily="66" charset="0"/>
                <a:cs typeface="Times New Roman" panose="02020603050405020304" pitchFamily="18" charset="0"/>
              </a:rPr>
              <a:t> ve genellikle bu verilere dayanılarak yetersizlikten etkilenme derecesini en aza indiren tıbbi önlemler üzerinde durulmaktadır.</a:t>
            </a:r>
          </a:p>
          <a:p>
            <a:pPr algn="just" eaLnBrk="1" hangingPunct="1">
              <a:lnSpc>
                <a:spcPct val="90000"/>
              </a:lnSpc>
              <a:buFont typeface="Wingdings" pitchFamily="2" charset="2"/>
              <a:buNone/>
            </a:pPr>
            <a:r>
              <a:rPr lang="tr-TR" sz="1700" dirty="0">
                <a:latin typeface="Comic Sans MS" panose="030F0702030302020204" pitchFamily="66" charset="0"/>
                <a:cs typeface="Times New Roman" panose="02020603050405020304" pitchFamily="18" charset="0"/>
              </a:rPr>
              <a:t>	Psikolojik testlerle de bireyin dil, bilişsel, duygusal, sosyal ve motor becerileri standart koşullar altında değerlendirilmektedir.</a:t>
            </a:r>
          </a:p>
          <a:p>
            <a:pPr algn="just" eaLnBrk="1" hangingPunct="1">
              <a:lnSpc>
                <a:spcPct val="90000"/>
              </a:lnSpc>
              <a:buFont typeface="Wingdings" pitchFamily="2" charset="2"/>
              <a:buNone/>
            </a:pPr>
            <a:r>
              <a:rPr lang="tr-TR" sz="1700" dirty="0">
                <a:latin typeface="Comic Sans MS" panose="030F0702030302020204" pitchFamily="66" charset="0"/>
                <a:cs typeface="Times New Roman" panose="02020603050405020304" pitchFamily="18" charset="0"/>
              </a:rPr>
              <a:t>	Tıbbi tanılama ve psikolojik testlerden elde edilen verilerle teşhis, sınıflandırma ve ön kestirimler yapılabilmekle beraber bu veriler ışığında özel eğitim gerektiren bireye uygun eğitim ortamları ve programları hakkında karar vermek mümkün değildir.</a:t>
            </a:r>
          </a:p>
          <a:p>
            <a:pPr algn="just" eaLnBrk="1" hangingPunct="1">
              <a:lnSpc>
                <a:spcPct val="90000"/>
              </a:lnSpc>
              <a:buFont typeface="Wingdings" pitchFamily="2" charset="2"/>
              <a:buNone/>
            </a:pPr>
            <a:r>
              <a:rPr lang="tr-TR" sz="1700" dirty="0">
                <a:latin typeface="Comic Sans MS" panose="030F0702030302020204" pitchFamily="66" charset="0"/>
                <a:cs typeface="Times New Roman" panose="02020603050405020304" pitchFamily="18" charset="0"/>
              </a:rPr>
              <a:t>  </a:t>
            </a:r>
          </a:p>
          <a:p>
            <a:pPr algn="just" eaLnBrk="1" hangingPunct="1">
              <a:lnSpc>
                <a:spcPct val="90000"/>
              </a:lnSpc>
              <a:buFont typeface="Wingdings" pitchFamily="2" charset="2"/>
              <a:buNone/>
            </a:pPr>
            <a:endParaRPr lang="tr-TR" sz="1800" b="1" dirty="0">
              <a:latin typeface="Franklin Gothic Medium" pitchFamily="34" charset="0"/>
            </a:endParaRPr>
          </a:p>
          <a:p>
            <a:pPr algn="just" eaLnBrk="1" hangingPunct="1">
              <a:lnSpc>
                <a:spcPct val="90000"/>
              </a:lnSpc>
              <a:buFont typeface="Wingdings" pitchFamily="2" charset="2"/>
              <a:buNone/>
            </a:pPr>
            <a:endParaRPr lang="tr-TR" sz="2400" dirty="0">
              <a:solidFill>
                <a:schemeClr val="tx2"/>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t>TARİHÇE</a:t>
            </a:r>
          </a:p>
        </p:txBody>
      </p:sp>
      <p:sp>
        <p:nvSpPr>
          <p:cNvPr id="3" name="2 İçerik Yer Tutucusu"/>
          <p:cNvSpPr>
            <a:spLocks noGrp="1"/>
          </p:cNvSpPr>
          <p:nvPr>
            <p:ph idx="1"/>
          </p:nvPr>
        </p:nvSpPr>
        <p:spPr>
          <a:xfrm>
            <a:off x="611560" y="2489200"/>
            <a:ext cx="7920880" cy="4252168"/>
          </a:xfrm>
        </p:spPr>
        <p:txBody>
          <a:bodyPr>
            <a:normAutofit/>
          </a:bodyPr>
          <a:lstStyle/>
          <a:p>
            <a:pPr marL="0" indent="0" algn="just">
              <a:buNone/>
            </a:pPr>
            <a:r>
              <a:rPr lang="tr-TR" dirty="0"/>
              <a:t>	</a:t>
            </a:r>
            <a:r>
              <a:rPr lang="tr-TR" dirty="0">
                <a:latin typeface="Times New Roman" panose="02020603050405020304" pitchFamily="18" charset="0"/>
                <a:cs typeface="Times New Roman" panose="02020603050405020304" pitchFamily="18" charset="0"/>
              </a:rPr>
              <a:t>Kurumumuz Rehberlik ve Araştırma Merkezi Müdürlüğü 1985 Yılında kurulmuştur. Kurumuz tarihsel olarak;1985-1988 Atatürk İlköğretim Okulu Ek Binası 1988-1991 </a:t>
            </a:r>
            <a:r>
              <a:rPr lang="tr-TR" dirty="0" err="1">
                <a:latin typeface="Times New Roman" panose="02020603050405020304" pitchFamily="18" charset="0"/>
                <a:cs typeface="Times New Roman" panose="02020603050405020304" pitchFamily="18" charset="0"/>
              </a:rPr>
              <a:t>Çöşnük</a:t>
            </a:r>
            <a:r>
              <a:rPr lang="tr-TR" dirty="0">
                <a:latin typeface="Times New Roman" panose="02020603050405020304" pitchFamily="18" charset="0"/>
                <a:cs typeface="Times New Roman" panose="02020603050405020304" pitchFamily="18" charset="0"/>
              </a:rPr>
              <a:t> Özel İdare Yurt Binası 1991-1992 Karakavak Lisesi Ek Binası,1992-2001 İl Milli Eğitim Binası 2001-2003 Malatya Fen Lisesi Ek Binası,2003-2006 Cengiz Topel İ.Ö.O Ek Binası,2006-2022 Eski ASO Binası,2022-2023 Yusuf Kenan Anadolu Lisesi Ek Binası, 2023’te İl Milli Eğitim Eski Ek Hizmet </a:t>
            </a:r>
            <a:r>
              <a:rPr lang="tr-TR" dirty="0" smtClean="0">
                <a:latin typeface="Times New Roman" panose="02020603050405020304" pitchFamily="18" charset="0"/>
                <a:cs typeface="Times New Roman" panose="02020603050405020304" pitchFamily="18" charset="0"/>
              </a:rPr>
              <a:t>Binası olarak Kullanılan </a:t>
            </a:r>
            <a:r>
              <a:rPr lang="tr-TR" dirty="0" err="1" smtClean="0">
                <a:latin typeface="Times New Roman" panose="02020603050405020304" pitchFamily="18" charset="0"/>
                <a:cs typeface="Times New Roman" panose="02020603050405020304" pitchFamily="18" charset="0"/>
              </a:rPr>
              <a:t>İbni</a:t>
            </a:r>
            <a:r>
              <a:rPr lang="tr-TR" dirty="0" smtClean="0">
                <a:latin typeface="Times New Roman" panose="02020603050405020304" pitchFamily="18" charset="0"/>
                <a:cs typeface="Times New Roman" panose="02020603050405020304" pitchFamily="18" charset="0"/>
              </a:rPr>
              <a:t> Haldun  Lisesi Pansiyonuna </a:t>
            </a:r>
            <a:r>
              <a:rPr lang="tr-TR" dirty="0" smtClean="0">
                <a:latin typeface="Times New Roman" panose="02020603050405020304" pitchFamily="18" charset="0"/>
                <a:cs typeface="Times New Roman" panose="02020603050405020304" pitchFamily="18" charset="0"/>
              </a:rPr>
              <a:t>taşınmıştır.Kurumumuz </a:t>
            </a:r>
            <a:r>
              <a:rPr lang="tr-TR" dirty="0" smtClean="0">
                <a:latin typeface="Times New Roman" panose="02020603050405020304" pitchFamily="18" charset="0"/>
                <a:cs typeface="Times New Roman" panose="02020603050405020304" pitchFamily="18" charset="0"/>
              </a:rPr>
              <a:t>hala bu  binasında </a:t>
            </a:r>
            <a:r>
              <a:rPr lang="tr-TR" dirty="0">
                <a:latin typeface="Times New Roman" panose="02020603050405020304" pitchFamily="18" charset="0"/>
                <a:cs typeface="Times New Roman" panose="02020603050405020304" pitchFamily="18" charset="0"/>
              </a:rPr>
              <a:t>hizmetine devam etmektedir.   </a:t>
            </a:r>
          </a:p>
          <a:p>
            <a:pPr marL="0" indent="0" algn="just">
              <a:buNone/>
            </a:pP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Kurumumuz Milli Eğitim Bakanlığı Özel Eğitim Rehberlik ve Danışma Hizmetleri Genel Müdürlüğüne bağlı olarak Özel Eğitim ve Okul Rehberlik Hizmetleri alanında hizmet vermektedir.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8646" y="476672"/>
            <a:ext cx="8162925" cy="1550988"/>
          </a:xfrm>
        </p:spPr>
        <p:txBody>
          <a:bodyPr anchor="ctr"/>
          <a:lstStyle/>
          <a:p>
            <a:pPr algn="ctr" eaLnBrk="1" hangingPunct="1"/>
            <a:r>
              <a:rPr lang="tr-TR" sz="4000" b="1" dirty="0">
                <a:latin typeface="Comic Sans MS" pitchFamily="66" charset="0"/>
              </a:rPr>
              <a:t>EĞİTSEL TANILAMA</a:t>
            </a:r>
          </a:p>
        </p:txBody>
      </p:sp>
      <p:sp>
        <p:nvSpPr>
          <p:cNvPr id="7171" name="Rectangle 3"/>
          <p:cNvSpPr>
            <a:spLocks noGrp="1" noChangeArrowheads="1"/>
          </p:cNvSpPr>
          <p:nvPr>
            <p:ph idx="1"/>
          </p:nvPr>
        </p:nvSpPr>
        <p:spPr>
          <a:xfrm>
            <a:off x="785813" y="2420888"/>
            <a:ext cx="7929562" cy="4248472"/>
          </a:xfrm>
        </p:spPr>
        <p:txBody>
          <a:bodyPr>
            <a:normAutofit fontScale="92500" lnSpcReduction="10000"/>
          </a:bodyPr>
          <a:lstStyle/>
          <a:p>
            <a:pPr algn="just" eaLnBrk="1" hangingPunct="1">
              <a:buFont typeface="Wingdings" pitchFamily="2" charset="2"/>
              <a:buNone/>
            </a:pPr>
            <a:r>
              <a:rPr lang="tr-TR" sz="1600" dirty="0"/>
              <a:t>   </a:t>
            </a:r>
            <a:r>
              <a:rPr lang="tr-TR" sz="1700" dirty="0"/>
              <a:t>	Eğitsel değerlendirme ve tanılama sürecinde, eğitsel amaçla bireyin tüm gelişim alanındaki özellikleri ve akademik disiplin alanlarındaki yeterlilikleri ile eğitim ihtiyaçları belirlenerek en az sınırlandırılmış eğitim ortamına ve özel eğitim hizmetine karar verilir. Eğitsel Değerlendirme:</a:t>
            </a:r>
          </a:p>
          <a:p>
            <a:pPr algn="just" eaLnBrk="1" hangingPunct="1">
              <a:buFont typeface="Wingdings" pitchFamily="2" charset="2"/>
              <a:buNone/>
            </a:pPr>
            <a:r>
              <a:rPr lang="tr-TR" sz="1700" dirty="0"/>
              <a:t>	-Eğitim öğretime nereden başlanacağına,</a:t>
            </a:r>
          </a:p>
          <a:p>
            <a:pPr algn="just" eaLnBrk="1" hangingPunct="1">
              <a:buFont typeface="Wingdings" pitchFamily="2" charset="2"/>
              <a:buNone/>
            </a:pPr>
            <a:r>
              <a:rPr lang="tr-TR" sz="1700" dirty="0"/>
              <a:t>	-Gelişim ve disiplin alanlarındaki performansın ortaya çıkarılmasına,</a:t>
            </a:r>
          </a:p>
          <a:p>
            <a:pPr algn="just" eaLnBrk="1" hangingPunct="1">
              <a:buFont typeface="Wingdings" pitchFamily="2" charset="2"/>
              <a:buNone/>
            </a:pPr>
            <a:r>
              <a:rPr lang="tr-TR" sz="1700" dirty="0"/>
              <a:t>	-Nasıl ve nerede eğitim ortamı oluşturulacağına,</a:t>
            </a:r>
          </a:p>
          <a:p>
            <a:pPr algn="just" eaLnBrk="1" hangingPunct="1">
              <a:buFont typeface="Wingdings" pitchFamily="2" charset="2"/>
              <a:buNone/>
            </a:pPr>
            <a:r>
              <a:rPr lang="tr-TR" sz="1700" dirty="0"/>
              <a:t>	-Hangi araçların kullanılabileceğine, </a:t>
            </a:r>
          </a:p>
          <a:p>
            <a:pPr algn="just" eaLnBrk="1" hangingPunct="1">
              <a:buFont typeface="Wingdings" pitchFamily="2" charset="2"/>
              <a:buNone/>
            </a:pPr>
            <a:r>
              <a:rPr lang="tr-TR" sz="1700" dirty="0"/>
              <a:t>	-Bireyin ne tür bir eğitim programına alınması gerektiğine,</a:t>
            </a:r>
          </a:p>
          <a:p>
            <a:pPr algn="just" eaLnBrk="1" hangingPunct="1">
              <a:buFont typeface="Wingdings" pitchFamily="2" charset="2"/>
              <a:buNone/>
            </a:pPr>
            <a:r>
              <a:rPr lang="tr-TR" sz="1700" dirty="0"/>
              <a:t>	-Bireyin eğitim gereksinimlerini en iyi şekilde karşılanabileceği ve akranlarıyla    beraber olmasına en üst düzeyde olanak sağlayan(en az kısıtlayıcı ortam) ortamların belirlenmesine,</a:t>
            </a:r>
          </a:p>
          <a:p>
            <a:pPr algn="just" eaLnBrk="1" hangingPunct="1">
              <a:buFont typeface="Wingdings" pitchFamily="2" charset="2"/>
              <a:buNone/>
            </a:pPr>
            <a:r>
              <a:rPr lang="tr-TR" sz="1700" dirty="0"/>
              <a:t>	-Alınabilecek eğitsel önemlere, </a:t>
            </a:r>
          </a:p>
          <a:p>
            <a:pPr algn="just" eaLnBrk="1" hangingPunct="1">
              <a:buFont typeface="Wingdings" pitchFamily="2" charset="2"/>
              <a:buNone/>
            </a:pPr>
            <a:r>
              <a:rPr lang="tr-TR" sz="1700" dirty="0"/>
              <a:t>	-Bireyin yerleştirilebileceği kurumlar, konusunda bizlere ışık tutmaktadır.</a:t>
            </a:r>
          </a:p>
          <a:p>
            <a:pPr eaLnBrk="1" hangingPunct="1">
              <a:buFont typeface="Wingdings" pitchFamily="2" charset="2"/>
              <a:buNone/>
            </a:pPr>
            <a:endParaRPr lang="tr-TR" sz="1600" b="1"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67544" y="500063"/>
            <a:ext cx="7858125" cy="1571625"/>
          </a:xfrm>
        </p:spPr>
        <p:txBody>
          <a:bodyPr anchor="ctr"/>
          <a:lstStyle/>
          <a:p>
            <a:pPr algn="ctr" eaLnBrk="1" hangingPunct="1"/>
            <a:r>
              <a:rPr lang="tr-TR" sz="3200" b="1" dirty="0">
                <a:latin typeface="Comic Sans MS" pitchFamily="66" charset="0"/>
              </a:rPr>
              <a:t>EĞİTSEL DEĞERLENDİRME VE TANILAMA</a:t>
            </a:r>
          </a:p>
        </p:txBody>
      </p:sp>
      <p:sp>
        <p:nvSpPr>
          <p:cNvPr id="8194" name="Rectangle 3"/>
          <p:cNvSpPr>
            <a:spLocks noGrp="1" noChangeArrowheads="1"/>
          </p:cNvSpPr>
          <p:nvPr>
            <p:ph idx="1"/>
          </p:nvPr>
        </p:nvSpPr>
        <p:spPr>
          <a:xfrm>
            <a:off x="611560" y="2924944"/>
            <a:ext cx="7929562" cy="3733800"/>
          </a:xfrm>
        </p:spPr>
        <p:txBody>
          <a:bodyPr>
            <a:normAutofit/>
          </a:bodyPr>
          <a:lstStyle/>
          <a:p>
            <a:pPr algn="just" eaLnBrk="1" hangingPunct="1">
              <a:lnSpc>
                <a:spcPct val="90000"/>
              </a:lnSpc>
              <a:spcBef>
                <a:spcPct val="0"/>
              </a:spcBef>
              <a:buFont typeface="Wingdings" pitchFamily="2" charset="2"/>
              <a:buNone/>
            </a:pPr>
            <a:r>
              <a:rPr lang="tr-TR" sz="2800" dirty="0"/>
              <a:t>	</a:t>
            </a:r>
            <a:r>
              <a:rPr lang="tr-TR" sz="2000" dirty="0">
                <a:latin typeface="Times New Roman" panose="02020603050405020304" pitchFamily="18" charset="0"/>
                <a:cs typeface="Times New Roman" panose="02020603050405020304" pitchFamily="18" charset="0"/>
              </a:rPr>
              <a:t>Bireyin eğitsel değerlendirme ve tanılaması rehberlik ve araştırma merkezinde oluşturulan özel eğitim değerlendirme kurulu tarafından nesnel, standart testler ve bireyin özelliklerine uygun ölçme araçlarıyla yapılır. </a:t>
            </a:r>
          </a:p>
          <a:p>
            <a:pPr algn="just" eaLnBrk="1" hangingPunct="1">
              <a:lnSpc>
                <a:spcPct val="90000"/>
              </a:lnSpc>
              <a:spcBef>
                <a:spcPct val="0"/>
              </a:spcBef>
              <a:buFont typeface="Wingdings" pitchFamily="2" charset="2"/>
              <a:buNone/>
            </a:pPr>
            <a:endParaRPr lang="tr-TR" sz="2000" dirty="0">
              <a:latin typeface="Times New Roman" panose="02020603050405020304" pitchFamily="18" charset="0"/>
              <a:cs typeface="Times New Roman" panose="02020603050405020304" pitchFamily="18" charset="0"/>
            </a:endParaRPr>
          </a:p>
          <a:p>
            <a:pPr algn="just" eaLnBrk="1" hangingPunct="1">
              <a:lnSpc>
                <a:spcPct val="90000"/>
              </a:lnSpc>
              <a:spcBef>
                <a:spcPct val="0"/>
              </a:spcBef>
              <a:buFont typeface="Wingdings" pitchFamily="2" charset="2"/>
              <a:buNone/>
            </a:pPr>
            <a:r>
              <a:rPr lang="tr-TR" sz="2000" dirty="0">
                <a:latin typeface="Times New Roman" panose="02020603050405020304" pitchFamily="18" charset="0"/>
                <a:cs typeface="Times New Roman" panose="02020603050405020304" pitchFamily="18" charset="0"/>
              </a:rPr>
              <a:t>	Eğitsel değerlendirme ve tanılama; eğitimin her tür ve kademesindeki geçişler ile bireylerin eğitim performansı ve eğitim ihtiyaçları dikkate alınarak veli ya da okulun/kurumun isteği üzerine gerektiğinde tekrarlanır. </a:t>
            </a:r>
          </a:p>
          <a:p>
            <a:pPr algn="just" eaLnBrk="1" hangingPunct="1">
              <a:lnSpc>
                <a:spcPct val="90000"/>
              </a:lnSpc>
              <a:spcBef>
                <a:spcPct val="0"/>
              </a:spcBef>
              <a:buFont typeface="Wingdings" pitchFamily="2" charset="2"/>
              <a:buNone/>
            </a:pPr>
            <a:r>
              <a:rPr lang="tr-TR" sz="2000" dirty="0">
                <a:latin typeface="Times New Roman" panose="02020603050405020304" pitchFamily="18" charset="0"/>
                <a:cs typeface="Times New Roman" panose="02020603050405020304" pitchFamily="18" charset="0"/>
              </a:rPr>
              <a:t>	</a:t>
            </a:r>
            <a:endParaRPr lang="tr-TR" sz="2000" b="1" dirty="0">
              <a:latin typeface="Times New Roman" panose="02020603050405020304" pitchFamily="18" charset="0"/>
              <a:cs typeface="Times New Roman" panose="02020603050405020304" pitchFamily="18" charset="0"/>
            </a:endParaRPr>
          </a:p>
          <a:p>
            <a:pPr algn="just" eaLnBrk="1" hangingPunct="1">
              <a:lnSpc>
                <a:spcPct val="90000"/>
              </a:lnSpc>
              <a:spcBef>
                <a:spcPct val="0"/>
              </a:spcBef>
              <a:buFont typeface="Wingdings" pitchFamily="2" charset="2"/>
              <a:buNone/>
            </a:pPr>
            <a:r>
              <a:rPr lang="tr-TR" sz="2000" b="1" dirty="0">
                <a:latin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a:p>
            <a:pPr eaLnBrk="1" hangingPunct="1">
              <a:buFont typeface="Wingdings" pitchFamily="2" charset="2"/>
              <a:buNone/>
            </a:pPr>
            <a:endParaRPr lang="tr-T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4382" y="2489200"/>
            <a:ext cx="7596050" cy="3530600"/>
          </a:xfrm>
        </p:spPr>
        <p:txBody>
          <a:bodyPr/>
          <a:lstStyle/>
          <a:p>
            <a:pPr algn="just">
              <a:lnSpc>
                <a:spcPct val="90000"/>
              </a:lnSpc>
              <a:spcBef>
                <a:spcPct val="0"/>
              </a:spcBef>
              <a:buNone/>
            </a:pPr>
            <a:r>
              <a:rPr lang="tr-TR" sz="2000" b="1" dirty="0">
                <a:solidFill>
                  <a:schemeClr val="tx1"/>
                </a:solidFill>
              </a:rPr>
              <a:t>     </a:t>
            </a:r>
            <a:r>
              <a:rPr lang="tr-TR" sz="2000" b="1" u="sng" dirty="0">
                <a:solidFill>
                  <a:schemeClr val="tx1"/>
                </a:solidFill>
              </a:rPr>
              <a:t>Eğitsel Değerlendirme ve Tanılamada Dikkat Edilecek Hususlar:</a:t>
            </a:r>
          </a:p>
          <a:p>
            <a:pPr algn="just">
              <a:lnSpc>
                <a:spcPct val="90000"/>
              </a:lnSpc>
              <a:spcBef>
                <a:spcPct val="0"/>
              </a:spcBef>
              <a:buNone/>
            </a:pPr>
            <a:endParaRPr lang="tr-TR" sz="2000" b="1" dirty="0">
              <a:solidFill>
                <a:schemeClr val="tx1"/>
              </a:solidFill>
            </a:endParaRPr>
          </a:p>
          <a:p>
            <a:pPr algn="just">
              <a:lnSpc>
                <a:spcPct val="90000"/>
              </a:lnSpc>
              <a:spcBef>
                <a:spcPct val="0"/>
              </a:spcBef>
              <a:buNone/>
            </a:pPr>
            <a:r>
              <a:rPr lang="tr-TR" sz="2000" dirty="0">
                <a:solidFill>
                  <a:schemeClr val="tx1"/>
                </a:solidFill>
              </a:rPr>
              <a:t>	</a:t>
            </a:r>
            <a:r>
              <a:rPr lang="tr-TR" sz="2000" dirty="0">
                <a:solidFill>
                  <a:schemeClr val="tx1"/>
                </a:solidFill>
                <a:latin typeface="Times New Roman" panose="02020603050405020304" pitchFamily="18" charset="0"/>
                <a:cs typeface="Times New Roman" panose="02020603050405020304" pitchFamily="18" charset="0"/>
              </a:rPr>
              <a:t>a) Zihinsel, fiziksel, duygusal, sosyal gelişim öyküsü.</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b) Tıbbî değerlendirme raporu.</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c) Tüm gelişim alanlarındaki özellikleri.</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d) Akademik disiplin alanlarındaki yeterlilikleri.</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e) İhtiyaçları.</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f)  Bireysel gelişim raporu.</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g) Eğitim hizmetlerinden yararlanma süresi.</a:t>
            </a:r>
          </a:p>
          <a:p>
            <a:pPr algn="just">
              <a:lnSpc>
                <a:spcPct val="90000"/>
              </a:lnSpc>
              <a:spcBef>
                <a:spcPct val="0"/>
              </a:spcBef>
              <a:buNone/>
            </a:pPr>
            <a:r>
              <a:rPr lang="tr-TR" sz="2000" dirty="0">
                <a:solidFill>
                  <a:schemeClr val="tx1"/>
                </a:solidFill>
                <a:latin typeface="Times New Roman" panose="02020603050405020304" pitchFamily="18" charset="0"/>
                <a:cs typeface="Times New Roman" panose="02020603050405020304" pitchFamily="18" charset="0"/>
              </a:rPr>
              <a:t>	h) Eğitim performansı, dikkate alınır. </a:t>
            </a:r>
          </a:p>
          <a:p>
            <a:pPr algn="just">
              <a:buNone/>
            </a:pPr>
            <a:endParaRPr lang="tr-TR" sz="2000" dirty="0">
              <a:solidFill>
                <a:schemeClr val="tx1"/>
              </a:solidFill>
            </a:endParaRPr>
          </a:p>
          <a:p>
            <a:endParaRPr lang="tr-TR" dirty="0"/>
          </a:p>
        </p:txBody>
      </p:sp>
      <p:sp>
        <p:nvSpPr>
          <p:cNvPr id="4" name="Rectangle 2"/>
          <p:cNvSpPr>
            <a:spLocks noGrp="1" noChangeArrowheads="1"/>
          </p:cNvSpPr>
          <p:nvPr>
            <p:ph type="title"/>
          </p:nvPr>
        </p:nvSpPr>
        <p:spPr>
          <a:xfrm>
            <a:off x="467544" y="500063"/>
            <a:ext cx="7858125" cy="1571625"/>
          </a:xfrm>
        </p:spPr>
        <p:txBody>
          <a:bodyPr anchor="ctr"/>
          <a:lstStyle/>
          <a:p>
            <a:pPr algn="ctr" eaLnBrk="1" hangingPunct="1"/>
            <a:r>
              <a:rPr lang="tr-TR" sz="3200" b="1" dirty="0">
                <a:latin typeface="Comic Sans MS" pitchFamily="66" charset="0"/>
              </a:rPr>
              <a:t>EĞİTSEL DEĞERLENDİRME VE TANILAMA</a:t>
            </a:r>
          </a:p>
        </p:txBody>
      </p:sp>
    </p:spTree>
    <p:extLst>
      <p:ext uri="{BB962C8B-B14F-4D97-AF65-F5344CB8AC3E}">
        <p14:creationId xmlns="" xmlns:p14="http://schemas.microsoft.com/office/powerpoint/2010/main" val="2955916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539552" y="508594"/>
            <a:ext cx="7858125" cy="1571625"/>
          </a:xfrm>
        </p:spPr>
        <p:txBody>
          <a:bodyPr anchor="ctr"/>
          <a:lstStyle/>
          <a:p>
            <a:pPr algn="ctr" eaLnBrk="1" hangingPunct="1"/>
            <a:r>
              <a:rPr lang="tr-TR" sz="3200" b="1" dirty="0">
                <a:latin typeface="Comic Sans MS" pitchFamily="66" charset="0"/>
              </a:rPr>
              <a:t>EĞİTSEL DEĞERLENDİRME VE TANILAMADA İLKELER</a:t>
            </a:r>
          </a:p>
        </p:txBody>
      </p:sp>
      <p:sp>
        <p:nvSpPr>
          <p:cNvPr id="9218" name="Rectangle 3"/>
          <p:cNvSpPr>
            <a:spLocks noGrp="1" noChangeArrowheads="1"/>
          </p:cNvSpPr>
          <p:nvPr>
            <p:ph idx="1"/>
          </p:nvPr>
        </p:nvSpPr>
        <p:spPr>
          <a:xfrm>
            <a:off x="785813" y="2492896"/>
            <a:ext cx="7929562" cy="3960440"/>
          </a:xfrm>
        </p:spPr>
        <p:txBody>
          <a:bodyPr>
            <a:normAutofit lnSpcReduction="10000"/>
          </a:bodyPr>
          <a:lstStyle/>
          <a:p>
            <a:pPr algn="just">
              <a:buFont typeface="Wingdings" pitchFamily="2" charset="2"/>
              <a:buNone/>
            </a:pPr>
            <a:r>
              <a:rPr lang="tr-TR" sz="1800" dirty="0"/>
              <a:t>	</a:t>
            </a:r>
            <a:r>
              <a:rPr lang="tr-TR" sz="2000" dirty="0">
                <a:latin typeface="Times New Roman" panose="02020603050405020304" pitchFamily="18" charset="0"/>
                <a:cs typeface="Times New Roman" panose="02020603050405020304" pitchFamily="18" charset="0"/>
              </a:rPr>
              <a:t>a) Eğitsel değerlendirme ve tanılama</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erken yaşta yapılır.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b) Eğitsel değerlendirme ve tanılama, bireyin tüm gelişim alanlarındaki özellikleri ve akademik disiplin alanlarındaki yeterlilikleri ile eğitim ihtiyaçları birlikte değerlendirilerek yapılır.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c) Eğitsel değerlendirme ve tanılama; fiziksel, sosyal ve psikolojik bakımdan birey için en uygun ortamda yapılır.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d) Eğitsel değerlendirme ve tanılama, bireyin yetersizliğine göre birden fazla yöntem ve teknik ile uygun ölçme araçları kullanılarak yapılır.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e) Eğitsel değerlendirme ve tanılama, bireyin eğitim ihtiyacı ve gelişimi dikkate alınarak gerektiğinde tekrarlanır.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a:t>
            </a:r>
          </a:p>
          <a:p>
            <a:pPr algn="just" eaLnBrk="1" hangingPunct="1">
              <a:buFont typeface="Wingdings" pitchFamily="2" charset="2"/>
              <a:buNone/>
            </a:pPr>
            <a:endParaRPr lang="tr-TR" sz="1800" dirty="0"/>
          </a:p>
          <a:p>
            <a:pPr algn="just" eaLnBrk="1" hangingPunct="1">
              <a:buFont typeface="Wingdings" pitchFamily="2" charset="2"/>
              <a:buNone/>
            </a:pPr>
            <a:endParaRPr lang="tr-TR"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23528" y="508594"/>
            <a:ext cx="7929562" cy="1571625"/>
          </a:xfrm>
        </p:spPr>
        <p:txBody>
          <a:bodyPr anchor="ctr"/>
          <a:lstStyle/>
          <a:p>
            <a:pPr algn="ctr" eaLnBrk="1" hangingPunct="1"/>
            <a:r>
              <a:rPr lang="tr-TR" sz="3200" b="1" dirty="0">
                <a:latin typeface="Comic Sans MS" pitchFamily="66" charset="0"/>
              </a:rPr>
              <a:t>EĞİTSEL DEĞERLENDİRME VE TANILAMADA İLKELER</a:t>
            </a:r>
          </a:p>
        </p:txBody>
      </p:sp>
      <p:sp>
        <p:nvSpPr>
          <p:cNvPr id="10242" name="Rectangle 3"/>
          <p:cNvSpPr>
            <a:spLocks noGrp="1" noChangeArrowheads="1"/>
          </p:cNvSpPr>
          <p:nvPr>
            <p:ph idx="1"/>
          </p:nvPr>
        </p:nvSpPr>
        <p:spPr>
          <a:xfrm>
            <a:off x="785813" y="2071688"/>
            <a:ext cx="8001000" cy="4165624"/>
          </a:xfrm>
        </p:spPr>
        <p:txBody>
          <a:bodyPr>
            <a:normAutofit/>
          </a:bodyPr>
          <a:lstStyle/>
          <a:p>
            <a:pPr algn="just">
              <a:buFont typeface="Wingdings" pitchFamily="2" charset="2"/>
              <a:buNone/>
            </a:pPr>
            <a:r>
              <a:rPr lang="tr-TR" sz="1600" dirty="0"/>
              <a:t>	</a:t>
            </a:r>
          </a:p>
          <a:p>
            <a:pPr algn="just">
              <a:buFont typeface="Wingdings" pitchFamily="2" charset="2"/>
              <a:buNone/>
            </a:pPr>
            <a:r>
              <a:rPr lang="tr-TR" sz="1600" dirty="0"/>
              <a:t>	</a:t>
            </a:r>
            <a:r>
              <a:rPr lang="tr-TR" sz="2000" dirty="0">
                <a:latin typeface="Times New Roman" panose="02020603050405020304" pitchFamily="18" charset="0"/>
                <a:cs typeface="Times New Roman" panose="02020603050405020304" pitchFamily="18" charset="0"/>
              </a:rPr>
              <a:t>e) Eğitsel değerlendirme ve tanılamada, bireyin öğrenme ortamları ile yeterli ve yetersiz olduğu yönler birlikte değerlendirilir.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f) Eğitsel değerlendirme ve tanılama sürecinde veli, okul ve uzmanlar iş birliği içinde çalışırlar.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g) Eğitsel değerlendirme ve tanılama sürecinde ailenin ve gerektiğinde bireyin görüşü alınır.</a:t>
            </a:r>
          </a:p>
          <a:p>
            <a:pPr algn="just">
              <a:buFont typeface="Wingdings" pitchFamily="2" charset="2"/>
              <a:buNone/>
            </a:pPr>
            <a:r>
              <a:rPr lang="tr-TR" sz="2000" dirty="0">
                <a:latin typeface="Times New Roman" panose="02020603050405020304" pitchFamily="18" charset="0"/>
                <a:cs typeface="Times New Roman" panose="02020603050405020304" pitchFamily="18" charset="0"/>
              </a:rPr>
              <a:t>	h) Eğitsel değerlendirme ve tanılama süreciyle ilgili olarak birey ile ailenin görüş ve onayları alınmadan hiçbir açıklama yapılamaz. Eğitsel değerlendirme ve tanılama sonuçları sadece yasal ve eğitimle ilgili kararlar almak için kullanılır.</a:t>
            </a:r>
          </a:p>
          <a:p>
            <a:pPr algn="just">
              <a:buFont typeface="Wingdings" pitchFamily="2" charset="2"/>
              <a:buNone/>
            </a:pPr>
            <a:endParaRPr lang="tr-TR" sz="2000" dirty="0">
              <a:latin typeface="Times New Roman" panose="02020603050405020304" pitchFamily="18" charset="0"/>
              <a:cs typeface="Times New Roman" panose="02020603050405020304" pitchFamily="18" charset="0"/>
            </a:endParaRPr>
          </a:p>
          <a:p>
            <a:pPr algn="just" eaLnBrk="1" hangingPunct="1">
              <a:buFont typeface="Wingdings" pitchFamily="2" charset="2"/>
              <a:buNone/>
            </a:pP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89757" y="534987"/>
            <a:ext cx="8107362" cy="1452563"/>
          </a:xfrm>
        </p:spPr>
        <p:txBody>
          <a:bodyPr anchor="ctr"/>
          <a:lstStyle/>
          <a:p>
            <a:pPr algn="ctr" eaLnBrk="1" hangingPunct="1"/>
            <a:r>
              <a:rPr lang="tr-TR" sz="2200" b="1" dirty="0">
                <a:latin typeface="Comic Sans MS" pitchFamily="66" charset="0"/>
              </a:rPr>
              <a:t>ÖZEL EĞİTİM GEREKTİRDİĞİ DÜŞÜNÜLEN ÖĞRENCİLERE İLİŞKİN  EĞİTSEL DEĞERLENDİRME VE TANILAMA SÜRECİ</a:t>
            </a:r>
          </a:p>
        </p:txBody>
      </p:sp>
      <p:sp>
        <p:nvSpPr>
          <p:cNvPr id="11274" name="Rectangle 10"/>
          <p:cNvSpPr>
            <a:spLocks noGrp="1" noChangeArrowheads="1"/>
          </p:cNvSpPr>
          <p:nvPr>
            <p:ph idx="1"/>
          </p:nvPr>
        </p:nvSpPr>
        <p:spPr>
          <a:xfrm>
            <a:off x="857250" y="2786063"/>
            <a:ext cx="1357313" cy="642937"/>
          </a:xfrm>
          <a:solidFill>
            <a:srgbClr val="FFFF66"/>
          </a:solidFill>
          <a:ln>
            <a:solidFill>
              <a:schemeClr val="tx1"/>
            </a:solidFill>
          </a:ln>
        </p:spPr>
        <p:txBody>
          <a:bodyPr wrap="none" anchor="ctr"/>
          <a:lstStyle/>
          <a:p>
            <a:pPr algn="ctr">
              <a:buFont typeface="Wingdings" pitchFamily="2" charset="2"/>
              <a:buNone/>
            </a:pPr>
            <a:r>
              <a:rPr kumimoji="1" lang="tr-TR" sz="1600"/>
              <a:t>Müdahale</a:t>
            </a:r>
          </a:p>
        </p:txBody>
      </p:sp>
      <p:sp>
        <p:nvSpPr>
          <p:cNvPr id="17413" name="Rectangle 4"/>
          <p:cNvSpPr>
            <a:spLocks noChangeArrowheads="1"/>
          </p:cNvSpPr>
          <p:nvPr/>
        </p:nvSpPr>
        <p:spPr bwMode="auto">
          <a:xfrm>
            <a:off x="857250" y="2000250"/>
            <a:ext cx="1368425" cy="647700"/>
          </a:xfrm>
          <a:prstGeom prst="rect">
            <a:avLst/>
          </a:prstGeom>
          <a:solidFill>
            <a:srgbClr val="FFFF66"/>
          </a:solidFill>
          <a:ln w="9525">
            <a:solidFill>
              <a:schemeClr val="tx1"/>
            </a:solidFill>
            <a:miter lim="800000"/>
            <a:headEnd/>
            <a:tailEnd/>
          </a:ln>
        </p:spPr>
        <p:txBody>
          <a:bodyPr wrap="none" anchor="ctr"/>
          <a:lstStyle/>
          <a:p>
            <a:pPr algn="ctr">
              <a:defRPr/>
            </a:pPr>
            <a:r>
              <a:rPr kumimoji="1" lang="tr-TR" dirty="0">
                <a:latin typeface="+mn-lt"/>
              </a:rPr>
              <a:t>Farkına</a:t>
            </a:r>
          </a:p>
          <a:p>
            <a:pPr algn="ctr">
              <a:defRPr/>
            </a:pPr>
            <a:r>
              <a:rPr kumimoji="1" lang="tr-TR" dirty="0">
                <a:latin typeface="+mn-lt"/>
              </a:rPr>
              <a:t>Varma</a:t>
            </a:r>
          </a:p>
        </p:txBody>
      </p:sp>
      <p:sp>
        <p:nvSpPr>
          <p:cNvPr id="17414" name="Rectangle 6"/>
          <p:cNvSpPr>
            <a:spLocks noChangeArrowheads="1"/>
          </p:cNvSpPr>
          <p:nvPr/>
        </p:nvSpPr>
        <p:spPr bwMode="auto">
          <a:xfrm>
            <a:off x="2500313" y="2000250"/>
            <a:ext cx="1871662" cy="647700"/>
          </a:xfrm>
          <a:prstGeom prst="rect">
            <a:avLst/>
          </a:prstGeom>
          <a:solidFill>
            <a:srgbClr val="FFFF66"/>
          </a:solidFill>
          <a:ln w="9525">
            <a:solidFill>
              <a:schemeClr val="tx1"/>
            </a:solidFill>
            <a:miter lim="800000"/>
            <a:headEnd/>
            <a:tailEnd/>
          </a:ln>
        </p:spPr>
        <p:txBody>
          <a:bodyPr wrap="none" anchor="ctr"/>
          <a:lstStyle/>
          <a:p>
            <a:pPr algn="ctr">
              <a:defRPr/>
            </a:pPr>
            <a:r>
              <a:rPr kumimoji="1" lang="tr-TR" dirty="0">
                <a:latin typeface="+mn-lt"/>
              </a:rPr>
              <a:t>Hekime</a:t>
            </a:r>
            <a:br>
              <a:rPr kumimoji="1" lang="tr-TR" dirty="0">
                <a:latin typeface="+mn-lt"/>
              </a:rPr>
            </a:br>
            <a:r>
              <a:rPr kumimoji="1" lang="tr-TR" dirty="0">
                <a:latin typeface="+mn-lt"/>
              </a:rPr>
              <a:t>Başvurma</a:t>
            </a:r>
          </a:p>
        </p:txBody>
      </p:sp>
      <p:sp>
        <p:nvSpPr>
          <p:cNvPr id="17415" name="Rectangle 8"/>
          <p:cNvSpPr>
            <a:spLocks noChangeArrowheads="1"/>
          </p:cNvSpPr>
          <p:nvPr/>
        </p:nvSpPr>
        <p:spPr bwMode="auto">
          <a:xfrm>
            <a:off x="4643438" y="2000250"/>
            <a:ext cx="2214562" cy="654050"/>
          </a:xfrm>
          <a:prstGeom prst="rect">
            <a:avLst/>
          </a:prstGeom>
          <a:solidFill>
            <a:srgbClr val="FFFF66"/>
          </a:solidFill>
          <a:ln w="9525">
            <a:solidFill>
              <a:schemeClr val="tx1"/>
            </a:solidFill>
            <a:miter lim="800000"/>
            <a:headEnd/>
            <a:tailEnd/>
          </a:ln>
        </p:spPr>
        <p:txBody>
          <a:bodyPr wrap="none" anchor="ctr"/>
          <a:lstStyle/>
          <a:p>
            <a:pPr algn="ctr">
              <a:defRPr/>
            </a:pPr>
            <a:r>
              <a:rPr kumimoji="1" lang="tr-TR" dirty="0">
                <a:latin typeface="+mn-lt"/>
              </a:rPr>
              <a:t>Tıbbi </a:t>
            </a:r>
          </a:p>
          <a:p>
            <a:pPr algn="ctr">
              <a:defRPr/>
            </a:pPr>
            <a:r>
              <a:rPr kumimoji="1" lang="tr-TR" dirty="0">
                <a:latin typeface="+mn-lt"/>
              </a:rPr>
              <a:t>Değerlendirme</a:t>
            </a:r>
          </a:p>
        </p:txBody>
      </p:sp>
      <p:sp>
        <p:nvSpPr>
          <p:cNvPr id="17416" name="Rectangle 10"/>
          <p:cNvSpPr>
            <a:spLocks noChangeArrowheads="1"/>
          </p:cNvSpPr>
          <p:nvPr/>
        </p:nvSpPr>
        <p:spPr bwMode="auto">
          <a:xfrm>
            <a:off x="7215188" y="2000250"/>
            <a:ext cx="1428750" cy="642938"/>
          </a:xfrm>
          <a:prstGeom prst="rect">
            <a:avLst/>
          </a:prstGeom>
          <a:solidFill>
            <a:srgbClr val="FFFF66"/>
          </a:solidFill>
          <a:ln w="9525">
            <a:solidFill>
              <a:schemeClr val="tx1"/>
            </a:solidFill>
            <a:miter lim="800000"/>
            <a:headEnd/>
            <a:tailEnd/>
          </a:ln>
        </p:spPr>
        <p:txBody>
          <a:bodyPr wrap="none" anchor="ctr"/>
          <a:lstStyle/>
          <a:p>
            <a:pPr algn="ctr">
              <a:defRPr/>
            </a:pPr>
            <a:r>
              <a:rPr kumimoji="1" lang="tr-TR" sz="1600" dirty="0">
                <a:latin typeface="+mn-lt"/>
              </a:rPr>
              <a:t>Bilgi</a:t>
            </a:r>
          </a:p>
          <a:p>
            <a:pPr algn="ctr">
              <a:defRPr/>
            </a:pPr>
            <a:r>
              <a:rPr kumimoji="1" lang="tr-TR" sz="1600" dirty="0">
                <a:latin typeface="+mn-lt"/>
              </a:rPr>
              <a:t>Toplama</a:t>
            </a:r>
          </a:p>
        </p:txBody>
      </p:sp>
      <p:sp>
        <p:nvSpPr>
          <p:cNvPr id="17418" name="Rectangle 14"/>
          <p:cNvSpPr>
            <a:spLocks noChangeArrowheads="1"/>
          </p:cNvSpPr>
          <p:nvPr/>
        </p:nvSpPr>
        <p:spPr bwMode="auto">
          <a:xfrm>
            <a:off x="3143250" y="5357813"/>
            <a:ext cx="3500438" cy="642937"/>
          </a:xfrm>
          <a:prstGeom prst="rect">
            <a:avLst/>
          </a:prstGeom>
          <a:solidFill>
            <a:srgbClr val="FFFF66"/>
          </a:solidFill>
          <a:ln w="9525">
            <a:solidFill>
              <a:schemeClr val="tx1"/>
            </a:solidFill>
            <a:miter lim="800000"/>
            <a:headEnd/>
            <a:tailEnd/>
          </a:ln>
        </p:spPr>
        <p:txBody>
          <a:bodyPr wrap="none" anchor="ctr"/>
          <a:lstStyle/>
          <a:p>
            <a:pPr algn="ctr">
              <a:defRPr/>
            </a:pPr>
            <a:endParaRPr kumimoji="1" lang="tr-TR" b="1" dirty="0">
              <a:solidFill>
                <a:schemeClr val="accent2"/>
              </a:solidFill>
              <a:latin typeface="Arial Black" pitchFamily="34" charset="0"/>
            </a:endParaRPr>
          </a:p>
          <a:p>
            <a:pPr algn="ctr">
              <a:defRPr/>
            </a:pPr>
            <a:r>
              <a:rPr kumimoji="1" lang="tr-TR" sz="1600" dirty="0">
                <a:latin typeface="+mn-lt"/>
              </a:rPr>
              <a:t>İl/İlçe </a:t>
            </a:r>
          </a:p>
          <a:p>
            <a:pPr algn="ctr">
              <a:defRPr/>
            </a:pPr>
            <a:r>
              <a:rPr kumimoji="1" lang="tr-TR" sz="1600" dirty="0">
                <a:latin typeface="+mn-lt"/>
              </a:rPr>
              <a:t>Özel Eğitim Hizmetleri Kurulu</a:t>
            </a:r>
            <a:r>
              <a:rPr kumimoji="1" lang="tr-TR" dirty="0">
                <a:latin typeface="+mn-lt"/>
              </a:rPr>
              <a:t/>
            </a:r>
            <a:br>
              <a:rPr kumimoji="1" lang="tr-TR" dirty="0">
                <a:latin typeface="+mn-lt"/>
              </a:rPr>
            </a:br>
            <a:endParaRPr kumimoji="1" lang="tr-TR" dirty="0">
              <a:latin typeface="+mn-lt"/>
            </a:endParaRPr>
          </a:p>
        </p:txBody>
      </p:sp>
      <p:sp>
        <p:nvSpPr>
          <p:cNvPr id="17419" name="Rectangle 16"/>
          <p:cNvSpPr>
            <a:spLocks noChangeArrowheads="1"/>
          </p:cNvSpPr>
          <p:nvPr/>
        </p:nvSpPr>
        <p:spPr bwMode="auto">
          <a:xfrm>
            <a:off x="6929438" y="5357813"/>
            <a:ext cx="1692275" cy="642937"/>
          </a:xfrm>
          <a:prstGeom prst="rect">
            <a:avLst/>
          </a:prstGeom>
          <a:solidFill>
            <a:srgbClr val="FFFF66"/>
          </a:solidFill>
          <a:ln w="9525">
            <a:solidFill>
              <a:schemeClr val="tx1"/>
            </a:solidFill>
            <a:miter lim="800000"/>
            <a:headEnd/>
            <a:tailEnd/>
          </a:ln>
        </p:spPr>
        <p:txBody>
          <a:bodyPr wrap="none" anchor="ctr"/>
          <a:lstStyle/>
          <a:p>
            <a:pPr algn="ctr">
              <a:defRPr/>
            </a:pPr>
            <a:r>
              <a:rPr kumimoji="1" lang="tr-TR" sz="1600" dirty="0">
                <a:latin typeface="+mn-lt"/>
              </a:rPr>
              <a:t>Yerleştirme</a:t>
            </a:r>
          </a:p>
        </p:txBody>
      </p:sp>
      <p:sp>
        <p:nvSpPr>
          <p:cNvPr id="17420" name="Rectangle 18"/>
          <p:cNvSpPr>
            <a:spLocks noChangeArrowheads="1"/>
          </p:cNvSpPr>
          <p:nvPr/>
        </p:nvSpPr>
        <p:spPr bwMode="auto">
          <a:xfrm>
            <a:off x="857250" y="3571875"/>
            <a:ext cx="7786688" cy="1643063"/>
          </a:xfrm>
          <a:prstGeom prst="rect">
            <a:avLst/>
          </a:prstGeom>
          <a:solidFill>
            <a:srgbClr val="FFFF66"/>
          </a:solidFill>
          <a:ln w="9525">
            <a:solidFill>
              <a:schemeClr val="tx1"/>
            </a:solidFill>
            <a:miter lim="800000"/>
            <a:headEnd/>
            <a:tailEnd/>
          </a:ln>
        </p:spPr>
        <p:txBody>
          <a:bodyPr wrap="none" anchor="ctr"/>
          <a:lstStyle/>
          <a:p>
            <a:pPr marL="342900" indent="-342900">
              <a:defRPr/>
            </a:pPr>
            <a:r>
              <a:rPr lang="tr-TR" sz="1400" dirty="0"/>
              <a:t>1. Bireyin zihinsel, fiziksel, duygusal, sosyal gelişim öyküsünün alınması(görüşme)</a:t>
            </a:r>
            <a:endParaRPr kumimoji="1" lang="tr-TR" sz="1400" b="1" dirty="0">
              <a:latin typeface="Verdana" pitchFamily="34" charset="0"/>
            </a:endParaRPr>
          </a:p>
          <a:p>
            <a:pPr>
              <a:defRPr/>
            </a:pPr>
            <a:r>
              <a:rPr kumimoji="1" lang="tr-TR" sz="1400" dirty="0">
                <a:latin typeface="Verdana" pitchFamily="34" charset="0"/>
              </a:rPr>
              <a:t>2. </a:t>
            </a:r>
            <a:r>
              <a:rPr lang="tr-TR" sz="1400" dirty="0"/>
              <a:t>Bireyin özelliklerine uygun testlerin uygulanması(zeka testleri, gelişim ölçekleri)</a:t>
            </a:r>
            <a:endParaRPr kumimoji="1" lang="tr-TR" sz="1400" b="1" dirty="0">
              <a:latin typeface="Verdana" pitchFamily="34" charset="0"/>
            </a:endParaRPr>
          </a:p>
          <a:p>
            <a:pPr algn="just">
              <a:defRPr/>
            </a:pPr>
            <a:r>
              <a:rPr kumimoji="1" lang="tr-TR" sz="1400" dirty="0">
                <a:latin typeface="Verdana" pitchFamily="34" charset="0"/>
              </a:rPr>
              <a:t>3. B</a:t>
            </a:r>
            <a:r>
              <a:rPr lang="tr-TR" sz="1400" dirty="0"/>
              <a:t>ireyin tüm gelişim alanındaki özellikleri ve akademik disiplin alanlarındaki yeterlilikleri ile </a:t>
            </a:r>
            <a:br>
              <a:rPr lang="tr-TR" sz="1400" dirty="0"/>
            </a:br>
            <a:r>
              <a:rPr lang="tr-TR" sz="1400" dirty="0"/>
              <a:t>eğitim ihtiyaçlarının belirlenmesi(Performans değerlendirme formu).</a:t>
            </a:r>
            <a:endParaRPr kumimoji="1" lang="tr-TR" sz="1400" b="1" dirty="0">
              <a:latin typeface="Verdana" pitchFamily="34" charset="0"/>
            </a:endParaRPr>
          </a:p>
          <a:p>
            <a:pPr>
              <a:defRPr/>
            </a:pPr>
            <a:r>
              <a:rPr kumimoji="1" lang="tr-TR" sz="1400" dirty="0">
                <a:latin typeface="+mn-lt"/>
              </a:rPr>
              <a:t>4.</a:t>
            </a:r>
            <a:r>
              <a:rPr lang="tr-TR" sz="1400" dirty="0"/>
              <a:t> Toplanan bilgilerin değerlendirilerek bireyin alacağı özel eğitim hizmetine karar verilmesi.</a:t>
            </a:r>
          </a:p>
          <a:p>
            <a:pPr>
              <a:defRPr/>
            </a:pPr>
            <a:r>
              <a:rPr lang="tr-TR" sz="1400" dirty="0"/>
              <a:t>5. Özel eğitime ihtiyacı olan bireyler için eğitim planı hazırlanması.</a:t>
            </a:r>
            <a:endParaRPr kumimoji="1" lang="tr-TR" sz="1400" dirty="0">
              <a:latin typeface="+mn-lt"/>
            </a:endParaRPr>
          </a:p>
        </p:txBody>
      </p:sp>
      <p:sp>
        <p:nvSpPr>
          <p:cNvPr id="17" name="Rectangle 10"/>
          <p:cNvSpPr txBox="1">
            <a:spLocks noChangeArrowheads="1"/>
          </p:cNvSpPr>
          <p:nvPr/>
        </p:nvSpPr>
        <p:spPr bwMode="auto">
          <a:xfrm>
            <a:off x="2500313" y="2786063"/>
            <a:ext cx="1357312" cy="642937"/>
          </a:xfrm>
          <a:prstGeom prst="rect">
            <a:avLst/>
          </a:prstGeom>
          <a:solidFill>
            <a:srgbClr val="FFFF66"/>
          </a:solidFill>
          <a:ln w="9525">
            <a:solidFill>
              <a:schemeClr val="tx1"/>
            </a:solidFill>
            <a:miter lim="800000"/>
            <a:headEnd/>
            <a:tailEnd/>
          </a:ln>
        </p:spPr>
        <p:txBody>
          <a:bodyPr wrap="none" anchor="ctr"/>
          <a:lstStyle/>
          <a:p>
            <a:pPr marL="342900" indent="-342900" algn="ctr" eaLnBrk="0" hangingPunct="0">
              <a:spcBef>
                <a:spcPct val="20000"/>
              </a:spcBef>
              <a:buClr>
                <a:schemeClr val="folHlink"/>
              </a:buClr>
              <a:buSzPct val="60000"/>
              <a:buFont typeface="Wingdings" pitchFamily="2" charset="2"/>
              <a:buNone/>
              <a:defRPr/>
            </a:pPr>
            <a:r>
              <a:rPr kumimoji="1" lang="tr-TR" sz="1600" kern="0" dirty="0">
                <a:latin typeface="+mn-lt"/>
                <a:cs typeface="+mn-cs"/>
              </a:rPr>
              <a:t>Gönderme</a:t>
            </a:r>
          </a:p>
        </p:txBody>
      </p:sp>
      <p:sp>
        <p:nvSpPr>
          <p:cNvPr id="18" name="Rectangle 10"/>
          <p:cNvSpPr txBox="1">
            <a:spLocks noChangeArrowheads="1"/>
          </p:cNvSpPr>
          <p:nvPr/>
        </p:nvSpPr>
        <p:spPr bwMode="auto">
          <a:xfrm>
            <a:off x="4143375" y="2786063"/>
            <a:ext cx="4500563" cy="642937"/>
          </a:xfrm>
          <a:prstGeom prst="rect">
            <a:avLst/>
          </a:prstGeom>
          <a:solidFill>
            <a:srgbClr val="FFFF66"/>
          </a:solidFill>
          <a:ln w="9525">
            <a:solidFill>
              <a:schemeClr val="tx1"/>
            </a:solidFill>
            <a:miter lim="800000"/>
            <a:headEnd/>
            <a:tailEnd/>
          </a:ln>
        </p:spPr>
        <p:txBody>
          <a:bodyPr wrap="none" anchor="ctr"/>
          <a:lstStyle/>
          <a:p>
            <a:pPr marL="342900" indent="-342900" algn="ctr" eaLnBrk="0" hangingPunct="0">
              <a:spcBef>
                <a:spcPct val="20000"/>
              </a:spcBef>
              <a:buClr>
                <a:schemeClr val="folHlink"/>
              </a:buClr>
              <a:buSzPct val="60000"/>
              <a:buFont typeface="Wingdings" pitchFamily="2" charset="2"/>
              <a:buNone/>
              <a:defRPr/>
            </a:pPr>
            <a:r>
              <a:rPr kumimoji="1" lang="tr-TR" sz="1600" kern="0" dirty="0">
                <a:latin typeface="+mn-lt"/>
                <a:cs typeface="+mn-cs"/>
              </a:rPr>
              <a:t>RAM</a:t>
            </a:r>
          </a:p>
          <a:p>
            <a:pPr marL="342900" indent="-342900" algn="ctr" eaLnBrk="0" hangingPunct="0">
              <a:spcBef>
                <a:spcPct val="20000"/>
              </a:spcBef>
              <a:buClr>
                <a:schemeClr val="folHlink"/>
              </a:buClr>
              <a:buSzPct val="60000"/>
              <a:buFont typeface="Wingdings" pitchFamily="2" charset="2"/>
              <a:buNone/>
              <a:defRPr/>
            </a:pPr>
            <a:r>
              <a:rPr kumimoji="1" lang="tr-TR" sz="1600" kern="0" dirty="0">
                <a:latin typeface="+mn-lt"/>
                <a:cs typeface="+mn-cs"/>
              </a:rPr>
              <a:t>Özel Eğitim Değerlendirme Kurulu</a:t>
            </a:r>
          </a:p>
        </p:txBody>
      </p:sp>
      <p:sp>
        <p:nvSpPr>
          <p:cNvPr id="19" name="Rectangle 10"/>
          <p:cNvSpPr>
            <a:spLocks noChangeArrowheads="1"/>
          </p:cNvSpPr>
          <p:nvPr/>
        </p:nvSpPr>
        <p:spPr bwMode="auto">
          <a:xfrm>
            <a:off x="857250" y="5357813"/>
            <a:ext cx="1928813" cy="642937"/>
          </a:xfrm>
          <a:prstGeom prst="rect">
            <a:avLst/>
          </a:prstGeom>
          <a:solidFill>
            <a:srgbClr val="FFFF66"/>
          </a:solidFill>
          <a:ln w="9525">
            <a:solidFill>
              <a:schemeClr val="tx1"/>
            </a:solidFill>
            <a:miter lim="800000"/>
            <a:headEnd/>
            <a:tailEnd/>
          </a:ln>
        </p:spPr>
        <p:txBody>
          <a:bodyPr wrap="none" anchor="ctr"/>
          <a:lstStyle/>
          <a:p>
            <a:pPr algn="ctr">
              <a:defRPr/>
            </a:pPr>
            <a:r>
              <a:rPr kumimoji="1" lang="tr-TR" sz="1600" dirty="0">
                <a:latin typeface="+mn-lt"/>
              </a:rPr>
              <a:t>Yönlendirme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51520" y="494739"/>
            <a:ext cx="7858125" cy="1571625"/>
          </a:xfrm>
        </p:spPr>
        <p:txBody>
          <a:bodyPr anchor="ctr"/>
          <a:lstStyle/>
          <a:p>
            <a:pPr algn="ctr" eaLnBrk="1" hangingPunct="1"/>
            <a:r>
              <a:rPr lang="tr-TR" sz="3200" b="1" dirty="0">
                <a:latin typeface="Comic Sans MS" pitchFamily="66" charset="0"/>
              </a:rPr>
              <a:t>EĞİTSEL DEĞERLENDİRME VE TANILAMA SÜRECİ</a:t>
            </a:r>
          </a:p>
        </p:txBody>
      </p:sp>
      <p:sp>
        <p:nvSpPr>
          <p:cNvPr id="12290" name="Rectangle 3"/>
          <p:cNvSpPr>
            <a:spLocks noGrp="1" noChangeArrowheads="1"/>
          </p:cNvSpPr>
          <p:nvPr>
            <p:ph idx="1"/>
          </p:nvPr>
        </p:nvSpPr>
        <p:spPr>
          <a:xfrm>
            <a:off x="539552" y="2378672"/>
            <a:ext cx="7929562" cy="5154784"/>
          </a:xfrm>
        </p:spPr>
        <p:txBody>
          <a:bodyPr>
            <a:normAutofit fontScale="32500" lnSpcReduction="20000"/>
          </a:bodyPr>
          <a:lstStyle/>
          <a:p>
            <a:pPr algn="just">
              <a:buFont typeface="Wingdings" pitchFamily="2" charset="2"/>
              <a:buNone/>
            </a:pPr>
            <a:r>
              <a:rPr lang="tr-TR" sz="1400" b="1" dirty="0"/>
              <a:t>	</a:t>
            </a:r>
            <a:r>
              <a:rPr lang="tr-TR" sz="4000" b="1" u="sng" dirty="0"/>
              <a:t>Farkına varma</a:t>
            </a:r>
            <a:r>
              <a:rPr lang="tr-TR" sz="4000" b="1" dirty="0"/>
              <a:t>: </a:t>
            </a:r>
            <a:r>
              <a:rPr lang="tr-TR" sz="4000" dirty="0"/>
              <a:t>Çocuğun öğretmeni, ana-babası ve diğer uzmanlar tarafından gelişim özellikleri ile eğitim yeterlilikleri açısından akranlarından beklenilen düzeyden anlamlı farklılıklar gösterdiğinin tespit edilmesidir. </a:t>
            </a:r>
          </a:p>
          <a:p>
            <a:pPr algn="just">
              <a:buFont typeface="Wingdings" pitchFamily="2" charset="2"/>
              <a:buNone/>
            </a:pPr>
            <a:r>
              <a:rPr lang="tr-TR" sz="4000" b="1" dirty="0"/>
              <a:t>	</a:t>
            </a:r>
            <a:r>
              <a:rPr lang="tr-TR" sz="4000" dirty="0"/>
              <a:t>a) Erken Çocukluk(0-36 Ay): Çocuğun  bireysel fark edilmesinden sonra bu farklılığın nedeni, var olan durumu, ileride ortaya çıkabilecek sorunlar açısından  değerlendirilmek üzere tıbbi tanılanması yapılmalıdır. Tıbbi tanılanma doğrultusunda, tıbbi tedavi ve rehabilitasyon ile birlikte destek eğitim hizmetleri planlanmalıdır.</a:t>
            </a:r>
          </a:p>
          <a:p>
            <a:pPr algn="just">
              <a:buFont typeface="Wingdings" pitchFamily="2" charset="2"/>
              <a:buNone/>
            </a:pPr>
            <a:r>
              <a:rPr lang="tr-TR" sz="4000" dirty="0"/>
              <a:t>	b) Okul Öncesi Dönem (36-72 Ay): Bireysel farklılıkları aile ve çevresi tarafından fark edilen birey, tıbbi tanılanmasının yapılması için aile bilgilendirilmeli ve gerekli yönlendirme yapılmalıdır. Özel eğitime ihtiyaçları belirlenmiş, 37-72 ay arasındaki  çocuklar için, okul öncesi eğitimi zorunludur ve kaynaştırma uygulamaları kapsamında sürdürmeleri esastır.</a:t>
            </a:r>
          </a:p>
          <a:p>
            <a:pPr algn="just">
              <a:buFont typeface="Wingdings" pitchFamily="2" charset="2"/>
              <a:buNone/>
            </a:pPr>
            <a:r>
              <a:rPr lang="tr-TR" sz="4000" dirty="0"/>
              <a:t>	c) Zorunlu eğitim döneminde farkına varma: okulda görev yapan bir öğretmen, çocuğun ana-babası ya da diğer bir uzmanın eldeki kanıtlara dayanarak çocuğun özel eğitim ihtiyaçları olduğu yönünde belirtiler gösterdiğine ilişkin kaygılarını dile getirmesidir. </a:t>
            </a:r>
          </a:p>
          <a:p>
            <a:pPr algn="just">
              <a:buFont typeface="Wingdings" pitchFamily="2" charset="2"/>
              <a:buNone/>
            </a:pPr>
            <a:endParaRPr lang="tr-TR" sz="4000" b="1" dirty="0"/>
          </a:p>
          <a:p>
            <a:pPr algn="just">
              <a:buFont typeface="Wingdings" pitchFamily="2" charset="2"/>
              <a:buNone/>
            </a:pPr>
            <a:endParaRPr lang="tr-TR" sz="4000" dirty="0"/>
          </a:p>
          <a:p>
            <a:pPr>
              <a:buFont typeface="Wingdings" pitchFamily="2" charset="2"/>
              <a:buNone/>
            </a:pPr>
            <a:endParaRPr lang="tr-TR" sz="1600" dirty="0"/>
          </a:p>
          <a:p>
            <a:pPr>
              <a:buFont typeface="Wingdings" pitchFamily="2" charset="2"/>
              <a:buNone/>
            </a:pPr>
            <a:endParaRPr lang="tr-TR" sz="1600" dirty="0"/>
          </a:p>
          <a:p>
            <a:pPr>
              <a:buFont typeface="Wingdings" pitchFamily="2" charset="2"/>
              <a:buNone/>
            </a:pPr>
            <a:r>
              <a:rPr lang="tr-TR" sz="1600" dirty="0"/>
              <a:t> </a:t>
            </a:r>
          </a:p>
          <a:p>
            <a:endParaRPr lang="tr-TR" sz="1600" dirty="0"/>
          </a:p>
          <a:p>
            <a:endParaRPr lang="tr-TR" sz="2800" dirty="0"/>
          </a:p>
          <a:p>
            <a:pPr>
              <a:buFont typeface="Wingdings" pitchFamily="2" charset="2"/>
              <a:buNone/>
            </a:pPr>
            <a:r>
              <a:rPr lang="tr-TR" sz="2800" dirty="0"/>
              <a:t> </a:t>
            </a:r>
          </a:p>
          <a:p>
            <a:endParaRPr lang="tr-TR" sz="2800" dirty="0"/>
          </a:p>
          <a:p>
            <a:pPr algn="just">
              <a:buFont typeface="Wingdings" pitchFamily="2" charset="2"/>
              <a:buNone/>
            </a:pPr>
            <a:endParaRPr lang="tr-T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23528" y="494739"/>
            <a:ext cx="7858125" cy="1571625"/>
          </a:xfrm>
        </p:spPr>
        <p:txBody>
          <a:bodyPr anchor="ctr"/>
          <a:lstStyle/>
          <a:p>
            <a:pPr algn="ctr" eaLnBrk="1" hangingPunct="1"/>
            <a:r>
              <a:rPr lang="tr-TR" sz="3200" b="1" dirty="0">
                <a:latin typeface="Comic Sans MS" pitchFamily="66" charset="0"/>
              </a:rPr>
              <a:t>EĞİTSEL DEĞERLENDİRME VE TANILAMA SÜRECİ</a:t>
            </a:r>
          </a:p>
        </p:txBody>
      </p:sp>
      <p:sp>
        <p:nvSpPr>
          <p:cNvPr id="13314" name="Rectangle 3"/>
          <p:cNvSpPr>
            <a:spLocks noGrp="1" noChangeArrowheads="1"/>
          </p:cNvSpPr>
          <p:nvPr>
            <p:ph idx="1"/>
          </p:nvPr>
        </p:nvSpPr>
        <p:spPr>
          <a:xfrm>
            <a:off x="827584" y="2276872"/>
            <a:ext cx="7858125" cy="5616624"/>
          </a:xfrm>
        </p:spPr>
        <p:txBody>
          <a:bodyPr>
            <a:normAutofit fontScale="77500" lnSpcReduction="20000"/>
          </a:bodyPr>
          <a:lstStyle/>
          <a:p>
            <a:pPr algn="just">
              <a:buFont typeface="Wingdings" pitchFamily="2" charset="2"/>
              <a:buNone/>
            </a:pPr>
            <a:r>
              <a:rPr lang="tr-TR" sz="1600" b="1" dirty="0"/>
              <a:t>	</a:t>
            </a:r>
            <a:r>
              <a:rPr lang="tr-TR" sz="2300" b="1" u="sng" dirty="0">
                <a:latin typeface="Times New Roman" panose="02020603050405020304" pitchFamily="18" charset="0"/>
                <a:cs typeface="Times New Roman" panose="02020603050405020304" pitchFamily="18" charset="0"/>
              </a:rPr>
              <a:t>Bilgi toplama</a:t>
            </a:r>
            <a:r>
              <a:rPr lang="tr-TR" sz="2300" b="1" dirty="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Bu süreçte sınıf öğretmeni, rehber öğretmen-psikolojik danışman  ve okulda bulunan varsa  diğer uzmanlar tarafından öğrencinin güçlük çektiği alanları azaltmak ve sınıf içi etkinliklere uyumunu sağlamak için öğrenciyle ilgili bilgi toplanmasıdır.</a:t>
            </a:r>
          </a:p>
          <a:p>
            <a:pPr algn="just">
              <a:buFont typeface="Wingdings" pitchFamily="2" charset="2"/>
              <a:buNone/>
            </a:pPr>
            <a:r>
              <a:rPr lang="tr-TR" sz="2300" dirty="0">
                <a:latin typeface="Times New Roman" panose="02020603050405020304" pitchFamily="18" charset="0"/>
                <a:cs typeface="Times New Roman" panose="02020603050405020304" pitchFamily="18" charset="0"/>
              </a:rPr>
              <a:t>	-Öğrencinin  akademik ve davranışsal boyutlarda öğrencinin güçlü ve zayıf olduğu alanları belirlenmesi.</a:t>
            </a:r>
          </a:p>
          <a:p>
            <a:pPr algn="just">
              <a:buFont typeface="Wingdings" pitchFamily="2" charset="2"/>
              <a:buNone/>
            </a:pPr>
            <a:r>
              <a:rPr lang="tr-TR" sz="2300" dirty="0">
                <a:latin typeface="Times New Roman" panose="02020603050405020304" pitchFamily="18" charset="0"/>
                <a:cs typeface="Times New Roman" panose="02020603050405020304" pitchFamily="18" charset="0"/>
              </a:rPr>
              <a:t>	-Öğrencinin sınıf içerisinde yaşadığı güçlüklerin ev ortamında da yaşayıp yaşamadığını, eğer yaşanıyorsa ailenin çözüme ilişkin  neler yaptığı  çocuğun eğitiminin evde ne kadar desteklendiğini ilişkin bilgi toplanması. </a:t>
            </a:r>
          </a:p>
          <a:p>
            <a:pPr algn="just">
              <a:buFont typeface="Wingdings" pitchFamily="2" charset="2"/>
              <a:buNone/>
            </a:pPr>
            <a:r>
              <a:rPr lang="tr-TR" sz="2300" dirty="0">
                <a:latin typeface="Times New Roman" panose="02020603050405020304" pitchFamily="18" charset="0"/>
                <a:cs typeface="Times New Roman" panose="02020603050405020304" pitchFamily="18" charset="0"/>
              </a:rPr>
              <a:t>	-Çocuğun doğumundan  başlayarak geçirdiği hastalıklar, travmalar ve bunlara yönelik alınan önlemler, süreğen hastalığının olup olmadığı , ilaç kullanıyorsa ilacı hangi saatlerde aldığı ve ilacın yan etkileri gibi konularda bilgi toplanması.</a:t>
            </a:r>
          </a:p>
          <a:p>
            <a:pPr>
              <a:buFont typeface="Wingdings" pitchFamily="2" charset="2"/>
              <a:buNone/>
            </a:pPr>
            <a:endParaRPr lang="tr-TR" sz="2300" dirty="0"/>
          </a:p>
          <a:p>
            <a:pPr>
              <a:buFont typeface="Wingdings" pitchFamily="2" charset="2"/>
              <a:buNone/>
            </a:pPr>
            <a:endParaRPr lang="tr-TR" sz="2300" dirty="0"/>
          </a:p>
          <a:p>
            <a:endParaRPr lang="tr-TR" sz="1600" dirty="0"/>
          </a:p>
          <a:p>
            <a:endParaRPr lang="tr-TR" sz="2800" dirty="0"/>
          </a:p>
          <a:p>
            <a:pPr>
              <a:buFont typeface="Wingdings" pitchFamily="2" charset="2"/>
              <a:buNone/>
            </a:pPr>
            <a:r>
              <a:rPr lang="tr-TR" sz="2800" dirty="0"/>
              <a:t> </a:t>
            </a:r>
          </a:p>
          <a:p>
            <a:endParaRPr lang="tr-TR" sz="2800" dirty="0"/>
          </a:p>
          <a:p>
            <a:pPr algn="just">
              <a:buFont typeface="Wingdings" pitchFamily="2" charset="2"/>
              <a:buNone/>
            </a:pPr>
            <a:endParaRPr lang="tr-T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500063"/>
            <a:ext cx="8158162" cy="1571625"/>
          </a:xfrm>
        </p:spPr>
        <p:txBody>
          <a:bodyPr anchor="ctr"/>
          <a:lstStyle/>
          <a:p>
            <a:pPr algn="ctr" eaLnBrk="1" hangingPunct="1"/>
            <a:r>
              <a:rPr lang="tr-TR" sz="3200" b="1" dirty="0">
                <a:latin typeface="Comic Sans MS" pitchFamily="66" charset="0"/>
              </a:rPr>
              <a:t>EĞİTSEL DEĞERLENDİRME VE TANILAMA SÜRECİ</a:t>
            </a:r>
          </a:p>
        </p:txBody>
      </p:sp>
      <p:sp>
        <p:nvSpPr>
          <p:cNvPr id="14338" name="Rectangle 3"/>
          <p:cNvSpPr>
            <a:spLocks noGrp="1" noChangeArrowheads="1"/>
          </p:cNvSpPr>
          <p:nvPr>
            <p:ph idx="1"/>
          </p:nvPr>
        </p:nvSpPr>
        <p:spPr>
          <a:xfrm>
            <a:off x="755576" y="2420888"/>
            <a:ext cx="7858125" cy="5677792"/>
          </a:xfrm>
        </p:spPr>
        <p:txBody>
          <a:bodyPr>
            <a:normAutofit fontScale="62500" lnSpcReduction="20000"/>
          </a:bodyPr>
          <a:lstStyle/>
          <a:p>
            <a:pPr algn="just">
              <a:buFont typeface="Wingdings" pitchFamily="2" charset="2"/>
              <a:buNone/>
            </a:pPr>
            <a:r>
              <a:rPr lang="tr-TR" sz="1600" b="1" dirty="0"/>
              <a:t>	</a:t>
            </a:r>
            <a:r>
              <a:rPr lang="tr-TR" sz="3300" b="1" u="sng" dirty="0">
                <a:latin typeface="Times New Roman" panose="02020603050405020304" pitchFamily="18" charset="0"/>
                <a:cs typeface="Times New Roman" panose="02020603050405020304" pitchFamily="18" charset="0"/>
              </a:rPr>
              <a:t>Değerlendirme ve müdahale</a:t>
            </a:r>
            <a:r>
              <a:rPr lang="tr-TR" sz="3300" b="1" dirty="0">
                <a:latin typeface="Times New Roman" panose="02020603050405020304" pitchFamily="18" charset="0"/>
                <a:cs typeface="Times New Roman" panose="02020603050405020304" pitchFamily="18" charset="0"/>
              </a:rPr>
              <a:t>: </a:t>
            </a:r>
            <a:r>
              <a:rPr lang="tr-TR" sz="3300" dirty="0">
                <a:latin typeface="Times New Roman" panose="02020603050405020304" pitchFamily="18" charset="0"/>
                <a:cs typeface="Times New Roman" panose="02020603050405020304" pitchFamily="18" charset="0"/>
              </a:rPr>
              <a:t>Toplanan bilgiler ışığında, yetersizlikten etkilendiği düşünülen öğrenciyi eğitsel değerlendirmeye göndermeden önce eğitim gördüğü sınıftaki akademik ve  sosyal  ortama dahil etmek için  alınacak önlemleri, uyarlamalar ve eğitim-öğretim düzenlemelerini kapsayan süreçtir. Bunlar:</a:t>
            </a:r>
          </a:p>
          <a:p>
            <a:pPr algn="just">
              <a:buFont typeface="Wingdings" pitchFamily="2" charset="2"/>
              <a:buNone/>
            </a:pPr>
            <a:r>
              <a:rPr lang="tr-TR" sz="3300" dirty="0">
                <a:latin typeface="Times New Roman" panose="02020603050405020304" pitchFamily="18" charset="0"/>
                <a:cs typeface="Times New Roman" panose="02020603050405020304" pitchFamily="18" charset="0"/>
              </a:rPr>
              <a:t>	a) Uygulanmakta olan programın farklılaştırılması.</a:t>
            </a:r>
          </a:p>
          <a:p>
            <a:pPr algn="just">
              <a:buFont typeface="Wingdings" pitchFamily="2" charset="2"/>
              <a:buNone/>
            </a:pPr>
            <a:r>
              <a:rPr lang="tr-TR" sz="3300" dirty="0">
                <a:latin typeface="Times New Roman" panose="02020603050405020304" pitchFamily="18" charset="0"/>
                <a:cs typeface="Times New Roman" panose="02020603050405020304" pitchFamily="18" charset="0"/>
              </a:rPr>
              <a:t>	b) Öğrenme ortamının fiziksel özelliklerinin değiştirilmesi.</a:t>
            </a:r>
          </a:p>
          <a:p>
            <a:pPr algn="just">
              <a:buFont typeface="Wingdings" pitchFamily="2" charset="2"/>
              <a:buNone/>
            </a:pPr>
            <a:r>
              <a:rPr lang="tr-TR" sz="3300" dirty="0">
                <a:latin typeface="Times New Roman" panose="02020603050405020304" pitchFamily="18" charset="0"/>
                <a:cs typeface="Times New Roman" panose="02020603050405020304" pitchFamily="18" charset="0"/>
              </a:rPr>
              <a:t>	c) Öğretim yöntem ve tekniklerinde düzenlemeler.</a:t>
            </a:r>
          </a:p>
          <a:p>
            <a:pPr algn="just">
              <a:buFont typeface="Wingdings" pitchFamily="2" charset="2"/>
              <a:buNone/>
            </a:pPr>
            <a:r>
              <a:rPr lang="tr-TR" sz="3300" dirty="0">
                <a:latin typeface="Times New Roman" panose="02020603050405020304" pitchFamily="18" charset="0"/>
                <a:cs typeface="Times New Roman" panose="02020603050405020304" pitchFamily="18" charset="0"/>
              </a:rPr>
              <a:t>	d) Öğretim materyallerinde düzenlemeler.</a:t>
            </a:r>
          </a:p>
          <a:p>
            <a:pPr algn="just">
              <a:buFont typeface="Wingdings" pitchFamily="2" charset="2"/>
              <a:buNone/>
            </a:pPr>
            <a:r>
              <a:rPr lang="tr-TR" sz="3300" dirty="0">
                <a:latin typeface="Times New Roman" panose="02020603050405020304" pitchFamily="18" charset="0"/>
                <a:cs typeface="Times New Roman" panose="02020603050405020304" pitchFamily="18" charset="0"/>
              </a:rPr>
              <a:t>	</a:t>
            </a:r>
          </a:p>
          <a:p>
            <a:pPr algn="just">
              <a:buFont typeface="Wingdings" pitchFamily="2" charset="2"/>
              <a:buNone/>
            </a:pPr>
            <a:endParaRPr lang="tr-TR" sz="1600" dirty="0"/>
          </a:p>
          <a:p>
            <a:pPr>
              <a:buFont typeface="Wingdings" pitchFamily="2" charset="2"/>
              <a:buNone/>
            </a:pPr>
            <a:endParaRPr lang="tr-TR" sz="1600" dirty="0"/>
          </a:p>
          <a:p>
            <a:pPr>
              <a:buFont typeface="Wingdings" pitchFamily="2" charset="2"/>
              <a:buNone/>
            </a:pPr>
            <a:r>
              <a:rPr lang="tr-TR" sz="1600" dirty="0"/>
              <a:t> </a:t>
            </a:r>
          </a:p>
          <a:p>
            <a:pPr>
              <a:buFont typeface="Wingdings" pitchFamily="2" charset="2"/>
              <a:buNone/>
            </a:pPr>
            <a:endParaRPr lang="tr-TR" sz="1600" dirty="0"/>
          </a:p>
          <a:p>
            <a:endParaRPr lang="tr-TR" sz="1600" dirty="0"/>
          </a:p>
          <a:p>
            <a:endParaRPr lang="tr-TR" sz="2800" dirty="0"/>
          </a:p>
          <a:p>
            <a:pPr>
              <a:buFont typeface="Wingdings" pitchFamily="2" charset="2"/>
              <a:buNone/>
            </a:pPr>
            <a:r>
              <a:rPr lang="tr-TR" sz="2800" dirty="0"/>
              <a:t> </a:t>
            </a:r>
          </a:p>
          <a:p>
            <a:endParaRPr lang="tr-TR" sz="2800" dirty="0"/>
          </a:p>
          <a:p>
            <a:pPr algn="just">
              <a:buFont typeface="Wingdings" pitchFamily="2" charset="2"/>
              <a:buNone/>
            </a:pPr>
            <a:endParaRPr lang="tr-T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785813" y="214313"/>
            <a:ext cx="8158162" cy="1571625"/>
          </a:xfrm>
        </p:spPr>
        <p:txBody>
          <a:bodyPr anchor="ctr"/>
          <a:lstStyle/>
          <a:p>
            <a:pPr algn="ctr" eaLnBrk="1" hangingPunct="1"/>
            <a:r>
              <a:rPr lang="tr-TR" sz="3200" b="1">
                <a:solidFill>
                  <a:srgbClr val="FF0000"/>
                </a:solidFill>
                <a:latin typeface="Comic Sans MS" pitchFamily="66" charset="0"/>
              </a:rPr>
              <a:t>EĞİTSEL DEĞERLENDİRME VE TANILAMA SÜRECİ</a:t>
            </a:r>
          </a:p>
        </p:txBody>
      </p:sp>
      <p:sp>
        <p:nvSpPr>
          <p:cNvPr id="15362" name="Rectangle 3"/>
          <p:cNvSpPr>
            <a:spLocks noGrp="1" noChangeArrowheads="1"/>
          </p:cNvSpPr>
          <p:nvPr>
            <p:ph idx="1"/>
          </p:nvPr>
        </p:nvSpPr>
        <p:spPr>
          <a:xfrm>
            <a:off x="611560" y="2924944"/>
            <a:ext cx="7858125" cy="5461768"/>
          </a:xfrm>
        </p:spPr>
        <p:txBody>
          <a:bodyPr>
            <a:normAutofit fontScale="47500" lnSpcReduction="20000"/>
          </a:bodyPr>
          <a:lstStyle/>
          <a:p>
            <a:pPr algn="just">
              <a:buFont typeface="Wingdings" pitchFamily="2" charset="2"/>
              <a:buNone/>
            </a:pPr>
            <a:r>
              <a:rPr lang="tr-TR" sz="1600" b="1" dirty="0"/>
              <a:t>	</a:t>
            </a:r>
            <a:r>
              <a:rPr lang="tr-TR" sz="4200" b="1" u="sng" dirty="0">
                <a:latin typeface="Times New Roman" panose="02020603050405020304" pitchFamily="18" charset="0"/>
                <a:cs typeface="Times New Roman" panose="02020603050405020304" pitchFamily="18" charset="0"/>
              </a:rPr>
              <a:t>Gönderme:</a:t>
            </a:r>
            <a:r>
              <a:rPr lang="tr-TR" sz="4200" b="1" dirty="0">
                <a:latin typeface="Times New Roman" panose="02020603050405020304" pitchFamily="18" charset="0"/>
                <a:cs typeface="Times New Roman" panose="02020603050405020304" pitchFamily="18" charset="0"/>
              </a:rPr>
              <a:t> </a:t>
            </a:r>
            <a:r>
              <a:rPr lang="tr-TR" sz="4200" dirty="0">
                <a:latin typeface="Times New Roman" panose="02020603050405020304" pitchFamily="18" charset="0"/>
                <a:cs typeface="Times New Roman" panose="02020603050405020304" pitchFamily="18" charset="0"/>
              </a:rPr>
              <a:t>Sağlanan her tür destek hizmetine karşın  birey verilen eğitim  hizmetlerinden yararlanamadığı takdirde, özel eğitim ihtiyaçlarının belirlenmesi amacıyla öğrencinin kimlik bilgileri,  tıbbi değerlendirme sonuçları, gönderme öncesinde alınan tedbirler, gelişim alanlarındaki becerileri ve okul ortamında yapılan gözlemlerin yer aldığı eğitsel değerlendirme isteği formu doldurularak; eğitsel değerlendirme ve tanılamasının yapılabilmesi için RAM’lar bünyesinde oluşturulan özel eğitim değerlendirme kuruluna resmi yazı ile yönlendirilir.</a:t>
            </a:r>
          </a:p>
          <a:p>
            <a:endParaRPr lang="tr-TR" sz="4200" dirty="0">
              <a:latin typeface="Times New Roman" panose="02020603050405020304" pitchFamily="18" charset="0"/>
              <a:cs typeface="Times New Roman" panose="02020603050405020304" pitchFamily="18" charset="0"/>
            </a:endParaRPr>
          </a:p>
          <a:p>
            <a:pPr algn="just">
              <a:buFont typeface="Wingdings" pitchFamily="2" charset="2"/>
              <a:buNone/>
            </a:pPr>
            <a:endParaRPr lang="tr-TR" sz="1600" dirty="0"/>
          </a:p>
          <a:p>
            <a:pPr algn="just">
              <a:buFont typeface="Wingdings" pitchFamily="2" charset="2"/>
              <a:buNone/>
            </a:pPr>
            <a:endParaRPr lang="tr-TR" sz="1600" dirty="0"/>
          </a:p>
          <a:p>
            <a:pPr algn="just">
              <a:buFont typeface="Wingdings" pitchFamily="2" charset="2"/>
              <a:buNone/>
            </a:pPr>
            <a:r>
              <a:rPr lang="tr-TR" sz="1600" dirty="0"/>
              <a:t>	</a:t>
            </a:r>
          </a:p>
          <a:p>
            <a:pPr algn="just">
              <a:buFont typeface="Wingdings" pitchFamily="2" charset="2"/>
              <a:buNone/>
            </a:pPr>
            <a:r>
              <a:rPr lang="tr-TR" sz="1600" dirty="0"/>
              <a:t>	</a:t>
            </a:r>
          </a:p>
          <a:p>
            <a:pPr algn="just">
              <a:buFont typeface="Wingdings" pitchFamily="2" charset="2"/>
              <a:buNone/>
            </a:pPr>
            <a:endParaRPr lang="tr-TR" sz="1600" dirty="0"/>
          </a:p>
          <a:p>
            <a:pPr>
              <a:buFont typeface="Wingdings" pitchFamily="2" charset="2"/>
              <a:buNone/>
            </a:pPr>
            <a:endParaRPr lang="tr-TR" sz="1600" dirty="0"/>
          </a:p>
          <a:p>
            <a:pPr>
              <a:buFont typeface="Wingdings" pitchFamily="2" charset="2"/>
              <a:buNone/>
            </a:pPr>
            <a:r>
              <a:rPr lang="tr-TR" sz="1600" dirty="0"/>
              <a:t> </a:t>
            </a:r>
          </a:p>
          <a:p>
            <a:pPr>
              <a:buFont typeface="Wingdings" pitchFamily="2" charset="2"/>
              <a:buNone/>
            </a:pPr>
            <a:endParaRPr lang="tr-TR" sz="1600" dirty="0"/>
          </a:p>
          <a:p>
            <a:endParaRPr lang="tr-TR" sz="1600" dirty="0"/>
          </a:p>
          <a:p>
            <a:endParaRPr lang="tr-TR" sz="2800" dirty="0"/>
          </a:p>
          <a:p>
            <a:pPr>
              <a:buFont typeface="Wingdings" pitchFamily="2" charset="2"/>
              <a:buNone/>
            </a:pPr>
            <a:r>
              <a:rPr lang="tr-TR" sz="2800" dirty="0"/>
              <a:t> </a:t>
            </a:r>
          </a:p>
          <a:p>
            <a:endParaRPr lang="tr-TR" sz="2800" dirty="0"/>
          </a:p>
          <a:p>
            <a:pPr algn="just">
              <a:buFont typeface="Wingdings" pitchFamily="2" charset="2"/>
              <a:buNone/>
            </a:pP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852936"/>
            <a:ext cx="8229600" cy="5429288"/>
          </a:xfrm>
        </p:spPr>
        <p:txBody>
          <a:bodyPr>
            <a:normAutofit/>
          </a:bodyPr>
          <a:lstStyle/>
          <a:p>
            <a:pPr algn="just">
              <a:buNone/>
            </a:pPr>
            <a:r>
              <a:rPr lang="tr-TR" dirty="0"/>
              <a:t>			</a:t>
            </a:r>
            <a:r>
              <a:rPr lang="tr-TR" sz="2400" dirty="0">
                <a:latin typeface="Times New Roman" panose="02020603050405020304" pitchFamily="18" charset="0"/>
                <a:cs typeface="Times New Roman" panose="02020603050405020304" pitchFamily="18" charset="0"/>
              </a:rPr>
              <a:t>Sürekli gelişen günümüz dünyasında eğitimin ve gerçek hayatın ayrılmaz bir parçası olan Rehberlik ve Psikolojik Danışmanlık Hizmetleri ve özel Eğitim Hizmetlerini ilimiz eğitim sistemleri içerisinde etkin hale getirip kaliteyi arttırarak; çağdaş, kendini gerçekleştirmiş ve verimli insan profili hedefini yakalamak için bu hizmetlerden öğrencilerimiz ve tüm ilimiz insanlarının en üst seviyede faydalanmasını sağlamaktır. </a:t>
            </a:r>
          </a:p>
          <a:p>
            <a:pPr algn="just">
              <a:buNone/>
            </a:pPr>
            <a:endParaRPr lang="tr-TR" sz="2400" dirty="0">
              <a:latin typeface="Times New Roman" panose="02020603050405020304" pitchFamily="18" charset="0"/>
              <a:cs typeface="Times New Roman" panose="02020603050405020304" pitchFamily="18" charset="0"/>
            </a:endParaRPr>
          </a:p>
          <a:p>
            <a:pPr>
              <a:buNone/>
            </a:pPr>
            <a:endParaRPr lang="tr-TR" dirty="0"/>
          </a:p>
          <a:p>
            <a:endParaRPr lang="tr-TR" dirty="0"/>
          </a:p>
        </p:txBody>
      </p:sp>
      <p:sp>
        <p:nvSpPr>
          <p:cNvPr id="4" name="2 İçerik Yer Tutucusu"/>
          <p:cNvSpPr txBox="1">
            <a:spLocks/>
          </p:cNvSpPr>
          <p:nvPr/>
        </p:nvSpPr>
        <p:spPr>
          <a:xfrm>
            <a:off x="1043608" y="1052736"/>
            <a:ext cx="6742584" cy="61313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lgn="ctr">
              <a:buFont typeface="Wingdings 3" charset="2"/>
              <a:buNone/>
            </a:pPr>
            <a:r>
              <a:rPr lang="tr-TR" sz="3600" b="1" dirty="0">
                <a:solidFill>
                  <a:schemeClr val="bg1"/>
                </a:solidFill>
              </a:rPr>
              <a:t>MİSYONUMUZ</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67507" y="476672"/>
            <a:ext cx="8158162" cy="1571625"/>
          </a:xfrm>
        </p:spPr>
        <p:txBody>
          <a:bodyPr anchor="ctr"/>
          <a:lstStyle/>
          <a:p>
            <a:pPr algn="ctr" eaLnBrk="1" hangingPunct="1"/>
            <a:r>
              <a:rPr lang="tr-TR" sz="3200" b="1" dirty="0">
                <a:latin typeface="Comic Sans MS" pitchFamily="66" charset="0"/>
              </a:rPr>
              <a:t>EĞİTSEL DEĞERLENDİRME VE TANILAMA SÜRECİ</a:t>
            </a:r>
          </a:p>
        </p:txBody>
      </p:sp>
      <p:sp>
        <p:nvSpPr>
          <p:cNvPr id="16386" name="Rectangle 3"/>
          <p:cNvSpPr>
            <a:spLocks noGrp="1" noChangeArrowheads="1"/>
          </p:cNvSpPr>
          <p:nvPr>
            <p:ph idx="1"/>
          </p:nvPr>
        </p:nvSpPr>
        <p:spPr>
          <a:xfrm>
            <a:off x="467544" y="2204864"/>
            <a:ext cx="7858125" cy="4786312"/>
          </a:xfrm>
        </p:spPr>
        <p:txBody>
          <a:bodyPr>
            <a:normAutofit fontScale="25000" lnSpcReduction="20000"/>
          </a:bodyPr>
          <a:lstStyle/>
          <a:p>
            <a:pPr algn="just">
              <a:buFont typeface="Wingdings" pitchFamily="2" charset="2"/>
              <a:buNone/>
            </a:pPr>
            <a:r>
              <a:rPr lang="tr-TR" sz="1600" b="1" dirty="0"/>
              <a:t>	</a:t>
            </a:r>
            <a:r>
              <a:rPr lang="tr-TR" sz="7200" b="1" u="sng" dirty="0">
                <a:latin typeface="Times New Roman" panose="02020603050405020304" pitchFamily="18" charset="0"/>
                <a:cs typeface="Times New Roman" panose="02020603050405020304" pitchFamily="18" charset="0"/>
              </a:rPr>
              <a:t>Eğitsel Değerlendirme ve Tanılama</a:t>
            </a:r>
            <a:r>
              <a:rPr lang="tr-TR" sz="7200" b="1" dirty="0">
                <a:latin typeface="Times New Roman" panose="02020603050405020304" pitchFamily="18" charset="0"/>
                <a:cs typeface="Times New Roman" panose="02020603050405020304" pitchFamily="18" charset="0"/>
              </a:rPr>
              <a:t>: </a:t>
            </a:r>
            <a:r>
              <a:rPr lang="tr-TR" sz="7200" dirty="0">
                <a:latin typeface="Times New Roman" panose="02020603050405020304" pitchFamily="18" charset="0"/>
                <a:cs typeface="Times New Roman" panose="02020603050405020304" pitchFamily="18" charset="0"/>
              </a:rPr>
              <a:t>Eğitsel değerlendirme ve tanılama hizmetlerini RAM’lar bünyesinde oluşturulan özel eğitim değerlendirme kurullarınca yürütülmektedir. Söz konusu kurul RAM müdürünün görevlendireceği müdür yardımcısı ya da bölüm başkanı başkanlığında;</a:t>
            </a:r>
          </a:p>
          <a:p>
            <a:pPr algn="just">
              <a:buFont typeface="Wingdings" pitchFamily="2" charset="2"/>
              <a:buNone/>
            </a:pPr>
            <a:r>
              <a:rPr lang="tr-TR" sz="1600" dirty="0">
                <a:latin typeface="Times New Roman" panose="02020603050405020304" pitchFamily="18" charset="0"/>
                <a:cs typeface="Times New Roman" panose="02020603050405020304" pitchFamily="18" charset="0"/>
              </a:rPr>
              <a:t>	</a:t>
            </a:r>
            <a:r>
              <a:rPr lang="tr-TR" sz="7200" dirty="0">
                <a:latin typeface="Times New Roman" panose="02020603050405020304" pitchFamily="18" charset="0"/>
                <a:cs typeface="Times New Roman" panose="02020603050405020304" pitchFamily="18" charset="0"/>
              </a:rPr>
              <a:t>a) Özel eğitim hizmetleri bölüm başkanı,</a:t>
            </a:r>
          </a:p>
          <a:p>
            <a:pPr algn="just">
              <a:buFont typeface="Wingdings" pitchFamily="2" charset="2"/>
              <a:buNone/>
            </a:pPr>
            <a:r>
              <a:rPr lang="tr-TR" sz="7200" dirty="0">
                <a:latin typeface="Times New Roman" panose="02020603050405020304" pitchFamily="18" charset="0"/>
                <a:cs typeface="Times New Roman" panose="02020603050405020304" pitchFamily="18" charset="0"/>
              </a:rPr>
              <a:t>	b) Psikolojik ölçme araçlarını kullanabilen bir rehber öğretmen, </a:t>
            </a:r>
          </a:p>
          <a:p>
            <a:pPr algn="just">
              <a:buFont typeface="Wingdings" pitchFamily="2" charset="2"/>
              <a:buNone/>
            </a:pPr>
            <a:r>
              <a:rPr lang="tr-TR" sz="7200" dirty="0">
                <a:latin typeface="Times New Roman" panose="02020603050405020304" pitchFamily="18" charset="0"/>
                <a:cs typeface="Times New Roman" panose="02020603050405020304" pitchFamily="18" charset="0"/>
              </a:rPr>
              <a:t>     c) Görme, işitme ve zihinsel engelliler sınıf öğretmenlerinden bir öğretmen,</a:t>
            </a:r>
          </a:p>
          <a:p>
            <a:pPr algn="just">
              <a:buFont typeface="Wingdings" pitchFamily="2" charset="2"/>
              <a:buNone/>
            </a:pPr>
            <a:r>
              <a:rPr lang="tr-TR" sz="7200" dirty="0">
                <a:latin typeface="Times New Roman" panose="02020603050405020304" pitchFamily="18" charset="0"/>
                <a:cs typeface="Times New Roman" panose="02020603050405020304" pitchFamily="18" charset="0"/>
              </a:rPr>
              <a:t>	ç) Bulunması hâlinde gezerek özel eğitim görevi yapan bir öğretmen,</a:t>
            </a:r>
          </a:p>
          <a:p>
            <a:pPr algn="just">
              <a:buFont typeface="Wingdings" pitchFamily="2" charset="2"/>
              <a:buNone/>
            </a:pPr>
            <a:r>
              <a:rPr lang="tr-TR" sz="7200" dirty="0">
                <a:latin typeface="Times New Roman" panose="02020603050405020304" pitchFamily="18" charset="0"/>
                <a:cs typeface="Times New Roman" panose="02020603050405020304" pitchFamily="18" charset="0"/>
              </a:rPr>
              <a:t>	d) Bireyin velisi, </a:t>
            </a:r>
          </a:p>
          <a:p>
            <a:pPr algn="just">
              <a:buFont typeface="Wingdings" pitchFamily="2" charset="2"/>
              <a:buNone/>
            </a:pPr>
            <a:r>
              <a:rPr lang="tr-TR" sz="7200" dirty="0">
                <a:latin typeface="Times New Roman" panose="02020603050405020304" pitchFamily="18" charset="0"/>
                <a:cs typeface="Times New Roman" panose="02020603050405020304" pitchFamily="18" charset="0"/>
              </a:rPr>
              <a:t>	Özel eğitim değerlendirme kuruluna: üyelerin dışında gerektiğinde dışarıdan eğitim programcısı, </a:t>
            </a:r>
            <a:r>
              <a:rPr lang="tr-TR" sz="7200" dirty="0" err="1">
                <a:latin typeface="Times New Roman" panose="02020603050405020304" pitchFamily="18" charset="0"/>
                <a:cs typeface="Times New Roman" panose="02020603050405020304" pitchFamily="18" charset="0"/>
              </a:rPr>
              <a:t>odyolog</a:t>
            </a:r>
            <a:r>
              <a:rPr lang="tr-TR" sz="7200" dirty="0">
                <a:latin typeface="Times New Roman" panose="02020603050405020304" pitchFamily="18" charset="0"/>
                <a:cs typeface="Times New Roman" panose="02020603050405020304" pitchFamily="18" charset="0"/>
              </a:rPr>
              <a:t>, psikolog, </a:t>
            </a:r>
            <a:r>
              <a:rPr lang="tr-TR" sz="7200" dirty="0" err="1">
                <a:latin typeface="Times New Roman" panose="02020603050405020304" pitchFamily="18" charset="0"/>
                <a:cs typeface="Times New Roman" panose="02020603050405020304" pitchFamily="18" charset="0"/>
              </a:rPr>
              <a:t>psikometrist</a:t>
            </a:r>
            <a:r>
              <a:rPr lang="tr-TR" sz="7200" dirty="0">
                <a:latin typeface="Times New Roman" panose="02020603050405020304" pitchFamily="18" charset="0"/>
                <a:cs typeface="Times New Roman" panose="02020603050405020304" pitchFamily="18" charset="0"/>
              </a:rPr>
              <a:t>, sosyal çalışmacı, dil ve konuşma terapisti, fizyoterapist, uzman hekim gibi diğer meslek elemanlarından seçilecek birer kişi üye olarak çağrılabilir</a:t>
            </a:r>
          </a:p>
          <a:p>
            <a:pPr>
              <a:buFont typeface="Wingdings" pitchFamily="2" charset="2"/>
              <a:buNone/>
            </a:pPr>
            <a:r>
              <a:rPr lang="tr-TR" sz="7200" dirty="0">
                <a:latin typeface="Times New Roman" panose="02020603050405020304" pitchFamily="18" charset="0"/>
                <a:cs typeface="Times New Roman" panose="02020603050405020304" pitchFamily="18" charset="0"/>
              </a:rPr>
              <a:t>	</a:t>
            </a:r>
          </a:p>
          <a:p>
            <a:pPr algn="just">
              <a:buFont typeface="Wingdings" pitchFamily="2" charset="2"/>
              <a:buNone/>
            </a:pPr>
            <a:r>
              <a:rPr lang="tr-TR" sz="7200" dirty="0">
                <a:latin typeface="Times New Roman" panose="02020603050405020304" pitchFamily="18" charset="0"/>
                <a:cs typeface="Times New Roman" panose="02020603050405020304" pitchFamily="18" charset="0"/>
              </a:rPr>
              <a:t>	</a:t>
            </a:r>
          </a:p>
          <a:p>
            <a:endParaRPr lang="tr-TR" sz="7200" dirty="0"/>
          </a:p>
          <a:p>
            <a:pPr algn="just">
              <a:buFont typeface="Wingdings" pitchFamily="2" charset="2"/>
              <a:buNone/>
            </a:pPr>
            <a:endParaRPr lang="tr-TR" sz="7200" dirty="0"/>
          </a:p>
          <a:p>
            <a:pPr algn="just">
              <a:buFont typeface="Wingdings" pitchFamily="2" charset="2"/>
              <a:buNone/>
            </a:pPr>
            <a:endParaRPr lang="tr-TR" sz="7200" dirty="0"/>
          </a:p>
          <a:p>
            <a:pPr algn="just">
              <a:buFont typeface="Wingdings" pitchFamily="2" charset="2"/>
              <a:buNone/>
            </a:pPr>
            <a:r>
              <a:rPr lang="tr-TR" sz="7200" dirty="0"/>
              <a:t>	</a:t>
            </a:r>
          </a:p>
          <a:p>
            <a:pPr algn="just">
              <a:buFont typeface="Wingdings" pitchFamily="2" charset="2"/>
              <a:buNone/>
            </a:pPr>
            <a:r>
              <a:rPr lang="tr-TR" sz="1600" dirty="0"/>
              <a:t>	</a:t>
            </a:r>
          </a:p>
          <a:p>
            <a:pPr algn="just">
              <a:buFont typeface="Wingdings" pitchFamily="2" charset="2"/>
              <a:buNone/>
            </a:pPr>
            <a:endParaRPr lang="tr-TR" sz="1600" dirty="0"/>
          </a:p>
          <a:p>
            <a:pPr>
              <a:buFont typeface="Wingdings" pitchFamily="2" charset="2"/>
              <a:buNone/>
            </a:pPr>
            <a:endParaRPr lang="tr-TR" sz="1600" dirty="0"/>
          </a:p>
          <a:p>
            <a:pPr>
              <a:buFont typeface="Wingdings" pitchFamily="2" charset="2"/>
              <a:buNone/>
            </a:pPr>
            <a:r>
              <a:rPr lang="tr-TR" sz="1600" dirty="0"/>
              <a:t> </a:t>
            </a:r>
          </a:p>
          <a:p>
            <a:pPr>
              <a:buFont typeface="Wingdings" pitchFamily="2" charset="2"/>
              <a:buNone/>
            </a:pPr>
            <a:endParaRPr lang="tr-TR" sz="1600" dirty="0"/>
          </a:p>
          <a:p>
            <a:endParaRPr lang="tr-TR" sz="1600" dirty="0"/>
          </a:p>
          <a:p>
            <a:endParaRPr lang="tr-TR" sz="2800" dirty="0"/>
          </a:p>
          <a:p>
            <a:pPr>
              <a:buFont typeface="Wingdings" pitchFamily="2" charset="2"/>
              <a:buNone/>
            </a:pPr>
            <a:r>
              <a:rPr lang="tr-TR" sz="2800" dirty="0"/>
              <a:t> </a:t>
            </a:r>
          </a:p>
          <a:p>
            <a:endParaRPr lang="tr-TR" sz="2800" dirty="0"/>
          </a:p>
          <a:p>
            <a:pPr algn="just">
              <a:buFont typeface="Wingdings" pitchFamily="2" charset="2"/>
              <a:buNone/>
            </a:pPr>
            <a:endParaRPr lang="tr-T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179512" y="549588"/>
            <a:ext cx="8158162" cy="1500187"/>
          </a:xfrm>
        </p:spPr>
        <p:txBody>
          <a:bodyPr anchor="ctr"/>
          <a:lstStyle/>
          <a:p>
            <a:pPr algn="ctr" eaLnBrk="1" hangingPunct="1"/>
            <a:r>
              <a:rPr lang="tr-TR" sz="3200" b="1" dirty="0">
                <a:latin typeface="Comic Sans MS" pitchFamily="66" charset="0"/>
              </a:rPr>
              <a:t>EĞİTSEL DEĞERLENDİRME VE TANILAMA SÜRECİ</a:t>
            </a:r>
          </a:p>
        </p:txBody>
      </p:sp>
      <p:sp>
        <p:nvSpPr>
          <p:cNvPr id="17410" name="Rectangle 3"/>
          <p:cNvSpPr>
            <a:spLocks noGrp="1" noChangeArrowheads="1"/>
          </p:cNvSpPr>
          <p:nvPr>
            <p:ph idx="1"/>
          </p:nvPr>
        </p:nvSpPr>
        <p:spPr>
          <a:xfrm>
            <a:off x="611560" y="2492896"/>
            <a:ext cx="8001000" cy="3733800"/>
          </a:xfrm>
        </p:spPr>
        <p:txBody>
          <a:bodyPr>
            <a:normAutofit fontScale="85000" lnSpcReduction="10000"/>
          </a:bodyPr>
          <a:lstStyle/>
          <a:p>
            <a:pPr algn="just">
              <a:buFont typeface="Wingdings" pitchFamily="2" charset="2"/>
              <a:buNone/>
            </a:pPr>
            <a:r>
              <a:rPr lang="tr-TR" sz="1600" dirty="0"/>
              <a:t>	</a:t>
            </a:r>
            <a:r>
              <a:rPr lang="tr-TR" sz="1900" b="1" dirty="0">
                <a:latin typeface="Times New Roman" panose="02020603050405020304" pitchFamily="18" charset="0"/>
                <a:cs typeface="Times New Roman" panose="02020603050405020304" pitchFamily="18" charset="0"/>
              </a:rPr>
              <a:t>Eğitsel Değerlendirme ve Tanılama İçin Gerekli Belgeler:</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a) Bireyin, velisinin ya da 18 yaşından büyük bireyin kendisinin, okul yönetiminin eğitsel değerlendirme isteğine ilişkin yazılı başvurusu.</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b) Okul öğrencisi ise okulu tarafından düzenlenen eğitsel değerlendirme isteği formu. </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c) Özel eğitim okulu, özel eğitim sınıfı ve kaynaştırma eğitimine devam eden  öğrenciler için bireysel gelişim raporu.</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d) Tıbbî tanılaması ile güç kaybının gösteren  sağlık kurulu raporu.</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e) Özel eğitim merkezlerince hazırlanacak her aya ait “Performans Kayıt Tablosu ile “Dönem Sonu Bireysel Performans Değerlendirme Formu(Rapor yenilemelerinde).</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f) En az 4 adet fotoğraf.</a:t>
            </a: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g) Nüfus cüzdanının sureti veya fotokopisi. </a:t>
            </a:r>
          </a:p>
          <a:p>
            <a:pPr algn="just" eaLnBrk="1" hangingPunct="1">
              <a:buFont typeface="Wingdings" pitchFamily="2" charset="2"/>
              <a:buNone/>
            </a:pPr>
            <a:endParaRPr lang="tr-T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251520" y="476672"/>
            <a:ext cx="8158162" cy="1500187"/>
          </a:xfrm>
        </p:spPr>
        <p:txBody>
          <a:bodyPr anchor="ctr"/>
          <a:lstStyle/>
          <a:p>
            <a:pPr algn="ctr" eaLnBrk="1" hangingPunct="1"/>
            <a:r>
              <a:rPr lang="tr-TR" sz="3200" b="1" dirty="0">
                <a:latin typeface="Comic Sans MS" pitchFamily="66" charset="0"/>
              </a:rPr>
              <a:t>EĞİTSEL DEĞERLENDİRME VE TANILAMA SÜRECİ</a:t>
            </a:r>
          </a:p>
        </p:txBody>
      </p:sp>
      <p:sp>
        <p:nvSpPr>
          <p:cNvPr id="18434" name="Rectangle 3"/>
          <p:cNvSpPr>
            <a:spLocks noGrp="1" noChangeArrowheads="1"/>
          </p:cNvSpPr>
          <p:nvPr>
            <p:ph idx="1"/>
          </p:nvPr>
        </p:nvSpPr>
        <p:spPr>
          <a:xfrm>
            <a:off x="785813" y="2071688"/>
            <a:ext cx="8001000" cy="4309640"/>
          </a:xfrm>
        </p:spPr>
        <p:txBody>
          <a:bodyPr>
            <a:normAutofit fontScale="92500"/>
          </a:bodyPr>
          <a:lstStyle/>
          <a:p>
            <a:pPr algn="just">
              <a:buFont typeface="Wingdings" pitchFamily="2" charset="2"/>
              <a:buNone/>
            </a:pPr>
            <a:r>
              <a:rPr lang="tr-TR" sz="1600" dirty="0"/>
              <a:t>	</a:t>
            </a:r>
            <a:r>
              <a:rPr lang="tr-TR" sz="1700" b="1" u="sng" dirty="0"/>
              <a:t>İşleyiş:</a:t>
            </a:r>
          </a:p>
          <a:p>
            <a:pPr algn="just">
              <a:buFont typeface="Wingdings" pitchFamily="2" charset="2"/>
              <a:buNone/>
            </a:pPr>
            <a:r>
              <a:rPr lang="tr-TR" sz="1700" b="1" dirty="0"/>
              <a:t>	</a:t>
            </a:r>
            <a:r>
              <a:rPr lang="tr-TR" sz="1700" b="1" dirty="0">
                <a:latin typeface="Times New Roman" panose="02020603050405020304" pitchFamily="18" charset="0"/>
                <a:cs typeface="Times New Roman" panose="02020603050405020304" pitchFamily="18" charset="0"/>
              </a:rPr>
              <a:t>1</a:t>
            </a:r>
            <a:r>
              <a:rPr lang="tr-TR" sz="1700" dirty="0">
                <a:latin typeface="Times New Roman" panose="02020603050405020304" pitchFamily="18" charset="0"/>
                <a:cs typeface="Times New Roman" panose="02020603050405020304" pitchFamily="18" charset="0"/>
              </a:rPr>
              <a:t>-Eğitsel değerlendirme talebine ilişkin olarak ilgilinin(veli, birey, okul/kurum) belgeleri kontrol edilerek yazılı müracaatı kabul edilir. </a:t>
            </a:r>
          </a:p>
          <a:p>
            <a:pPr algn="just">
              <a:buFont typeface="Wingdings" pitchFamily="2" charset="2"/>
              <a:buNone/>
            </a:pPr>
            <a:r>
              <a:rPr lang="tr-TR" sz="1700" dirty="0">
                <a:latin typeface="Times New Roman" panose="02020603050405020304" pitchFamily="18" charset="0"/>
                <a:cs typeface="Times New Roman" panose="02020603050405020304" pitchFamily="18" charset="0"/>
              </a:rPr>
              <a:t>	</a:t>
            </a:r>
            <a:r>
              <a:rPr lang="tr-TR" sz="1700" b="1" dirty="0">
                <a:latin typeface="Times New Roman" panose="02020603050405020304" pitchFamily="18" charset="0"/>
                <a:cs typeface="Times New Roman" panose="02020603050405020304" pitchFamily="18" charset="0"/>
              </a:rPr>
              <a:t>2-</a:t>
            </a:r>
            <a:r>
              <a:rPr lang="tr-TR" sz="1700" dirty="0">
                <a:latin typeface="Times New Roman" panose="02020603050405020304" pitchFamily="18" charset="0"/>
                <a:cs typeface="Times New Roman" panose="02020603050405020304" pitchFamily="18" charset="0"/>
              </a:rPr>
              <a:t>Eğitsel değerlendirme ve tanılama için yapılan müracaatlar “Eğitsel Değerlendirme ve Tanılama Birey Kayıt Defterine” işlenir. </a:t>
            </a:r>
          </a:p>
          <a:p>
            <a:pPr algn="just">
              <a:buFont typeface="Wingdings" pitchFamily="2" charset="2"/>
              <a:buNone/>
            </a:pPr>
            <a:r>
              <a:rPr lang="tr-TR" sz="1700" dirty="0">
                <a:latin typeface="Times New Roman" panose="02020603050405020304" pitchFamily="18" charset="0"/>
                <a:cs typeface="Times New Roman" panose="02020603050405020304" pitchFamily="18" charset="0"/>
              </a:rPr>
              <a:t>	</a:t>
            </a:r>
            <a:r>
              <a:rPr lang="tr-TR" sz="1700" b="1" dirty="0">
                <a:latin typeface="Times New Roman" panose="02020603050405020304" pitchFamily="18" charset="0"/>
                <a:cs typeface="Times New Roman" panose="02020603050405020304" pitchFamily="18" charset="0"/>
              </a:rPr>
              <a:t>3-</a:t>
            </a:r>
            <a:r>
              <a:rPr lang="tr-TR" sz="1700" dirty="0">
                <a:latin typeface="Times New Roman" panose="02020603050405020304" pitchFamily="18" charset="0"/>
                <a:cs typeface="Times New Roman" panose="02020603050405020304" pitchFamily="18" charset="0"/>
              </a:rPr>
              <a:t> İlk kez eğitsel değerlendirme ve tanılamaya gelen her birey için hizmet alan kaçıncı kişi olduğunu gösteren bir dosya numarası verilerek, “özel eğitim değerlendirme dosyası” açılır. Bireyin gelecekte yapılacak eğitsel değerlendirme ve tanılama çalışmalarında sürekli aynı özel eğitim değerlendirme dosya numarası ile işlem yapılır.</a:t>
            </a:r>
          </a:p>
          <a:p>
            <a:pPr algn="just">
              <a:buFont typeface="Wingdings" pitchFamily="2" charset="2"/>
              <a:buNone/>
            </a:pPr>
            <a:r>
              <a:rPr lang="tr-TR" sz="1700" dirty="0">
                <a:latin typeface="Times New Roman" panose="02020603050405020304" pitchFamily="18" charset="0"/>
                <a:cs typeface="Times New Roman" panose="02020603050405020304" pitchFamily="18" charset="0"/>
              </a:rPr>
              <a:t>	</a:t>
            </a:r>
            <a:r>
              <a:rPr lang="tr-TR" sz="1700" b="1" dirty="0" smtClean="0">
                <a:latin typeface="Times New Roman" panose="02020603050405020304" pitchFamily="18" charset="0"/>
                <a:cs typeface="Times New Roman" panose="02020603050405020304" pitchFamily="18" charset="0"/>
              </a:rPr>
              <a:t>4-</a:t>
            </a:r>
            <a:r>
              <a:rPr lang="tr-TR" sz="1700" dirty="0" smtClean="0">
                <a:latin typeface="Times New Roman" panose="02020603050405020304" pitchFamily="18" charset="0"/>
                <a:cs typeface="Times New Roman" panose="02020603050405020304" pitchFamily="18" charset="0"/>
              </a:rPr>
              <a:t> </a:t>
            </a:r>
            <a:r>
              <a:rPr lang="tr-TR" sz="1700" dirty="0">
                <a:latin typeface="Times New Roman" panose="02020603050405020304" pitchFamily="18" charset="0"/>
                <a:cs typeface="Times New Roman" panose="02020603050405020304" pitchFamily="18" charset="0"/>
              </a:rPr>
              <a:t>İlk kez yapılan müracaatta aile fertlerinden bireyin zihinsel, fiziksel, duygusal, sosyal gelişimi hakkında bilgi alınır ve “görüşme formuna” işlenir.</a:t>
            </a:r>
          </a:p>
          <a:p>
            <a:pPr algn="just">
              <a:buFont typeface="Wingdings" pitchFamily="2" charset="2"/>
              <a:buNone/>
            </a:pPr>
            <a:r>
              <a:rPr lang="tr-TR" sz="1700" dirty="0">
                <a:latin typeface="Times New Roman" panose="02020603050405020304" pitchFamily="18" charset="0"/>
                <a:cs typeface="Times New Roman" panose="02020603050405020304" pitchFamily="18" charset="0"/>
              </a:rPr>
              <a:t>	</a:t>
            </a:r>
            <a:r>
              <a:rPr lang="tr-TR" sz="1700" b="1" dirty="0" smtClean="0">
                <a:latin typeface="Times New Roman" panose="02020603050405020304" pitchFamily="18" charset="0"/>
                <a:cs typeface="Times New Roman" panose="02020603050405020304" pitchFamily="18" charset="0"/>
              </a:rPr>
              <a:t>5</a:t>
            </a:r>
            <a:r>
              <a:rPr lang="tr-TR" sz="1700" dirty="0" smtClean="0">
                <a:latin typeface="Times New Roman" panose="02020603050405020304" pitchFamily="18" charset="0"/>
                <a:cs typeface="Times New Roman" panose="02020603050405020304" pitchFamily="18" charset="0"/>
              </a:rPr>
              <a:t>-Gerektiğinde </a:t>
            </a:r>
            <a:r>
              <a:rPr lang="tr-TR" sz="1700" dirty="0">
                <a:latin typeface="Times New Roman" panose="02020603050405020304" pitchFamily="18" charset="0"/>
                <a:cs typeface="Times New Roman" panose="02020603050405020304" pitchFamily="18" charset="0"/>
              </a:rPr>
              <a:t>müracaat konusuna ilişkin olarak bireye nesnel, standart testler uygulanmak suretiyle </a:t>
            </a:r>
            <a:r>
              <a:rPr lang="tr-TR" sz="1700" dirty="0" err="1">
                <a:latin typeface="Times New Roman" panose="02020603050405020304" pitchFamily="18" charset="0"/>
                <a:cs typeface="Times New Roman" panose="02020603050405020304" pitchFamily="18" charset="0"/>
              </a:rPr>
              <a:t>psikometrik</a:t>
            </a:r>
            <a:r>
              <a:rPr lang="tr-TR" sz="1700" dirty="0">
                <a:latin typeface="Times New Roman" panose="02020603050405020304" pitchFamily="18" charset="0"/>
                <a:cs typeface="Times New Roman" panose="02020603050405020304" pitchFamily="18" charset="0"/>
              </a:rPr>
              <a:t> değerlendirme yapılır.</a:t>
            </a:r>
          </a:p>
          <a:p>
            <a:pPr algn="just">
              <a:buFont typeface="Wingdings" pitchFamily="2" charset="2"/>
              <a:buNone/>
            </a:pPr>
            <a:r>
              <a:rPr lang="tr-TR" sz="1700" dirty="0">
                <a:latin typeface="Times New Roman" panose="02020603050405020304" pitchFamily="18" charset="0"/>
                <a:cs typeface="Times New Roman" panose="02020603050405020304" pitchFamily="18" charset="0"/>
              </a:rPr>
              <a:t>		</a:t>
            </a:r>
          </a:p>
          <a:p>
            <a:pPr algn="just" eaLnBrk="1" hangingPunct="1">
              <a:buFont typeface="Wingdings" pitchFamily="2" charset="2"/>
              <a:buNone/>
            </a:pPr>
            <a:endParaRPr 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0" y="566177"/>
            <a:ext cx="8158162" cy="1500187"/>
          </a:xfrm>
        </p:spPr>
        <p:txBody>
          <a:bodyPr anchor="ctr"/>
          <a:lstStyle/>
          <a:p>
            <a:pPr algn="ctr" eaLnBrk="1" hangingPunct="1"/>
            <a:r>
              <a:rPr lang="tr-TR" sz="3200" b="1" dirty="0">
                <a:latin typeface="Comic Sans MS" pitchFamily="66" charset="0"/>
              </a:rPr>
              <a:t>EĞİTSEL DEĞERLENDİRME VE TANILAMA SÜRECİ</a:t>
            </a:r>
          </a:p>
        </p:txBody>
      </p:sp>
      <p:sp>
        <p:nvSpPr>
          <p:cNvPr id="20482" name="Rectangle 3"/>
          <p:cNvSpPr>
            <a:spLocks noGrp="1" noChangeArrowheads="1"/>
          </p:cNvSpPr>
          <p:nvPr>
            <p:ph idx="1"/>
          </p:nvPr>
        </p:nvSpPr>
        <p:spPr>
          <a:xfrm>
            <a:off x="785813" y="2071688"/>
            <a:ext cx="8001000" cy="5749800"/>
          </a:xfrm>
        </p:spPr>
        <p:txBody>
          <a:bodyPr>
            <a:normAutofit fontScale="85000" lnSpcReduction="20000"/>
          </a:bodyPr>
          <a:lstStyle/>
          <a:p>
            <a:pPr algn="just">
              <a:buFont typeface="Wingdings" pitchFamily="2" charset="2"/>
              <a:buNone/>
            </a:pPr>
            <a:r>
              <a:rPr lang="tr-TR" sz="1600" dirty="0"/>
              <a:t>	</a:t>
            </a:r>
            <a:r>
              <a:rPr lang="tr-TR" sz="1900" b="1" dirty="0"/>
              <a:t>İşleyiş:</a:t>
            </a:r>
          </a:p>
          <a:p>
            <a:pPr algn="just">
              <a:buFont typeface="Wingdings" pitchFamily="2" charset="2"/>
              <a:buNone/>
            </a:pPr>
            <a:r>
              <a:rPr lang="tr-TR" sz="1900" b="1" dirty="0"/>
              <a:t>	</a:t>
            </a:r>
            <a:r>
              <a:rPr lang="tr-TR" sz="2100" b="1" dirty="0" smtClean="0">
                <a:latin typeface="Times New Roman" panose="02020603050405020304" pitchFamily="18" charset="0"/>
                <a:cs typeface="Times New Roman" panose="02020603050405020304" pitchFamily="18" charset="0"/>
              </a:rPr>
              <a:t>6-</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Uygulanan ölçme aracı ya da tıbbi değerlendirme sonucu akranlarından anlamlı derecede farklılık gösteren ve özel eğitim ihtiyacı olduğu düşünülen bireylerin, yetersizliklerine uygun “Performans Belirleme Formu” kullanılmak suretiyle gelişim alanındaki özellikleri değerlendirilir.</a:t>
            </a:r>
          </a:p>
          <a:p>
            <a:pPr algn="just">
              <a:buFont typeface="Wingdings" pitchFamily="2" charset="2"/>
              <a:buNone/>
            </a:pPr>
            <a:r>
              <a:rPr lang="tr-TR" sz="2100" dirty="0">
                <a:latin typeface="Times New Roman" panose="02020603050405020304" pitchFamily="18" charset="0"/>
                <a:cs typeface="Times New Roman" panose="02020603050405020304" pitchFamily="18" charset="0"/>
              </a:rPr>
              <a:t>	</a:t>
            </a:r>
            <a:r>
              <a:rPr lang="tr-TR" sz="2100" b="1" dirty="0" smtClean="0">
                <a:latin typeface="Times New Roman" panose="02020603050405020304" pitchFamily="18" charset="0"/>
                <a:cs typeface="Times New Roman" panose="02020603050405020304" pitchFamily="18" charset="0"/>
              </a:rPr>
              <a:t>7-</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Eğitsel değerlendirme ve tanılama hizmetleriyle ilgili bireye ait tüm belge ve evraklar işlem sırasına göre bireyin özel eğitim değerlendirme dosyasına yerleştirilir.</a:t>
            </a:r>
          </a:p>
          <a:p>
            <a:pPr algn="just">
              <a:buFont typeface="Wingdings" pitchFamily="2" charset="2"/>
              <a:buNone/>
            </a:pPr>
            <a:r>
              <a:rPr lang="tr-TR" sz="2100" dirty="0">
                <a:latin typeface="Times New Roman" panose="02020603050405020304" pitchFamily="18" charset="0"/>
                <a:cs typeface="Times New Roman" panose="02020603050405020304" pitchFamily="18" charset="0"/>
              </a:rPr>
              <a:t>	</a:t>
            </a:r>
            <a:r>
              <a:rPr lang="tr-TR" sz="2100" b="1" dirty="0" smtClean="0">
                <a:latin typeface="Times New Roman" panose="02020603050405020304" pitchFamily="18" charset="0"/>
                <a:cs typeface="Times New Roman" panose="02020603050405020304" pitchFamily="18" charset="0"/>
              </a:rPr>
              <a:t>8-</a:t>
            </a:r>
            <a:r>
              <a:rPr lang="tr-TR" sz="2100" dirty="0" smtClean="0">
                <a:latin typeface="Times New Roman" panose="02020603050405020304" pitchFamily="18" charset="0"/>
                <a:cs typeface="Times New Roman" panose="02020603050405020304" pitchFamily="18" charset="0"/>
              </a:rPr>
              <a:t>Yapılan </a:t>
            </a:r>
            <a:r>
              <a:rPr lang="tr-TR" sz="2100" dirty="0">
                <a:latin typeface="Times New Roman" panose="02020603050405020304" pitchFamily="18" charset="0"/>
                <a:cs typeface="Times New Roman" panose="02020603050405020304" pitchFamily="18" charset="0"/>
              </a:rPr>
              <a:t>eğitsel değerlendirme ve tanılama sonuçları doğrultusunda nihai kararların alınabilmesi için birey ya da bireyin velisi, “Davetiye” tanzim edilerek Özel Eğitim Değerlendirme Kurulu toplantısına çağırılır. Davetiye 2 nüsha tanzim edilir, biri veli ya da bireyin kendisine verilir, diğer nüsha bireyin dosyasında saklanır. </a:t>
            </a:r>
          </a:p>
          <a:p>
            <a:pPr algn="just">
              <a:buFont typeface="Wingdings" pitchFamily="2" charset="2"/>
              <a:buNone/>
            </a:pPr>
            <a:r>
              <a:rPr lang="tr-TR" sz="2100" dirty="0">
                <a:latin typeface="Times New Roman" panose="02020603050405020304" pitchFamily="18" charset="0"/>
                <a:cs typeface="Times New Roman" panose="02020603050405020304" pitchFamily="18" charset="0"/>
              </a:rPr>
              <a:t>	</a:t>
            </a:r>
            <a:r>
              <a:rPr lang="tr-TR" sz="2100" b="1" dirty="0" smtClean="0">
                <a:latin typeface="Times New Roman" panose="02020603050405020304" pitchFamily="18" charset="0"/>
                <a:cs typeface="Times New Roman" panose="02020603050405020304" pitchFamily="18" charset="0"/>
              </a:rPr>
              <a:t>9-</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Özel eğitim değerlendirme kurulu toplantısında görüşme konusu bireyin özel eğitim değerlendirme dosyası içeriğindeki bilgi ve belgeler değerlendirilerek, öncelikle birey için en az sınırlandırılmış eğitim ortamı ve özel eğitimine ilişkin karara varılır</a:t>
            </a:r>
          </a:p>
          <a:p>
            <a:pPr algn="just">
              <a:buFont typeface="Wingdings" pitchFamily="2" charset="2"/>
              <a:buNone/>
            </a:pPr>
            <a:endParaRPr lang="tr-TR" sz="1900" dirty="0">
              <a:latin typeface="Times New Roman" panose="02020603050405020304" pitchFamily="18" charset="0"/>
              <a:cs typeface="Times New Roman" panose="02020603050405020304" pitchFamily="18" charset="0"/>
            </a:endParaRPr>
          </a:p>
          <a:p>
            <a:pPr algn="just">
              <a:buFont typeface="Wingdings" pitchFamily="2" charset="2"/>
              <a:buNone/>
            </a:pPr>
            <a:endParaRPr lang="tr-TR" sz="1900" dirty="0">
              <a:latin typeface="Times New Roman" panose="02020603050405020304" pitchFamily="18" charset="0"/>
              <a:cs typeface="Times New Roman" panose="02020603050405020304" pitchFamily="18" charset="0"/>
            </a:endParaRPr>
          </a:p>
          <a:p>
            <a:pPr algn="just">
              <a:buFont typeface="Wingdings" pitchFamily="2" charset="2"/>
              <a:buNone/>
            </a:pPr>
            <a:r>
              <a:rPr lang="tr-TR" sz="1900" dirty="0">
                <a:latin typeface="Times New Roman" panose="02020603050405020304" pitchFamily="18" charset="0"/>
                <a:cs typeface="Times New Roman" panose="02020603050405020304" pitchFamily="18" charset="0"/>
              </a:rPr>
              <a:t>		</a:t>
            </a:r>
          </a:p>
          <a:p>
            <a:pPr algn="just" eaLnBrk="1" hangingPunct="1">
              <a:buFont typeface="Wingdings" pitchFamily="2" charset="2"/>
              <a:buNone/>
            </a:pPr>
            <a:endParaRPr lang="tr-T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107504" y="535733"/>
            <a:ext cx="8158162" cy="1500187"/>
          </a:xfrm>
        </p:spPr>
        <p:txBody>
          <a:bodyPr anchor="ctr"/>
          <a:lstStyle/>
          <a:p>
            <a:pPr algn="ctr" eaLnBrk="1" hangingPunct="1"/>
            <a:r>
              <a:rPr lang="tr-TR" sz="3200" b="1" dirty="0">
                <a:latin typeface="Comic Sans MS" pitchFamily="66" charset="0"/>
              </a:rPr>
              <a:t>EĞİTSEL DEĞERLENDİRME VE TANILAMA SÜRECİ</a:t>
            </a:r>
          </a:p>
        </p:txBody>
      </p:sp>
      <p:sp>
        <p:nvSpPr>
          <p:cNvPr id="22530" name="Rectangle 3"/>
          <p:cNvSpPr>
            <a:spLocks noGrp="1" noChangeArrowheads="1"/>
          </p:cNvSpPr>
          <p:nvPr>
            <p:ph idx="1"/>
          </p:nvPr>
        </p:nvSpPr>
        <p:spPr>
          <a:xfrm>
            <a:off x="539552" y="2035920"/>
            <a:ext cx="8001000" cy="6217616"/>
          </a:xfrm>
        </p:spPr>
        <p:txBody>
          <a:bodyPr>
            <a:normAutofit fontScale="47500" lnSpcReduction="20000"/>
          </a:bodyPr>
          <a:lstStyle/>
          <a:p>
            <a:pPr algn="just">
              <a:buFont typeface="Wingdings" pitchFamily="2" charset="2"/>
              <a:buNone/>
            </a:pPr>
            <a:r>
              <a:rPr lang="tr-TR" sz="1600" dirty="0"/>
              <a:t>	</a:t>
            </a:r>
            <a:endParaRPr lang="tr-TR" sz="1600" b="1" dirty="0"/>
          </a:p>
          <a:p>
            <a:pPr marL="342900" lvl="1" indent="-342900" algn="just">
              <a:buClr>
                <a:schemeClr val="folHlink"/>
              </a:buClr>
              <a:buSzPct val="60000"/>
              <a:buFont typeface="Wingdings" pitchFamily="2" charset="2"/>
              <a:buNone/>
            </a:pPr>
            <a:r>
              <a:rPr lang="tr-TR" b="1" dirty="0"/>
              <a:t> </a:t>
            </a:r>
            <a:r>
              <a:rPr lang="tr-TR" b="1" dirty="0" smtClean="0"/>
              <a:t>           </a:t>
            </a:r>
            <a:r>
              <a:rPr lang="tr-TR" sz="3800" b="1" dirty="0" smtClean="0">
                <a:latin typeface="Times New Roman" panose="02020603050405020304" pitchFamily="18" charset="0"/>
                <a:cs typeface="Times New Roman" panose="02020603050405020304" pitchFamily="18" charset="0"/>
              </a:rPr>
              <a:t>10-</a:t>
            </a:r>
            <a:r>
              <a:rPr lang="tr-TR" sz="3800" dirty="0" smtClean="0">
                <a:latin typeface="Times New Roman" panose="02020603050405020304" pitchFamily="18" charset="0"/>
                <a:cs typeface="Times New Roman" panose="02020603050405020304" pitchFamily="18" charset="0"/>
              </a:rPr>
              <a:t>Bireyin </a:t>
            </a:r>
            <a:r>
              <a:rPr lang="tr-TR" sz="3800" dirty="0">
                <a:latin typeface="Times New Roman" panose="02020603050405020304" pitchFamily="18" charset="0"/>
                <a:cs typeface="Times New Roman" panose="02020603050405020304" pitchFamily="18" charset="0"/>
              </a:rPr>
              <a:t>destek eğitimine ihtiyacı olup olmadığı değerlendirilerek bireyin alacağı destek eğitiminin türü ve süresine de karar verilerek alınan karar tutanağa kaydedilerek üyeler tarafından imzalanır.</a:t>
            </a:r>
          </a:p>
          <a:p>
            <a:pPr marL="342900" lvl="1" indent="-342900" algn="just">
              <a:buClr>
                <a:schemeClr val="folHlink"/>
              </a:buClr>
              <a:buSzPct val="60000"/>
              <a:buFont typeface="Wingdings" pitchFamily="2" charset="2"/>
              <a:buNone/>
            </a:pPr>
            <a:r>
              <a:rPr lang="tr-TR" sz="3800" dirty="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11-</a:t>
            </a:r>
            <a:r>
              <a:rPr lang="tr-TR" sz="3800" dirty="0">
                <a:latin typeface="Times New Roman" panose="02020603050405020304" pitchFamily="18" charset="0"/>
                <a:cs typeface="Times New Roman" panose="02020603050405020304" pitchFamily="18" charset="0"/>
              </a:rPr>
              <a:t>Özel Eğitim Değerlendirme Kurulu kararları doğrultusunda,  bireyin eğitsel değerlendirme ve tanılama süresine ilişkin bilgiler RAM Modülüne işlenerek ihtiyaç adedinde rapor çıktıları alınır. </a:t>
            </a:r>
          </a:p>
          <a:p>
            <a:pPr marL="342900" lvl="1" indent="-342900" algn="just">
              <a:buClr>
                <a:schemeClr val="folHlink"/>
              </a:buClr>
              <a:buSzPct val="60000"/>
              <a:buFont typeface="Wingdings" pitchFamily="2" charset="2"/>
              <a:buNone/>
            </a:pPr>
            <a:r>
              <a:rPr lang="tr-TR" sz="3800" dirty="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12-</a:t>
            </a:r>
            <a:r>
              <a:rPr lang="tr-TR" sz="3800" dirty="0">
                <a:latin typeface="Times New Roman" panose="02020603050405020304" pitchFamily="18" charset="0"/>
                <a:cs typeface="Times New Roman" panose="02020603050405020304" pitchFamily="18" charset="0"/>
              </a:rPr>
              <a:t> İlk kez eğitsel değerlendirme ve tanılaması yapılarak resmi eğitim tedbiri önerilen bireylere “Eğitim Planı”  hazırlanır. Söz konusu bireyler için tekrarlanacak eğitsel değerlendirme ve tanılama hizmetlerinde kademeler arası geçişler hariç olmak üzere  “Eğitim Planı”  hazırlanmaz. </a:t>
            </a:r>
          </a:p>
          <a:p>
            <a:pPr marL="342900" lvl="1" indent="-342900" algn="just">
              <a:buClr>
                <a:schemeClr val="folHlink"/>
              </a:buClr>
              <a:buSzPct val="60000"/>
              <a:buFont typeface="Wingdings" pitchFamily="2" charset="2"/>
              <a:buNone/>
            </a:pPr>
            <a:r>
              <a:rPr lang="tr-TR" sz="3800" dirty="0">
                <a:latin typeface="Times New Roman" panose="02020603050405020304" pitchFamily="18" charset="0"/>
                <a:cs typeface="Times New Roman" panose="02020603050405020304" pitchFamily="18" charset="0"/>
              </a:rPr>
              <a:t>	Destek eğitim program ya da programlarından faydalanmasına karar verilen özel eğitim gerektiren bireylerin “Performans Belirleme Formu” kayıtları ve diğer bilgi ve gözlemler dikkate alınarak uzmanlarca  RAM Modülü üzerinden “Eğitim Planı” hazırlanır. </a:t>
            </a:r>
          </a:p>
          <a:p>
            <a:pPr marL="342900" lvl="1" indent="-342900" algn="just">
              <a:buClr>
                <a:schemeClr val="folHlink"/>
              </a:buClr>
              <a:buSzPct val="60000"/>
              <a:buFont typeface="Wingdings" pitchFamily="2" charset="2"/>
              <a:buNone/>
            </a:pPr>
            <a:endParaRPr lang="tr-TR" sz="3800" dirty="0">
              <a:latin typeface="Times New Roman" panose="02020603050405020304" pitchFamily="18" charset="0"/>
              <a:cs typeface="Times New Roman" panose="02020603050405020304" pitchFamily="18" charset="0"/>
            </a:endParaRPr>
          </a:p>
          <a:p>
            <a:pPr marL="342900" lvl="1" indent="-342900" algn="just">
              <a:buClr>
                <a:schemeClr val="folHlink"/>
              </a:buClr>
              <a:buSzPct val="60000"/>
              <a:buFont typeface="Wingdings" pitchFamily="2" charset="2"/>
              <a:buNone/>
            </a:pPr>
            <a:endParaRPr lang="tr-TR" sz="3800" dirty="0">
              <a:latin typeface="Times New Roman" panose="02020603050405020304" pitchFamily="18" charset="0"/>
              <a:cs typeface="Times New Roman" panose="02020603050405020304" pitchFamily="18" charset="0"/>
            </a:endParaRPr>
          </a:p>
          <a:p>
            <a:pPr marL="342900" lvl="1" indent="-342900" algn="just">
              <a:buClr>
                <a:schemeClr val="folHlink"/>
              </a:buClr>
              <a:buSzPct val="60000"/>
              <a:buFont typeface="Wingdings" pitchFamily="2" charset="2"/>
              <a:buNone/>
            </a:pPr>
            <a:endParaRPr lang="tr-TR" sz="3800" dirty="0">
              <a:latin typeface="Times New Roman" panose="02020603050405020304" pitchFamily="18" charset="0"/>
              <a:cs typeface="Times New Roman" panose="02020603050405020304" pitchFamily="18" charset="0"/>
            </a:endParaRPr>
          </a:p>
          <a:p>
            <a:pPr marL="342900" lvl="1" indent="-342900" algn="just">
              <a:buClr>
                <a:schemeClr val="folHlink"/>
              </a:buClr>
              <a:buSzPct val="60000"/>
              <a:buFont typeface="Wingdings" pitchFamily="2" charset="2"/>
              <a:buNone/>
            </a:pPr>
            <a:r>
              <a:rPr lang="tr-TR" sz="3800" dirty="0">
                <a:latin typeface="Times New Roman" panose="02020603050405020304" pitchFamily="18" charset="0"/>
                <a:cs typeface="Times New Roman" panose="02020603050405020304" pitchFamily="18" charset="0"/>
              </a:rPr>
              <a:t>	</a:t>
            </a:r>
          </a:p>
          <a:p>
            <a:pPr algn="just">
              <a:buFont typeface="Wingdings" pitchFamily="2" charset="2"/>
              <a:buNone/>
            </a:pPr>
            <a:endParaRPr lang="tr-TR" sz="1600" dirty="0"/>
          </a:p>
          <a:p>
            <a:pPr algn="just">
              <a:buFont typeface="Wingdings" pitchFamily="2" charset="2"/>
              <a:buNone/>
            </a:pPr>
            <a:endParaRPr lang="tr-TR" sz="1600" dirty="0"/>
          </a:p>
          <a:p>
            <a:pPr algn="just">
              <a:buFont typeface="Wingdings" pitchFamily="2" charset="2"/>
              <a:buNone/>
            </a:pPr>
            <a:r>
              <a:rPr lang="tr-TR" sz="1600" dirty="0"/>
              <a:t>		</a:t>
            </a:r>
          </a:p>
          <a:p>
            <a:pPr algn="just" eaLnBrk="1" hangingPunct="1">
              <a:buFont typeface="Wingdings" pitchFamily="2" charset="2"/>
              <a:buNone/>
            </a:pPr>
            <a:endParaRPr lang="tr-T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79512" y="538468"/>
            <a:ext cx="8158162" cy="1500187"/>
          </a:xfrm>
        </p:spPr>
        <p:txBody>
          <a:bodyPr anchor="ctr"/>
          <a:lstStyle/>
          <a:p>
            <a:pPr algn="ctr" eaLnBrk="1" hangingPunct="1"/>
            <a:r>
              <a:rPr lang="tr-TR" sz="3200" b="1" dirty="0">
                <a:latin typeface="Comic Sans MS" pitchFamily="66" charset="0"/>
              </a:rPr>
              <a:t>EĞİTSEL DEĞERLENDİRME VE TANILAMA SÜRECİ</a:t>
            </a:r>
          </a:p>
        </p:txBody>
      </p:sp>
      <p:sp>
        <p:nvSpPr>
          <p:cNvPr id="23554" name="Rectangle 3"/>
          <p:cNvSpPr>
            <a:spLocks noGrp="1" noChangeArrowheads="1"/>
          </p:cNvSpPr>
          <p:nvPr>
            <p:ph idx="1"/>
          </p:nvPr>
        </p:nvSpPr>
        <p:spPr>
          <a:xfrm>
            <a:off x="683568" y="2348880"/>
            <a:ext cx="8001000" cy="5832648"/>
          </a:xfrm>
        </p:spPr>
        <p:txBody>
          <a:bodyPr>
            <a:normAutofit fontScale="77500" lnSpcReduction="20000"/>
          </a:bodyPr>
          <a:lstStyle/>
          <a:p>
            <a:pPr algn="just">
              <a:buFont typeface="Wingdings" pitchFamily="2" charset="2"/>
              <a:buNone/>
            </a:pPr>
            <a:r>
              <a:rPr lang="tr-TR" sz="1600" dirty="0"/>
              <a:t>	</a:t>
            </a:r>
            <a:r>
              <a:rPr lang="tr-TR" sz="2300" b="1" dirty="0">
                <a:latin typeface="Times New Roman" panose="02020603050405020304" pitchFamily="18" charset="0"/>
                <a:cs typeface="Times New Roman" panose="02020603050405020304" pitchFamily="18" charset="0"/>
              </a:rPr>
              <a:t>İşleyiş:</a:t>
            </a:r>
          </a:p>
          <a:p>
            <a:pPr marL="342900" lvl="1" indent="-342900" algn="just">
              <a:buClr>
                <a:schemeClr val="folHlink"/>
              </a:buClr>
              <a:buSzPct val="60000"/>
              <a:buFont typeface="Wingdings" pitchFamily="2" charset="2"/>
              <a:buNone/>
            </a:pPr>
            <a:r>
              <a:rPr lang="tr-TR" sz="2300" b="1" dirty="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Birey ile ilgili Özel Eğitim Değerlendirme Kurulu Raporu ile Eğitim Planları kurul üyeleri tarafından imzalandıktan sonra RAM Müdürünün onayına sunulur. </a:t>
            </a:r>
          </a:p>
          <a:p>
            <a:pPr marL="342900" lvl="1" indent="-342900" algn="just">
              <a:buClr>
                <a:schemeClr val="folHlink"/>
              </a:buClr>
              <a:buSzPct val="60000"/>
              <a:buFont typeface="Wingdings" pitchFamily="2" charset="2"/>
              <a:buNone/>
            </a:pPr>
            <a:r>
              <a:rPr lang="tr-TR" sz="2300" dirty="0">
                <a:latin typeface="Times New Roman" panose="02020603050405020304" pitchFamily="18" charset="0"/>
                <a:cs typeface="Times New Roman" panose="02020603050405020304" pitchFamily="18" charset="0"/>
              </a:rPr>
              <a:t>	</a:t>
            </a:r>
            <a:r>
              <a:rPr lang="tr-TR" sz="2300" b="1" dirty="0">
                <a:latin typeface="Times New Roman" panose="02020603050405020304" pitchFamily="18" charset="0"/>
                <a:cs typeface="Times New Roman" panose="02020603050405020304" pitchFamily="18" charset="0"/>
              </a:rPr>
              <a:t>13-</a:t>
            </a:r>
            <a:r>
              <a:rPr lang="tr-TR" sz="2300" dirty="0">
                <a:latin typeface="Times New Roman" panose="02020603050405020304" pitchFamily="18" charset="0"/>
                <a:cs typeface="Times New Roman" panose="02020603050405020304" pitchFamily="18" charset="0"/>
              </a:rPr>
              <a:t>Raporlar ve eğitim planları onaylandıktan sonra yerleştirmeye ilişkin özel eğitim değerlendirme kurulu raporlarından biri, bireyin özel eğitim değerlendirme dosyasında saklanır, 2 nüshası il/ilçe özel eğitim hizmetleri kuruluna gönderilir.</a:t>
            </a:r>
          </a:p>
          <a:p>
            <a:pPr marL="342900" lvl="1" indent="-342900" algn="just">
              <a:buClr>
                <a:schemeClr val="folHlink"/>
              </a:buClr>
              <a:buSzPct val="60000"/>
              <a:buFont typeface="Wingdings" pitchFamily="2" charset="2"/>
              <a:buNone/>
            </a:pPr>
            <a:r>
              <a:rPr lang="tr-TR" sz="2300" dirty="0">
                <a:latin typeface="Times New Roman" panose="02020603050405020304" pitchFamily="18" charset="0"/>
                <a:cs typeface="Times New Roman" panose="02020603050405020304" pitchFamily="18" charset="0"/>
              </a:rPr>
              <a:t>	Destek eğitim programına ilişkin özel eğitim değerlendirme kurulu raporunun bir nüshası bireyin özel eğitim değerlendirme dosyasında saklanır, bir sureti veliye (anne, baba veya vasi) ya da bireyin kendisine imza karşılığı teslim edilir. </a:t>
            </a:r>
          </a:p>
          <a:p>
            <a:pPr marL="342900" lvl="1" indent="-342900" algn="just">
              <a:buClr>
                <a:schemeClr val="folHlink"/>
              </a:buClr>
              <a:buSzPct val="60000"/>
              <a:buFont typeface="Wingdings" pitchFamily="2" charset="2"/>
              <a:buNone/>
            </a:pPr>
            <a:r>
              <a:rPr lang="tr-TR" sz="2300" dirty="0">
                <a:latin typeface="Times New Roman" panose="02020603050405020304" pitchFamily="18" charset="0"/>
                <a:cs typeface="Times New Roman" panose="02020603050405020304" pitchFamily="18" charset="0"/>
              </a:rPr>
              <a:t>	</a:t>
            </a:r>
            <a:r>
              <a:rPr lang="tr-TR" sz="2300" b="1" dirty="0">
                <a:latin typeface="Times New Roman" panose="02020603050405020304" pitchFamily="18" charset="0"/>
                <a:cs typeface="Times New Roman" panose="02020603050405020304" pitchFamily="18" charset="0"/>
              </a:rPr>
              <a:t>14-</a:t>
            </a:r>
            <a:r>
              <a:rPr lang="tr-TR" sz="2300" dirty="0">
                <a:latin typeface="Times New Roman" panose="02020603050405020304" pitchFamily="18" charset="0"/>
                <a:cs typeface="Times New Roman" panose="02020603050405020304" pitchFamily="18" charset="0"/>
              </a:rPr>
              <a:t>İl/İlçe Özel Eğitim Hizmetleri Kurulunca, Özel Eğitim Değerlendirme Kurulu Raporu doğrultusunda özel eğitime ihtiyacı olan bireyin uygun resmî okul veya kuruma  yerleştirilmesi yapılır.</a:t>
            </a:r>
          </a:p>
          <a:p>
            <a:pPr marL="342900" lvl="1" indent="-342900" algn="just">
              <a:buClr>
                <a:schemeClr val="folHlink"/>
              </a:buClr>
              <a:buSzPct val="60000"/>
              <a:buFont typeface="Wingdings" pitchFamily="2" charset="2"/>
              <a:buNone/>
            </a:pPr>
            <a:endParaRPr lang="tr-TR" sz="2600" dirty="0">
              <a:latin typeface="Times New Roman" panose="02020603050405020304" pitchFamily="18" charset="0"/>
              <a:cs typeface="Times New Roman" panose="02020603050405020304" pitchFamily="18" charset="0"/>
            </a:endParaRPr>
          </a:p>
          <a:p>
            <a:pPr marL="342900" lvl="1" indent="-342900" algn="just">
              <a:buClr>
                <a:schemeClr val="folHlink"/>
              </a:buClr>
              <a:buSzPct val="60000"/>
              <a:buFont typeface="Wingdings" pitchFamily="2" charset="2"/>
              <a:buNone/>
            </a:pPr>
            <a:r>
              <a:rPr lang="tr-TR" sz="2600" dirty="0">
                <a:latin typeface="Times New Roman" panose="02020603050405020304" pitchFamily="18" charset="0"/>
                <a:cs typeface="Times New Roman" panose="02020603050405020304" pitchFamily="18" charset="0"/>
              </a:rPr>
              <a:t>	</a:t>
            </a:r>
          </a:p>
          <a:p>
            <a:pPr algn="just">
              <a:buFont typeface="Wingdings" pitchFamily="2" charset="2"/>
              <a:buNone/>
            </a:pPr>
            <a:endParaRPr lang="tr-TR" sz="1600" dirty="0">
              <a:latin typeface="Times New Roman" panose="02020603050405020304" pitchFamily="18" charset="0"/>
              <a:cs typeface="Times New Roman" panose="02020603050405020304" pitchFamily="18" charset="0"/>
            </a:endParaRPr>
          </a:p>
          <a:p>
            <a:pPr algn="just">
              <a:buFont typeface="Wingdings" pitchFamily="2" charset="2"/>
              <a:buNone/>
            </a:pPr>
            <a:endParaRPr lang="tr-TR" sz="1600" dirty="0"/>
          </a:p>
          <a:p>
            <a:pPr algn="just">
              <a:buFont typeface="Wingdings" pitchFamily="2" charset="2"/>
              <a:buNone/>
            </a:pPr>
            <a:r>
              <a:rPr lang="tr-TR" sz="1600" dirty="0"/>
              <a:t>		</a:t>
            </a:r>
          </a:p>
          <a:p>
            <a:pPr algn="just" eaLnBrk="1" hangingPunct="1">
              <a:buFont typeface="Wingdings" pitchFamily="2" charset="2"/>
              <a:buNone/>
            </a:pPr>
            <a:endParaRPr lang="tr-T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YEŞİLYURT REHBERLİK ARAŞTIRMA MERKEZİ</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43608" y="2492896"/>
            <a:ext cx="6984776" cy="4104456"/>
          </a:xfrm>
          <a:prstGeom prst="rect">
            <a:avLst/>
          </a:prstGeom>
        </p:spPr>
      </p:pic>
    </p:spTree>
    <p:extLst>
      <p:ext uri="{BB962C8B-B14F-4D97-AF65-F5344CB8AC3E}">
        <p14:creationId xmlns="" xmlns:p14="http://schemas.microsoft.com/office/powerpoint/2010/main" val="264464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VİZYONUMUZ</a:t>
            </a:r>
          </a:p>
        </p:txBody>
      </p:sp>
      <p:sp>
        <p:nvSpPr>
          <p:cNvPr id="3" name="İçerik Yer Tutucusu 2"/>
          <p:cNvSpPr>
            <a:spLocks noGrp="1"/>
          </p:cNvSpPr>
          <p:nvPr>
            <p:ph idx="1"/>
          </p:nvPr>
        </p:nvSpPr>
        <p:spPr>
          <a:xfrm>
            <a:off x="864382" y="2564904"/>
            <a:ext cx="7091994" cy="3454896"/>
          </a:xfrm>
        </p:spPr>
        <p:txBody>
          <a:bodyPr>
            <a:normAutofit fontScale="92500" lnSpcReduction="20000"/>
          </a:bodyPr>
          <a:lstStyle/>
          <a:p>
            <a:pPr algn="just">
              <a:buNone/>
            </a:pPr>
            <a:r>
              <a:rPr lang="tr-TR" dirty="0"/>
              <a:t>			</a:t>
            </a:r>
            <a:r>
              <a:rPr lang="tr-TR" sz="2800" dirty="0">
                <a:latin typeface="Times New Roman" panose="02020603050405020304" pitchFamily="18" charset="0"/>
                <a:cs typeface="Times New Roman" panose="02020603050405020304" pitchFamily="18" charset="0"/>
              </a:rPr>
              <a:t>Rehberlik ve Psikolojik danışma Hizmetleri ile Özel Eğitim hizmetlerinde kalite yolculuğuna ara vermeden ilimizde en üst seviyede eğitim kalitesini yakalayabilmek ve bu konuda gerekli eğitimsel liderliği aksatmadan sürdürebilmek çalışmalarımızla diğer,  Rehberlik ve Araştırma Merkezleri içerisinde lider ve yol gösterici olmak.</a:t>
            </a:r>
          </a:p>
          <a:p>
            <a:pPr algn="just">
              <a:buNone/>
            </a:pPr>
            <a:endParaRPr lang="tr-TR" sz="2000" dirty="0">
              <a:latin typeface="Times New Roman" panose="02020603050405020304" pitchFamily="18" charset="0"/>
              <a:cs typeface="Times New Roman" panose="02020603050405020304" pitchFamily="18" charset="0"/>
            </a:endParaRPr>
          </a:p>
          <a:p>
            <a:pPr>
              <a:buNone/>
            </a:pPr>
            <a:r>
              <a:rPr lang="tr-TR" dirty="0"/>
              <a:t> </a:t>
            </a:r>
          </a:p>
        </p:txBody>
      </p:sp>
    </p:spTree>
    <p:extLst>
      <p:ext uri="{BB962C8B-B14F-4D97-AF65-F5344CB8AC3E}">
        <p14:creationId xmlns="" xmlns:p14="http://schemas.microsoft.com/office/powerpoint/2010/main" val="296377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t>GENEL DURUM</a:t>
            </a:r>
          </a:p>
        </p:txBody>
      </p:sp>
      <p:sp>
        <p:nvSpPr>
          <p:cNvPr id="3" name="2 İçerik Yer Tutucusu"/>
          <p:cNvSpPr>
            <a:spLocks noGrp="1"/>
          </p:cNvSpPr>
          <p:nvPr>
            <p:ph idx="1"/>
          </p:nvPr>
        </p:nvSpPr>
        <p:spPr>
          <a:xfrm>
            <a:off x="864382" y="2489200"/>
            <a:ext cx="7740066"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İlimiz büyükşehir statüsünde olup 2 merkez ilçe ve 11 taşra ilçe olmak üzere toplam 13 ilçeden oluşmaktadır. İlimizin toplam nüfusu 812.580 </a:t>
            </a:r>
            <a:r>
              <a:rPr lang="tr-TR" sz="2000" dirty="0" err="1">
                <a:latin typeface="Times New Roman" panose="02020603050405020304" pitchFamily="18" charset="0"/>
                <a:cs typeface="Times New Roman" panose="02020603050405020304" pitchFamily="18" charset="0"/>
              </a:rPr>
              <a:t>dir</a:t>
            </a:r>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İlimizde Yeşilyurt Rehberlik ve Araştırma Merkezi ve Battalgazi Rehberlik Araştırma Merkezi  olarak 2 adet Ram bulunmaktadır.</a:t>
            </a:r>
          </a:p>
          <a:p>
            <a:pPr algn="just"/>
            <a:r>
              <a:rPr lang="tr-TR" sz="2000" dirty="0">
                <a:latin typeface="Times New Roman" panose="02020603050405020304" pitchFamily="18" charset="0"/>
                <a:cs typeface="Times New Roman" panose="02020603050405020304" pitchFamily="18" charset="0"/>
              </a:rPr>
              <a:t>Yeşilyurt  Rehberlik ve Araştırma Merkezi Müdürlüğü’nün çalışma sorumluluğunda 6 ilçe ( Yeşilyurt, Akçadağ, Yazıhan, Doğanşehir, Darende, Kuluncak) bulunup, merkezimiz 450.795 kişiden oluşan nüfusa hizmet vermektedir.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t>KADROMUZ</a:t>
            </a:r>
          </a:p>
        </p:txBody>
      </p:sp>
      <p:sp>
        <p:nvSpPr>
          <p:cNvPr id="3" name="2 İçerik Yer Tutucusu"/>
          <p:cNvSpPr>
            <a:spLocks noGrp="1"/>
          </p:cNvSpPr>
          <p:nvPr>
            <p:ph idx="1"/>
          </p:nvPr>
        </p:nvSpPr>
        <p:spPr>
          <a:xfrm>
            <a:off x="864382" y="2489200"/>
            <a:ext cx="7452034"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 1 Müdür </a:t>
            </a:r>
          </a:p>
          <a:p>
            <a:pPr algn="just"/>
            <a:r>
              <a:rPr lang="tr-TR" sz="2000" dirty="0">
                <a:latin typeface="Times New Roman" panose="02020603050405020304" pitchFamily="18" charset="0"/>
                <a:cs typeface="Times New Roman" panose="02020603050405020304" pitchFamily="18" charset="0"/>
              </a:rPr>
              <a:t> 1 Müdür Yardımcısı </a:t>
            </a:r>
          </a:p>
          <a:p>
            <a:pPr algn="just"/>
            <a:r>
              <a:rPr lang="tr-TR" sz="2000" dirty="0">
                <a:latin typeface="Times New Roman" panose="02020603050405020304" pitchFamily="18" charset="0"/>
                <a:cs typeface="Times New Roman" panose="02020603050405020304" pitchFamily="18" charset="0"/>
              </a:rPr>
              <a:t> 11 Rehber Öğretmen/Psikolojik Danışman</a:t>
            </a:r>
          </a:p>
          <a:p>
            <a:pPr algn="just"/>
            <a:r>
              <a:rPr lang="tr-TR" sz="2000" dirty="0">
                <a:latin typeface="Times New Roman" panose="02020603050405020304" pitchFamily="18" charset="0"/>
                <a:cs typeface="Times New Roman" panose="02020603050405020304" pitchFamily="18" charset="0"/>
              </a:rPr>
              <a:t>  9 Özel Eğitim Öğretmeni  </a:t>
            </a:r>
          </a:p>
          <a:p>
            <a:pPr algn="just"/>
            <a:r>
              <a:rPr lang="tr-TR" sz="2000" dirty="0">
                <a:latin typeface="Times New Roman" panose="02020603050405020304" pitchFamily="18" charset="0"/>
                <a:cs typeface="Times New Roman" panose="02020603050405020304" pitchFamily="18" charset="0"/>
              </a:rPr>
              <a:t>  1 Fizyoterapist</a:t>
            </a:r>
          </a:p>
          <a:p>
            <a:pPr algn="just"/>
            <a:r>
              <a:rPr lang="tr-TR" sz="2000" dirty="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VHKİ( ücretsiz İzinde)</a:t>
            </a: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  1 Yardımcı Hizmetli olmak üzere kurumumuzda toplam 25 personel bulunmaktadır.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t>MERKEZİMİZİN BİNA YAPISI</a:t>
            </a:r>
          </a:p>
        </p:txBody>
      </p:sp>
      <p:sp>
        <p:nvSpPr>
          <p:cNvPr id="3" name="2 İçerik Yer Tutucusu"/>
          <p:cNvSpPr>
            <a:spLocks noGrp="1"/>
          </p:cNvSpPr>
          <p:nvPr>
            <p:ph idx="1"/>
          </p:nvPr>
        </p:nvSpPr>
        <p:spPr>
          <a:xfrm>
            <a:off x="864382" y="2276872"/>
            <a:ext cx="6345260" cy="3530600"/>
          </a:xfrm>
        </p:spPr>
        <p:txBody>
          <a:bodyPr>
            <a:noAutofit/>
          </a:bodyPr>
          <a:lstStyle/>
          <a:p>
            <a:pPr algn="just"/>
            <a:r>
              <a:rPr lang="tr-TR" dirty="0">
                <a:latin typeface="Times New Roman" panose="02020603050405020304" pitchFamily="18" charset="0"/>
                <a:cs typeface="Times New Roman" panose="02020603050405020304" pitchFamily="18" charset="0"/>
              </a:rPr>
              <a:t>Müdür Odası - 1 oda </a:t>
            </a:r>
          </a:p>
          <a:p>
            <a:pPr algn="just"/>
            <a:r>
              <a:rPr lang="tr-TR" dirty="0">
                <a:latin typeface="Times New Roman" panose="02020603050405020304" pitchFamily="18" charset="0"/>
                <a:cs typeface="Times New Roman" panose="02020603050405020304" pitchFamily="18" charset="0"/>
              </a:rPr>
              <a:t>Müdür Yrd. Odası – 1 oda </a:t>
            </a:r>
          </a:p>
          <a:p>
            <a:pPr algn="just"/>
            <a:r>
              <a:rPr lang="tr-TR" dirty="0">
                <a:latin typeface="Times New Roman" panose="02020603050405020304" pitchFamily="18" charset="0"/>
                <a:cs typeface="Times New Roman" panose="02020603050405020304" pitchFamily="18" charset="0"/>
              </a:rPr>
              <a:t>Memur Odası – 1  oda </a:t>
            </a:r>
          </a:p>
          <a:p>
            <a:pPr algn="just"/>
            <a:r>
              <a:rPr lang="tr-TR" dirty="0">
                <a:latin typeface="Times New Roman" panose="02020603050405020304" pitchFamily="18" charset="0"/>
                <a:cs typeface="Times New Roman" panose="02020603050405020304" pitchFamily="18" charset="0"/>
              </a:rPr>
              <a:t>Rehberlik ve Psikolojik Danışma Hizmetleri Bölüm  odası- 8 oda </a:t>
            </a:r>
          </a:p>
          <a:p>
            <a:pPr algn="just"/>
            <a:r>
              <a:rPr lang="tr-TR" dirty="0">
                <a:latin typeface="Times New Roman" panose="02020603050405020304" pitchFamily="18" charset="0"/>
                <a:cs typeface="Times New Roman" panose="02020603050405020304" pitchFamily="18" charset="0"/>
              </a:rPr>
              <a:t>Özel Eğitim Hizmetleri Bölüm Odası - 7oda </a:t>
            </a:r>
          </a:p>
          <a:p>
            <a:pPr algn="just"/>
            <a:r>
              <a:rPr lang="tr-TR" dirty="0">
                <a:latin typeface="Times New Roman" panose="02020603050405020304" pitchFamily="18" charset="0"/>
                <a:cs typeface="Times New Roman" panose="02020603050405020304" pitchFamily="18" charset="0"/>
              </a:rPr>
              <a:t>Görüşme odası – 3 oda </a:t>
            </a:r>
          </a:p>
          <a:p>
            <a:pPr algn="just"/>
            <a:r>
              <a:rPr lang="tr-TR" dirty="0">
                <a:latin typeface="Times New Roman" panose="02020603050405020304" pitchFamily="18" charset="0"/>
                <a:cs typeface="Times New Roman" panose="02020603050405020304" pitchFamily="18" charset="0"/>
              </a:rPr>
              <a:t>Danışma odası - 3 oda </a:t>
            </a:r>
          </a:p>
          <a:p>
            <a:pPr algn="just"/>
            <a:r>
              <a:rPr lang="tr-TR" dirty="0">
                <a:latin typeface="Times New Roman" panose="02020603050405020304" pitchFamily="18" charset="0"/>
                <a:cs typeface="Times New Roman" panose="02020603050405020304" pitchFamily="18" charset="0"/>
              </a:rPr>
              <a:t>Toplantı Odası - 1 oda </a:t>
            </a:r>
          </a:p>
          <a:p>
            <a:pPr algn="just"/>
            <a:r>
              <a:rPr lang="tr-TR" dirty="0">
                <a:latin typeface="Times New Roman" panose="02020603050405020304" pitchFamily="18" charset="0"/>
                <a:cs typeface="Times New Roman" panose="02020603050405020304" pitchFamily="18" charset="0"/>
              </a:rPr>
              <a:t>Bekleme Salonu - 2 </a:t>
            </a:r>
          </a:p>
          <a:p>
            <a:pPr algn="just"/>
            <a:r>
              <a:rPr lang="tr-TR" dirty="0">
                <a:latin typeface="Times New Roman" panose="02020603050405020304" pitchFamily="18" charset="0"/>
                <a:cs typeface="Times New Roman" panose="02020603050405020304" pitchFamily="18" charset="0"/>
              </a:rPr>
              <a:t>Arşiv - 1 oda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t>REHBERLİK VE PSİKOLOJİK DANIŞMA HİZMETLERİ BÖLÜMÜ</a:t>
            </a:r>
          </a:p>
        </p:txBody>
      </p:sp>
      <p:sp>
        <p:nvSpPr>
          <p:cNvPr id="3" name="2 İçerik Yer Tutucusu"/>
          <p:cNvSpPr>
            <a:spLocks noGrp="1"/>
          </p:cNvSpPr>
          <p:nvPr>
            <p:ph idx="1"/>
          </p:nvPr>
        </p:nvSpPr>
        <p:spPr>
          <a:xfrm>
            <a:off x="865970" y="2780928"/>
            <a:ext cx="7884082"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Rehberlik ve psikolojik danışma hizmetleri bölümünde 1 bölüm başkanı,8   rehber öğretmen/psikolojik danışman görev yapmaktadır. </a:t>
            </a:r>
          </a:p>
          <a:p>
            <a:pPr algn="just"/>
            <a:r>
              <a:rPr lang="tr-TR" sz="2000" dirty="0">
                <a:latin typeface="Times New Roman" panose="02020603050405020304" pitchFamily="18" charset="0"/>
                <a:cs typeface="Times New Roman" panose="02020603050405020304" pitchFamily="18" charset="0"/>
              </a:rPr>
              <a:t>Bölüm olarak sorumluluk bölgemizdeki eğitim kurumlarımızda rehberlik ve psikolojik danışma hizmetlerinin planlama ve koordinasyonu yapılarak mevzuat doğrultusunda işleyişin gerçekleştirilmesi sağlanmaktadır.</a:t>
            </a:r>
          </a:p>
          <a:p>
            <a:pPr marL="0" indent="0" algn="just">
              <a:buNone/>
            </a:pP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64382" y="2489200"/>
            <a:ext cx="7668058" cy="3530600"/>
          </a:xfrm>
        </p:spPr>
        <p:txBody>
          <a:bodyPr>
            <a:normAutofit/>
          </a:bodyPr>
          <a:lstStyle/>
          <a:p>
            <a:pPr algn="just"/>
            <a:r>
              <a:rPr lang="tr-TR" sz="2000" dirty="0">
                <a:latin typeface="Times New Roman" panose="02020603050405020304" pitchFamily="18" charset="0"/>
                <a:cs typeface="Times New Roman" panose="02020603050405020304" pitchFamily="18" charset="0"/>
              </a:rPr>
              <a:t>Mevzuat doğrultusunda rehberlik ve psikolojik danışma hizmetleri il danışma komisyon toplantısı, içerik oluşturma komisyon toplantısı, rehber öğretmenler toplantısı, rehber öğretmen olmayan okul idarecilerine yönelik toplantılar gerçekleştirilmektedir.</a:t>
            </a:r>
          </a:p>
          <a:p>
            <a:pPr marL="0" indent="0" algn="just">
              <a:buNone/>
            </a:pP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Sorumluluk bölgemizde yönetici, öğretmen, rehber öğretmen, veli ve öğrencilere yönelik rehberlik ve araştırma merkezinin koordinatörlüğünde değişik konularda seminerler yapılmaktadır.</a:t>
            </a:r>
          </a:p>
        </p:txBody>
      </p:sp>
      <p:sp>
        <p:nvSpPr>
          <p:cNvPr id="4" name="1 Başlık"/>
          <p:cNvSpPr>
            <a:spLocks noGrp="1"/>
          </p:cNvSpPr>
          <p:nvPr>
            <p:ph type="title"/>
          </p:nvPr>
        </p:nvSpPr>
        <p:spPr>
          <a:xfrm>
            <a:off x="865970" y="927098"/>
            <a:ext cx="6343672" cy="709865"/>
          </a:xfrm>
        </p:spPr>
        <p:txBody>
          <a:bodyPr>
            <a:normAutofit fontScale="90000"/>
          </a:bodyPr>
          <a:lstStyle/>
          <a:p>
            <a:pPr algn="ctr"/>
            <a:r>
              <a:rPr lang="tr-TR" b="1" dirty="0"/>
              <a:t>REHBERLİK VE PSİKOLOJİK DANIŞMA HİZMETLERİ BÖLÜMÜ</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276</TotalTime>
  <Words>724</Words>
  <Application>Microsoft Office PowerPoint</Application>
  <PresentationFormat>Ekran Gösterisi (4:3)</PresentationFormat>
  <Paragraphs>274</Paragraphs>
  <Slides>36</Slides>
  <Notes>3</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İyon Toplantı Odası</vt:lpstr>
      <vt:lpstr>  T.C. MALATYA VALİLİĞİ YEŞİLYURT KAYMAKAMLIĞI    Yeşilyurt Rehberlik ve Araştırma Merkezi Müdürlüğü </vt:lpstr>
      <vt:lpstr>TARİHÇE</vt:lpstr>
      <vt:lpstr>Slayt 3</vt:lpstr>
      <vt:lpstr>VİZYONUMUZ</vt:lpstr>
      <vt:lpstr>GENEL DURUM</vt:lpstr>
      <vt:lpstr>KADROMUZ</vt:lpstr>
      <vt:lpstr>MERKEZİMİZİN BİNA YAPISI</vt:lpstr>
      <vt:lpstr>REHBERLİK VE PSİKOLOJİK DANIŞMA HİZMETLERİ BÖLÜMÜ</vt:lpstr>
      <vt:lpstr>REHBERLİK VE PSİKOLOJİK DANIŞMA HİZMETLERİ BÖLÜMÜ</vt:lpstr>
      <vt:lpstr>REHBERLİK VE PSİKOLOJİK DANIŞMA HİZMETLERİ BÖLÜMÜ</vt:lpstr>
      <vt:lpstr>REHBERLİK VE PSİKOLOJİK DANIŞMA HİZMETLERİ BÖLÜMÜ</vt:lpstr>
      <vt:lpstr>REHBERLİK VE PSİKOLOJİK DANIŞMA HİZMETLERİ BÖLÜMÜ</vt:lpstr>
      <vt:lpstr>REHBERLİK VE PSİKOLOJİK DANIŞMA HİZMETLERİ BÖLÜMÜ</vt:lpstr>
      <vt:lpstr>ÖZEL EĞİTİM HİZMETLERİ BÖLÜMÜ</vt:lpstr>
      <vt:lpstr>ÖZEL EĞİTİM HİZMETLERİ BÖLÜMÜ</vt:lpstr>
      <vt:lpstr>ÖZEL EĞİTİM HİZMETLERİNDE  EĞİTSEL DEĞERLENDİRME VE TANILAMA SÜRECİ</vt:lpstr>
      <vt:lpstr>TANILAMA</vt:lpstr>
      <vt:lpstr>TANILAMA MODELLERİ</vt:lpstr>
      <vt:lpstr>TIBBİ TANILAMA</vt:lpstr>
      <vt:lpstr>EĞİTSEL TANILAMA</vt:lpstr>
      <vt:lpstr>EĞİTSEL DEĞERLENDİRME VE TANILAMA</vt:lpstr>
      <vt:lpstr>EĞİTSEL DEĞERLENDİRME VE TANILAMA</vt:lpstr>
      <vt:lpstr>EĞİTSEL DEĞERLENDİRME VE TANILAMADA İLKELER</vt:lpstr>
      <vt:lpstr>EĞİTSEL DEĞERLENDİRME VE TANILAMADA İLKELER</vt:lpstr>
      <vt:lpstr>ÖZEL EĞİTİM GEREKTİRDİĞİ DÜŞÜNÜLEN ÖĞRENCİLERE İLİŞKİN  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EĞİTSEL DEĞERLENDİRME VE TANILAMA SÜRECİ</vt:lpstr>
      <vt:lpstr>YEŞİLYURT REHBERLİK ARAŞTIRMA MERKEZİ</vt:lpstr>
    </vt:vector>
  </TitlesOfParts>
  <Company>BySaylan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MALATYA VALİLİĞİ YEŞİLYURT KAYMAKAMLIĞI  Rehberlik ve Araştırma Merkezi Müdürlüğü</dc:title>
  <dc:creator>xp</dc:creator>
  <cp:lastModifiedBy>Yeşilyurt RAM</cp:lastModifiedBy>
  <cp:revision>38</cp:revision>
  <dcterms:created xsi:type="dcterms:W3CDTF">2016-02-03T07:07:53Z</dcterms:created>
  <dcterms:modified xsi:type="dcterms:W3CDTF">2024-01-11T06:16:01Z</dcterms:modified>
</cp:coreProperties>
</file>