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3" d="100"/>
          <a:sy n="73" d="100"/>
        </p:scale>
        <p:origin x="60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46C117F-5CCF-4837-BE5F-2B92066CAFAF}" type="datetimeFigureOut">
              <a:rPr lang="en-US" dirty="0"/>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4EB90BD-B6CE-46B7-997F-7313B992CCDC}" type="datetimeFigureOut">
              <a:rPr lang="en-US" dirty="0"/>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DB9D11F-B188-461D-B23F-39381795C052}" type="datetimeFigureOut">
              <a:rPr lang="en-US" dirty="0"/>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2E6D8D9-55A2-4063-B0F3-121F44549695}" type="datetimeFigureOut">
              <a:rPr lang="en-US" dirty="0"/>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D4B24536-994D-4021-A283-9F449C0DB509}" type="datetimeFigureOut">
              <a:rPr lang="en-US" dirty="0"/>
              <a:t>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3CBBBB78-C96F-47B7-AB17-D852CA960AC9}" type="datetimeFigureOut">
              <a:rPr lang="en-US" dirty="0"/>
              <a:t>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1/9/2024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578ACC-22D6-47C1-A373-4FD133E34F3C}"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31444B-B92B-4E27-8C94-BB93EAF5CB18}" type="datetimeFigureOut">
              <a:rPr lang="en-US" dirty="0"/>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63EFA5E-FA76-400D-B3DC-F0BA90E6D107}" type="datetimeFigureOut">
              <a:rPr lang="en-US" dirty="0"/>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1/9/2024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t>DESTEK EĞİTİM ODASI</a:t>
            </a:r>
            <a:endParaRPr lang="tr-TR" dirty="0"/>
          </a:p>
        </p:txBody>
      </p:sp>
    </p:spTree>
    <p:extLst>
      <p:ext uri="{BB962C8B-B14F-4D97-AF65-F5344CB8AC3E}">
        <p14:creationId xmlns:p14="http://schemas.microsoft.com/office/powerpoint/2010/main" val="1355934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BRANŞ ÖĞRETMENLERİ DESTEK EĞİTİM ODASINDA KAÇ SAATE KADAR GÖREV ALABİLİR VE ÜCRETLENDİRME NASIL YAPILIR?</a:t>
            </a:r>
            <a:endParaRPr lang="tr-TR" dirty="0"/>
          </a:p>
        </p:txBody>
      </p:sp>
      <p:sp>
        <p:nvSpPr>
          <p:cNvPr id="3" name="İçerik Yer Tutucusu 2"/>
          <p:cNvSpPr>
            <a:spLocks noGrp="1"/>
          </p:cNvSpPr>
          <p:nvPr>
            <p:ph idx="1"/>
          </p:nvPr>
        </p:nvSpPr>
        <p:spPr>
          <a:xfrm>
            <a:off x="680321" y="2637318"/>
            <a:ext cx="9613861" cy="3599316"/>
          </a:xfrm>
        </p:spPr>
        <p:txBody>
          <a:bodyPr/>
          <a:lstStyle/>
          <a:p>
            <a:pPr marL="0" indent="0" algn="just">
              <a:buNone/>
            </a:pPr>
            <a:r>
              <a:rPr lang="tr-TR" dirty="0"/>
              <a:t>Aylık karşılığı ders saatini dolduramayan branş öğretmenlerine, dolduramadıkları saat kadar destek eğitim odasında görev verilebilir</a:t>
            </a:r>
            <a:r>
              <a:rPr lang="tr-TR" dirty="0" smtClean="0"/>
              <a:t>.</a:t>
            </a:r>
          </a:p>
          <a:p>
            <a:pPr marL="0" indent="0" algn="just">
              <a:buNone/>
            </a:pPr>
            <a:r>
              <a:rPr lang="tr-TR" dirty="0" smtClean="0"/>
              <a:t> </a:t>
            </a:r>
            <a:r>
              <a:rPr lang="tr-TR" dirty="0"/>
              <a:t>Aylık karşılığı dışında destek eğitim odasında girilen derslerin ek ders ücreti %25 artırımlı ödenir. </a:t>
            </a:r>
          </a:p>
        </p:txBody>
      </p:sp>
    </p:spTree>
    <p:extLst>
      <p:ext uri="{BB962C8B-B14F-4D97-AF65-F5344CB8AC3E}">
        <p14:creationId xmlns:p14="http://schemas.microsoft.com/office/powerpoint/2010/main" val="427888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OKUL YÖNETİCİLERİ DESTEK EĞİTİM ODASINDA DERS GÖREVİ ALABİLİRLER Mİ?</a:t>
            </a:r>
            <a:endParaRPr lang="tr-TR" dirty="0"/>
          </a:p>
        </p:txBody>
      </p:sp>
      <p:sp>
        <p:nvSpPr>
          <p:cNvPr id="3" name="İçerik Yer Tutucusu 2"/>
          <p:cNvSpPr>
            <a:spLocks noGrp="1"/>
          </p:cNvSpPr>
          <p:nvPr>
            <p:ph idx="1"/>
          </p:nvPr>
        </p:nvSpPr>
        <p:spPr/>
        <p:txBody>
          <a:bodyPr/>
          <a:lstStyle/>
          <a:p>
            <a:pPr marL="0" indent="0" algn="just">
              <a:buNone/>
            </a:pPr>
            <a:r>
              <a:rPr lang="tr-TR" dirty="0"/>
              <a:t>Okul yöneticileri destek eğitim odasında görev alabilirler. Okul yöneticileri aylık karşılığı girmek durumunda oldukları ders görevlerini tamamladıktan sonra, haftada 6 saate kadar destek eğitim odasında görev alabilirler. </a:t>
            </a:r>
            <a:endParaRPr lang="tr-TR" dirty="0" smtClean="0"/>
          </a:p>
          <a:p>
            <a:pPr marL="0" indent="0" algn="just">
              <a:buNone/>
            </a:pPr>
            <a:r>
              <a:rPr lang="tr-TR" dirty="0" smtClean="0"/>
              <a:t>Okul </a:t>
            </a:r>
            <a:r>
              <a:rPr lang="tr-TR" dirty="0"/>
              <a:t>yöneticilerinin aylık karşılığı dışında destek eğitim odasında girdikleri derslerin ek ders ücreti %25 artırımlı ödenir.</a:t>
            </a:r>
          </a:p>
        </p:txBody>
      </p:sp>
    </p:spTree>
    <p:extLst>
      <p:ext uri="{BB962C8B-B14F-4D97-AF65-F5344CB8AC3E}">
        <p14:creationId xmlns:p14="http://schemas.microsoft.com/office/powerpoint/2010/main" val="4187375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DESTEK EĞİTİM ODASINDA EĞİTİM DESTEĞİ ALAN ÖĞRENCİNİN BAŞARI DEĞERLENDİRMESİ NASIL YAPILIR?</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Özel eğitim ihtiyacı olan öğrencilerin takip ettikleri programlar temel alınarak eğitim performansı ve ihtiyaçları doğrultusunda BEP hazırlanır. </a:t>
            </a:r>
            <a:r>
              <a:rPr lang="tr-TR" dirty="0" err="1"/>
              <a:t>BEP’te</a:t>
            </a:r>
            <a:r>
              <a:rPr lang="tr-TR" dirty="0"/>
              <a:t>; öğrenci için gerekli destek eğitim hizmetlerinin türü, süresi, sıklığı, kimler tarafından nerede ve nasıl sağlanacağına ilişkin bilgiler yer almalıdır. </a:t>
            </a:r>
            <a:r>
              <a:rPr lang="tr-TR" dirty="0" smtClean="0"/>
              <a:t>BEP geliştirme </a:t>
            </a:r>
            <a:r>
              <a:rPr lang="tr-TR" dirty="0"/>
              <a:t>biriminde özel eğitim ihtiyacı olan öğrencinin eğitim sürecinde görev alan tüm öğretmenler yer alır ve öğrencinin genel başarı değerlendirmesinde sınıfta yapılan değerlendirmenin yanı sıra destek eğitim odasında yapılan değerlendirme sonuçları da dikkate alınır</a:t>
            </a:r>
            <a:r>
              <a:rPr lang="tr-TR" dirty="0" smtClean="0"/>
              <a:t>.</a:t>
            </a:r>
          </a:p>
          <a:p>
            <a:pPr marL="0" indent="0" algn="just">
              <a:buNone/>
            </a:pPr>
            <a:r>
              <a:rPr lang="tr-TR" dirty="0"/>
              <a:t>Öğrencinin destek eğitim odasında eğitim aldığı derslere ilişkin, değerlendirme süreçlerinde kullanılan ölçme araçları, çalışma kâğıtları/defterleri dönem sonu raporuyla birlikte okul idaresine teslim edilir. </a:t>
            </a:r>
          </a:p>
        </p:txBody>
      </p:sp>
    </p:spTree>
    <p:extLst>
      <p:ext uri="{BB962C8B-B14F-4D97-AF65-F5344CB8AC3E}">
        <p14:creationId xmlns:p14="http://schemas.microsoft.com/office/powerpoint/2010/main" val="9883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DESTEK EĞİTİM ODASINDA YÜRÜTÜLECEK EĞİTİM HİZMETLERİNİN PLANLAMASI KİM TARAFINDAN YAPILIR?</a:t>
            </a:r>
            <a:endParaRPr lang="tr-TR" dirty="0"/>
          </a:p>
        </p:txBody>
      </p:sp>
      <p:sp>
        <p:nvSpPr>
          <p:cNvPr id="3" name="İçerik Yer Tutucusu 2"/>
          <p:cNvSpPr>
            <a:spLocks noGrp="1"/>
          </p:cNvSpPr>
          <p:nvPr>
            <p:ph idx="1"/>
          </p:nvPr>
        </p:nvSpPr>
        <p:spPr>
          <a:xfrm>
            <a:off x="680321" y="2624256"/>
            <a:ext cx="9613861" cy="3599316"/>
          </a:xfrm>
        </p:spPr>
        <p:txBody>
          <a:bodyPr/>
          <a:lstStyle/>
          <a:p>
            <a:pPr marL="0" indent="0" algn="just">
              <a:buNone/>
            </a:pPr>
            <a:r>
              <a:rPr lang="tr-TR" dirty="0"/>
              <a:t>Destek eğitim odasında eğitim alacak öğrenciler ile eğitim hizmeti sunacak öğretmenlerin hangi gün ve saatlerde destek eğitim odasında olacaklarına ilişkin planlama okul yönetimince yapılır. Öğrencilerin devam takip vb. durumları okul yönetimince sınıf defteri tutulması yoluyla kayıt altına alınır.</a:t>
            </a:r>
          </a:p>
        </p:txBody>
      </p:sp>
    </p:spTree>
    <p:extLst>
      <p:ext uri="{BB962C8B-B14F-4D97-AF65-F5344CB8AC3E}">
        <p14:creationId xmlns:p14="http://schemas.microsoft.com/office/powerpoint/2010/main" val="3921698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DESTEK EĞİTİM ODASI AÇMAK İÇİN GEREKLİ BELGELER NELERDİR?</a:t>
            </a:r>
            <a:endParaRPr lang="tr-TR" dirty="0"/>
          </a:p>
        </p:txBody>
      </p:sp>
      <p:sp>
        <p:nvSpPr>
          <p:cNvPr id="3" name="İçerik Yer Tutucusu 2"/>
          <p:cNvSpPr>
            <a:spLocks noGrp="1"/>
          </p:cNvSpPr>
          <p:nvPr>
            <p:ph idx="1"/>
          </p:nvPr>
        </p:nvSpPr>
        <p:spPr>
          <a:xfrm>
            <a:off x="680321" y="2336873"/>
            <a:ext cx="9613861" cy="4024738"/>
          </a:xfrm>
        </p:spPr>
        <p:txBody>
          <a:bodyPr>
            <a:normAutofit fontScale="92500" lnSpcReduction="20000"/>
          </a:bodyPr>
          <a:lstStyle/>
          <a:p>
            <a:pPr marL="0" indent="0">
              <a:buNone/>
            </a:pPr>
            <a:r>
              <a:rPr lang="tr-TR" b="1" dirty="0"/>
              <a:t>1-Veli Dilekçesi</a:t>
            </a:r>
            <a:endParaRPr lang="tr-TR" dirty="0"/>
          </a:p>
          <a:p>
            <a:pPr marL="0" indent="0">
              <a:buNone/>
            </a:pPr>
            <a:r>
              <a:rPr lang="tr-TR" b="1" dirty="0"/>
              <a:t>2-Öğrenci Raporu (RAM Tarafından Verilen Rapor)</a:t>
            </a:r>
            <a:endParaRPr lang="tr-TR" dirty="0"/>
          </a:p>
          <a:p>
            <a:pPr marL="0" indent="0">
              <a:buNone/>
            </a:pPr>
            <a:r>
              <a:rPr lang="tr-TR" b="1" dirty="0"/>
              <a:t>3-Öğretmen Dilekçesi</a:t>
            </a:r>
            <a:endParaRPr lang="tr-TR" dirty="0"/>
          </a:p>
          <a:p>
            <a:pPr marL="0" indent="0">
              <a:buNone/>
            </a:pPr>
            <a:r>
              <a:rPr lang="tr-TR" b="1" dirty="0"/>
              <a:t>4-Okul BEP Birimi Toplantısı Tutanağı</a:t>
            </a:r>
            <a:endParaRPr lang="tr-TR" dirty="0"/>
          </a:p>
          <a:p>
            <a:pPr marL="0" indent="0">
              <a:buNone/>
            </a:pPr>
            <a:r>
              <a:rPr lang="tr-TR" b="1" dirty="0"/>
              <a:t>5-Okul Rehberlik Hizmetleri Yürütme Komisyonu Kararı</a:t>
            </a:r>
            <a:endParaRPr lang="tr-TR" dirty="0"/>
          </a:p>
          <a:p>
            <a:pPr marL="0" indent="0">
              <a:buNone/>
            </a:pPr>
            <a:r>
              <a:rPr lang="tr-TR" b="1" dirty="0"/>
              <a:t>6-İl Rehberlik Hizmetleri Yürütme Kurul Kararı (İL MEM Tarafından Alınan Karar)</a:t>
            </a:r>
            <a:endParaRPr lang="tr-TR" dirty="0"/>
          </a:p>
          <a:p>
            <a:pPr marL="0" indent="0">
              <a:buNone/>
            </a:pPr>
            <a:r>
              <a:rPr lang="tr-TR" b="1" dirty="0"/>
              <a:t>7-Öğretmen Görevlendirme Ücret Onayı</a:t>
            </a:r>
            <a:endParaRPr lang="tr-TR" dirty="0"/>
          </a:p>
          <a:p>
            <a:pPr marL="0" indent="0">
              <a:buNone/>
            </a:pPr>
            <a:r>
              <a:rPr lang="tr-TR" b="1" dirty="0"/>
              <a:t>8-Eğitim Verecek Öğretmen Bilgileri</a:t>
            </a:r>
            <a:endParaRPr lang="tr-TR" dirty="0"/>
          </a:p>
          <a:p>
            <a:pPr marL="0" indent="0">
              <a:buNone/>
            </a:pPr>
            <a:r>
              <a:rPr lang="tr-TR" b="1" dirty="0"/>
              <a:t>9-Hatalık Ders Programı</a:t>
            </a:r>
            <a:endParaRPr lang="tr-TR" dirty="0"/>
          </a:p>
          <a:p>
            <a:pPr marL="0" indent="0">
              <a:buNone/>
            </a:pPr>
            <a:r>
              <a:rPr lang="tr-TR" b="1" dirty="0"/>
              <a:t>10-Destek Eğitim Odası Açılması İçin Üst Yazı</a:t>
            </a:r>
            <a:endParaRPr lang="tr-TR" dirty="0"/>
          </a:p>
          <a:p>
            <a:endParaRPr lang="tr-TR" dirty="0"/>
          </a:p>
        </p:txBody>
      </p:sp>
    </p:spTree>
    <p:extLst>
      <p:ext uri="{BB962C8B-B14F-4D97-AF65-F5344CB8AC3E}">
        <p14:creationId xmlns:p14="http://schemas.microsoft.com/office/powerpoint/2010/main" val="3496134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3201" y="374405"/>
            <a:ext cx="9613861" cy="1080938"/>
          </a:xfrm>
        </p:spPr>
        <p:txBody>
          <a:bodyPr/>
          <a:lstStyle/>
          <a:p>
            <a:pPr algn="ctr"/>
            <a:r>
              <a:rPr lang="tr-TR" dirty="0" smtClean="0"/>
              <a:t>VELİ DİLEKÇESİ ÖRNEĞİ </a:t>
            </a:r>
            <a:endParaRPr lang="tr-TR" dirty="0"/>
          </a:p>
        </p:txBody>
      </p:sp>
      <p:pic>
        <p:nvPicPr>
          <p:cNvPr id="9" name="İçerik Yer Tutucusu 8"/>
          <p:cNvPicPr>
            <a:picLocks noGrp="1" noChangeAspect="1"/>
          </p:cNvPicPr>
          <p:nvPr>
            <p:ph idx="1"/>
          </p:nvPr>
        </p:nvPicPr>
        <p:blipFill>
          <a:blip r:embed="rId2"/>
          <a:stretch>
            <a:fillRect/>
          </a:stretch>
        </p:blipFill>
        <p:spPr>
          <a:xfrm>
            <a:off x="1515291" y="1455343"/>
            <a:ext cx="8647612" cy="5290456"/>
          </a:xfrm>
          <a:prstGeom prst="rect">
            <a:avLst/>
          </a:prstGeom>
        </p:spPr>
      </p:pic>
    </p:spTree>
    <p:extLst>
      <p:ext uri="{BB962C8B-B14F-4D97-AF65-F5344CB8AC3E}">
        <p14:creationId xmlns:p14="http://schemas.microsoft.com/office/powerpoint/2010/main" val="3338048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439720"/>
            <a:ext cx="9613861" cy="1080938"/>
          </a:xfrm>
        </p:spPr>
        <p:txBody>
          <a:bodyPr/>
          <a:lstStyle/>
          <a:p>
            <a:pPr algn="ctr"/>
            <a:r>
              <a:rPr lang="tr-TR" dirty="0" smtClean="0"/>
              <a:t>ÖĞRETMEN DİLEKÇESİ ÖRNEĞİ</a:t>
            </a:r>
            <a:endParaRPr lang="tr-TR" dirty="0"/>
          </a:p>
        </p:txBody>
      </p:sp>
      <p:pic>
        <p:nvPicPr>
          <p:cNvPr id="6" name="İçerik Yer Tutucusu 5"/>
          <p:cNvPicPr>
            <a:picLocks noGrp="1" noChangeAspect="1"/>
          </p:cNvPicPr>
          <p:nvPr>
            <p:ph idx="1"/>
          </p:nvPr>
        </p:nvPicPr>
        <p:blipFill>
          <a:blip r:embed="rId2"/>
          <a:stretch>
            <a:fillRect/>
          </a:stretch>
        </p:blipFill>
        <p:spPr>
          <a:xfrm>
            <a:off x="1470422" y="1319349"/>
            <a:ext cx="8033657" cy="5447211"/>
          </a:xfrm>
          <a:prstGeom prst="rect">
            <a:avLst/>
          </a:prstGeom>
        </p:spPr>
      </p:pic>
    </p:spTree>
    <p:extLst>
      <p:ext uri="{BB962C8B-B14F-4D97-AF65-F5344CB8AC3E}">
        <p14:creationId xmlns:p14="http://schemas.microsoft.com/office/powerpoint/2010/main" val="141082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YEŞİLYURT</a:t>
            </a:r>
            <a:br>
              <a:rPr lang="tr-TR" dirty="0" smtClean="0"/>
            </a:br>
            <a:r>
              <a:rPr lang="tr-TR" dirty="0" smtClean="0"/>
              <a:t> REHBERLİK VE  ARAŞTIRMA MERKEZİ</a:t>
            </a:r>
            <a:endParaRPr lang="tr-TR" dirty="0"/>
          </a:p>
        </p:txBody>
      </p:sp>
      <p:pic>
        <p:nvPicPr>
          <p:cNvPr id="4" name="Resim 3"/>
          <p:cNvPicPr>
            <a:picLocks noChangeAspect="1"/>
          </p:cNvPicPr>
          <p:nvPr/>
        </p:nvPicPr>
        <p:blipFill>
          <a:blip r:embed="rId2"/>
          <a:stretch>
            <a:fillRect/>
          </a:stretch>
        </p:blipFill>
        <p:spPr>
          <a:xfrm>
            <a:off x="1776549" y="2312125"/>
            <a:ext cx="7381609" cy="4258491"/>
          </a:xfrm>
          <a:prstGeom prst="rect">
            <a:avLst/>
          </a:prstGeom>
        </p:spPr>
      </p:pic>
    </p:spTree>
    <p:extLst>
      <p:ext uri="{BB962C8B-B14F-4D97-AF65-F5344CB8AC3E}">
        <p14:creationId xmlns:p14="http://schemas.microsoft.com/office/powerpoint/2010/main" val="3904359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DESTEK EĞİTİM ODASI NEDİR?</a:t>
            </a:r>
            <a:endParaRPr lang="tr-TR" dirty="0"/>
          </a:p>
        </p:txBody>
      </p:sp>
      <p:sp>
        <p:nvSpPr>
          <p:cNvPr id="3" name="İçerik Yer Tutucusu 2"/>
          <p:cNvSpPr>
            <a:spLocks noGrp="1"/>
          </p:cNvSpPr>
          <p:nvPr>
            <p:ph idx="1"/>
          </p:nvPr>
        </p:nvSpPr>
        <p:spPr>
          <a:xfrm>
            <a:off x="491234" y="2689570"/>
            <a:ext cx="9992033" cy="3599316"/>
          </a:xfrm>
        </p:spPr>
        <p:txBody>
          <a:bodyPr/>
          <a:lstStyle/>
          <a:p>
            <a:pPr marL="0" indent="0" algn="just">
              <a:buNone/>
            </a:pPr>
            <a:r>
              <a:rPr lang="tr-TR" dirty="0" smtClean="0"/>
              <a:t>Destek </a:t>
            </a:r>
            <a:r>
              <a:rPr lang="tr-TR" dirty="0"/>
              <a:t>Eğitim </a:t>
            </a:r>
            <a:r>
              <a:rPr lang="tr-TR" dirty="0" smtClean="0"/>
              <a:t>Odası, </a:t>
            </a:r>
            <a:r>
              <a:rPr lang="tr-TR" dirty="0"/>
              <a:t>okul </a:t>
            </a:r>
            <a:r>
              <a:rPr lang="tr-TR" dirty="0" smtClean="0"/>
              <a:t>ve kurumlarda, kaynaştırma/bütünleştirme </a:t>
            </a:r>
            <a:r>
              <a:rPr lang="tr-TR" dirty="0"/>
              <a:t>yoluyla eğitim uygulamaları kapsamında yetersizliği olmayan akranlarıyla birlikte aynı sınıfta eğitimlerine devam eden özel eğitim ihtiyacı olan öğrencilerin sunulan eğitim hizmetlerinden en üst düzeyde yararlanmaları amacıyla özel </a:t>
            </a:r>
            <a:r>
              <a:rPr lang="tr-TR" dirty="0" smtClean="0"/>
              <a:t>araç gereçler </a:t>
            </a:r>
            <a:r>
              <a:rPr lang="tr-TR" dirty="0"/>
              <a:t>ile eğitim materyalleri sağlanarak oluşturulmuş eğitim ortamlarıdır. </a:t>
            </a:r>
          </a:p>
        </p:txBody>
      </p:sp>
    </p:spTree>
    <p:extLst>
      <p:ext uri="{BB962C8B-B14F-4D97-AF65-F5344CB8AC3E}">
        <p14:creationId xmlns:p14="http://schemas.microsoft.com/office/powerpoint/2010/main" val="411077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DESTEK EĞİTİM ODASI AÇMAK </a:t>
            </a:r>
            <a:br>
              <a:rPr lang="tr-TR" dirty="0" smtClean="0"/>
            </a:br>
            <a:r>
              <a:rPr lang="tr-TR" dirty="0" smtClean="0"/>
              <a:t>ZORUNLU MUDUR?</a:t>
            </a:r>
            <a:endParaRPr lang="tr-TR" dirty="0"/>
          </a:p>
        </p:txBody>
      </p:sp>
      <p:sp>
        <p:nvSpPr>
          <p:cNvPr id="3" name="İçerik Yer Tutucusu 2"/>
          <p:cNvSpPr>
            <a:spLocks noGrp="1"/>
          </p:cNvSpPr>
          <p:nvPr>
            <p:ph idx="1"/>
          </p:nvPr>
        </p:nvSpPr>
        <p:spPr>
          <a:xfrm>
            <a:off x="680321" y="2637318"/>
            <a:ext cx="9613861" cy="3599316"/>
          </a:xfrm>
        </p:spPr>
        <p:txBody>
          <a:bodyPr/>
          <a:lstStyle/>
          <a:p>
            <a:pPr marL="0" indent="0" algn="just">
              <a:buNone/>
            </a:pPr>
            <a:r>
              <a:rPr lang="tr-TR" dirty="0"/>
              <a:t>Kaynaştırma/bütünleştirme yoluyla eğitim uygulamaları kapsamında yetersizliği olmayan akranlarıyla birlikte aynı sınıfta eğitimlerine devam eden özel eğitim ihtiyacı olan öğrenciler ile özel yetenekli öğrencilerin öğrenim gördüğü okul ve kurumlarda “Destek Eğitim Odası” açılması zorunludur.</a:t>
            </a:r>
          </a:p>
        </p:txBody>
      </p:sp>
    </p:spTree>
    <p:extLst>
      <p:ext uri="{BB962C8B-B14F-4D97-AF65-F5344CB8AC3E}">
        <p14:creationId xmlns:p14="http://schemas.microsoft.com/office/powerpoint/2010/main" val="1617676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DESTEK EĞİTİM ODASINDA KİMLER EĞİTİM GÖREBİLİR?</a:t>
            </a:r>
            <a:endParaRPr lang="tr-TR" dirty="0"/>
          </a:p>
        </p:txBody>
      </p:sp>
      <p:sp>
        <p:nvSpPr>
          <p:cNvPr id="3" name="İçerik Yer Tutucusu 2"/>
          <p:cNvSpPr>
            <a:spLocks noGrp="1"/>
          </p:cNvSpPr>
          <p:nvPr>
            <p:ph idx="1"/>
          </p:nvPr>
        </p:nvSpPr>
        <p:spPr>
          <a:xfrm>
            <a:off x="680321" y="2663444"/>
            <a:ext cx="9613861" cy="3599316"/>
          </a:xfrm>
        </p:spPr>
        <p:txBody>
          <a:bodyPr/>
          <a:lstStyle/>
          <a:p>
            <a:pPr marL="0" indent="0" algn="just">
              <a:buNone/>
            </a:pPr>
            <a:r>
              <a:rPr lang="tr-TR" dirty="0"/>
              <a:t>Destek eğitim odasında, okul ve </a:t>
            </a:r>
            <a:r>
              <a:rPr lang="tr-TR" dirty="0" smtClean="0"/>
              <a:t>kurumlarda, kaynaştırma/bütünleştirme </a:t>
            </a:r>
            <a:r>
              <a:rPr lang="tr-TR" dirty="0"/>
              <a:t>yoluyla eğitim uygulaması kapsamında yetersizliği olmayan akranlarıyla birlikte aynı sınıfta eğitimlerine devam eden özel eğitim ihtiyacı olan öğrenciler ile özel yetenekli öğrenciler eğitim görebilir</a:t>
            </a:r>
          </a:p>
        </p:txBody>
      </p:sp>
    </p:spTree>
    <p:extLst>
      <p:ext uri="{BB962C8B-B14F-4D97-AF65-F5344CB8AC3E}">
        <p14:creationId xmlns:p14="http://schemas.microsoft.com/office/powerpoint/2010/main" val="1141762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OKULLARDA DESTEK EĞİTİM ODASI NASIL AÇILIR?</a:t>
            </a:r>
            <a:endParaRPr lang="tr-TR" dirty="0"/>
          </a:p>
        </p:txBody>
      </p:sp>
      <p:sp>
        <p:nvSpPr>
          <p:cNvPr id="3" name="İçerik Yer Tutucusu 2"/>
          <p:cNvSpPr>
            <a:spLocks noGrp="1"/>
          </p:cNvSpPr>
          <p:nvPr>
            <p:ph idx="1"/>
          </p:nvPr>
        </p:nvSpPr>
        <p:spPr>
          <a:xfrm>
            <a:off x="680321" y="2336872"/>
            <a:ext cx="9613861" cy="4220681"/>
          </a:xfrm>
        </p:spPr>
        <p:txBody>
          <a:bodyPr>
            <a:normAutofit fontScale="85000" lnSpcReduction="20000"/>
          </a:bodyPr>
          <a:lstStyle/>
          <a:p>
            <a:pPr algn="just">
              <a:buFont typeface="Wingdings" panose="05000000000000000000" pitchFamily="2" charset="2"/>
              <a:buChar char="Ø"/>
            </a:pPr>
            <a:r>
              <a:rPr lang="tr-TR" dirty="0"/>
              <a:t>İl/ilçe özel eğitim hizmetleri kurulu tarafından kaynaştırma/bütünleştirme yoluyla eğitim uygulaması kapsamında okul/kuruma yerleştirilen özel eğitim ihtiyacı olan öğrenciler için her tür ve kademedeki okul/kurumlar bünyesinde il/ilçe millî eğitim müdürlüklerince destek eğitim odası açılır</a:t>
            </a:r>
            <a:r>
              <a:rPr lang="tr-TR" dirty="0" smtClean="0"/>
              <a:t>.</a:t>
            </a:r>
          </a:p>
          <a:p>
            <a:pPr algn="just">
              <a:buFont typeface="Wingdings" panose="05000000000000000000" pitchFamily="2" charset="2"/>
              <a:buChar char="Ø"/>
            </a:pPr>
            <a:r>
              <a:rPr lang="tr-TR" dirty="0" smtClean="0"/>
              <a:t>Destek </a:t>
            </a:r>
            <a:r>
              <a:rPr lang="tr-TR" dirty="0"/>
              <a:t>eğitim odasında eğitim alacak öğrenci sayısına göre okulda veya kurumda birden fazla destek eğitim odası açılabilir</a:t>
            </a:r>
            <a:r>
              <a:rPr lang="tr-TR" dirty="0" smtClean="0"/>
              <a:t>.</a:t>
            </a:r>
          </a:p>
          <a:p>
            <a:pPr algn="just">
              <a:buFont typeface="Wingdings" panose="05000000000000000000" pitchFamily="2" charset="2"/>
              <a:buChar char="Ø"/>
            </a:pPr>
            <a:r>
              <a:rPr lang="tr-TR" dirty="0" smtClean="0"/>
              <a:t>Açılış </a:t>
            </a:r>
            <a:r>
              <a:rPr lang="tr-TR" dirty="0"/>
              <a:t>onayları, açılacak her bir destek eğitim odası için ayrı ayrı olacak şekilde bir defa alınır</a:t>
            </a:r>
            <a:r>
              <a:rPr lang="tr-TR" dirty="0" smtClean="0"/>
              <a:t>.</a:t>
            </a:r>
          </a:p>
          <a:p>
            <a:pPr algn="just">
              <a:buFont typeface="Wingdings" panose="05000000000000000000" pitchFamily="2" charset="2"/>
              <a:buChar char="Ø"/>
            </a:pPr>
            <a:r>
              <a:rPr lang="tr-TR" dirty="0" smtClean="0"/>
              <a:t>Özel </a:t>
            </a:r>
            <a:r>
              <a:rPr lang="tr-TR" dirty="0"/>
              <a:t>eğitim ihtiyacı olan öğrencilere yönelik </a:t>
            </a:r>
            <a:r>
              <a:rPr lang="tr-TR" dirty="0" smtClean="0"/>
              <a:t>okulun fizikî </a:t>
            </a:r>
            <a:r>
              <a:rPr lang="tr-TR" dirty="0"/>
              <a:t>şartları, öğrenci sayıları, yetersizlik türleri ve yetenek alanları göz önünde bulundurularak ayrı destek eğitim odaları açılabilir</a:t>
            </a:r>
            <a:r>
              <a:rPr lang="tr-TR" dirty="0" smtClean="0"/>
              <a:t>.</a:t>
            </a:r>
          </a:p>
          <a:p>
            <a:pPr algn="just">
              <a:buFont typeface="Wingdings" panose="05000000000000000000" pitchFamily="2" charset="2"/>
              <a:buChar char="Ø"/>
            </a:pPr>
            <a:r>
              <a:rPr lang="tr-TR" dirty="0" smtClean="0"/>
              <a:t>Fizikî </a:t>
            </a:r>
            <a:r>
              <a:rPr lang="tr-TR" dirty="0"/>
              <a:t>şartları nedeniyle destek eğitim odası açılamayan okullarda il/ilçe millî eğitim müdürlüklerinin onayı doğrultusunda fen laboratuvarları, resim atölyeleri, müzik odaları vb. uygun alanlar destek eğitim odası olarak kullanılabilir.</a:t>
            </a:r>
          </a:p>
        </p:txBody>
      </p:sp>
    </p:spTree>
    <p:extLst>
      <p:ext uri="{BB962C8B-B14F-4D97-AF65-F5344CB8AC3E}">
        <p14:creationId xmlns:p14="http://schemas.microsoft.com/office/powerpoint/2010/main" val="1878916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DESTEK EĞİTİM ODASINDA HANGİ ÖĞRENCİLERİN HANGİ DERSLERDEN NE ZAMAN EĞİTİM ALACAĞI NASIL BELİRLENİR?</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t>Destek eğitim odasında eğitim alacak öğrenciler ile destek eğitim alacağı dersler, bireyselleştirilmiş eğitim programı (BEP) geliştirme biriminin önerileri doğrultusunda rehberlik ve danışma hizmetleri yürütme komisyonunca eğitim öğretim yılı başında belirlenir. Ancak; ihtiyaç halinde söz konusu planlama eğitim öğretim yılı içerisinde revize edilebilir. Özel eğitim ihtiyacı olan her öğrencinin ihtiyacı doğrultusunda bu eğitimden yararlanması sağlanır</a:t>
            </a:r>
            <a:r>
              <a:rPr lang="tr-TR" dirty="0" smtClean="0"/>
              <a:t>.</a:t>
            </a:r>
          </a:p>
          <a:p>
            <a:pPr algn="just"/>
            <a:r>
              <a:rPr lang="tr-TR" dirty="0"/>
              <a:t>Destek eğitim odasında sunulacak hizmetler öğrencinin yararı gözetilerek uygun öğretmen sağlanması ve velinin onayı ile okulun çalışma saatlerinde (öğrencinin ders saati içinde veya dışında) planlanır. Destek eğitimi öğrencinin ders saati içinde veriliyor ise öğrencinin kayıtlı olduğu sınıfta o ders saatinde okutulan derse ilişkin eğitim verilir. </a:t>
            </a:r>
          </a:p>
        </p:txBody>
      </p:sp>
    </p:spTree>
    <p:extLst>
      <p:ext uri="{BB962C8B-B14F-4D97-AF65-F5344CB8AC3E}">
        <p14:creationId xmlns:p14="http://schemas.microsoft.com/office/powerpoint/2010/main" val="744144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200" dirty="0" smtClean="0"/>
              <a:t>BİR ÖĞRENCİ DESTEK EĞİTİM ODASINDA HAFTADA KAÇ SAAT EĞİTİM ALABİLİR?</a:t>
            </a:r>
            <a:endParaRPr lang="tr-TR" sz="3200" dirty="0"/>
          </a:p>
        </p:txBody>
      </p:sp>
      <p:sp>
        <p:nvSpPr>
          <p:cNvPr id="3" name="İçerik Yer Tutucusu 2"/>
          <p:cNvSpPr>
            <a:spLocks noGrp="1"/>
          </p:cNvSpPr>
          <p:nvPr>
            <p:ph idx="1"/>
          </p:nvPr>
        </p:nvSpPr>
        <p:spPr>
          <a:xfrm>
            <a:off x="680321" y="2728758"/>
            <a:ext cx="9613861" cy="3599316"/>
          </a:xfrm>
        </p:spPr>
        <p:txBody>
          <a:bodyPr/>
          <a:lstStyle/>
          <a:p>
            <a:pPr marL="0" indent="0" algn="just">
              <a:buNone/>
            </a:pPr>
            <a:r>
              <a:rPr lang="tr-TR" dirty="0"/>
              <a:t>Öğrencinin destek eğitim odasında alacağı haftalık ders saati, haftalık toplam ders saatinin %40’ını aşmayacak şekilde planlanır. Örneğin; haftalık 30 ders saati öğrenim gören bir öğrenci için söz konusu planlama en fazla 12 ders saati (30x40/100 = 12) olacak şekilde uygulanır. </a:t>
            </a:r>
          </a:p>
        </p:txBody>
      </p:sp>
    </p:spTree>
    <p:extLst>
      <p:ext uri="{BB962C8B-B14F-4D97-AF65-F5344CB8AC3E}">
        <p14:creationId xmlns:p14="http://schemas.microsoft.com/office/powerpoint/2010/main" val="3560237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DESTEK EĞİTİM ODASINDA HANGİ ÖĞRETMENLER GÖREV ALABİLİR?</a:t>
            </a:r>
            <a:endParaRPr lang="tr-TR" dirty="0"/>
          </a:p>
        </p:txBody>
      </p:sp>
      <p:sp>
        <p:nvSpPr>
          <p:cNvPr id="3" name="İçerik Yer Tutucusu 2"/>
          <p:cNvSpPr>
            <a:spLocks noGrp="1"/>
          </p:cNvSpPr>
          <p:nvPr>
            <p:ph idx="1"/>
          </p:nvPr>
        </p:nvSpPr>
        <p:spPr/>
        <p:txBody>
          <a:bodyPr>
            <a:normAutofit fontScale="92500"/>
          </a:bodyPr>
          <a:lstStyle/>
          <a:p>
            <a:pPr marL="0" indent="0" algn="just">
              <a:buNone/>
            </a:pPr>
            <a:r>
              <a:rPr lang="tr-TR" dirty="0"/>
              <a:t>Destek eğitim odasında öğrencilerin eğitim ihtiyaçlarına göre öncelikle okulun öğretmenlerinden olmak üzere özel eğitim öğretmenleri, sınıf öğretmeni ve alan öğretmenleri ile RAM’da görevli özel eğitim öğretmenleri ya da diğer okul ve kurumlardaki öğretmenler görevlendirilir. </a:t>
            </a:r>
            <a:endParaRPr lang="tr-TR" dirty="0" smtClean="0"/>
          </a:p>
          <a:p>
            <a:pPr marL="0" indent="0" algn="just">
              <a:buNone/>
            </a:pPr>
            <a:r>
              <a:rPr lang="tr-TR" dirty="0" smtClean="0"/>
              <a:t>Destek </a:t>
            </a:r>
            <a:r>
              <a:rPr lang="tr-TR" dirty="0"/>
              <a:t>eğitim odasında görevlendirilecek öğretmenler için, söz konusu öğretmenler destek eğitim odasında eğitim hizmeti </a:t>
            </a:r>
            <a:r>
              <a:rPr lang="tr-TR" dirty="0" smtClean="0"/>
              <a:t>vermeye başlamadan </a:t>
            </a:r>
            <a:r>
              <a:rPr lang="tr-TR" dirty="0"/>
              <a:t>önce, </a:t>
            </a:r>
            <a:r>
              <a:rPr lang="tr-TR" dirty="0" smtClean="0"/>
              <a:t>il/ilçe </a:t>
            </a:r>
            <a:r>
              <a:rPr lang="tr-TR" dirty="0" err="1" smtClean="0"/>
              <a:t>özeleğitim</a:t>
            </a:r>
            <a:r>
              <a:rPr lang="tr-TR" dirty="0" smtClean="0"/>
              <a:t> </a:t>
            </a:r>
            <a:r>
              <a:rPr lang="tr-TR" dirty="0"/>
              <a:t>hizmetleri </a:t>
            </a:r>
            <a:r>
              <a:rPr lang="tr-TR" dirty="0" smtClean="0"/>
              <a:t>kurulunca gerçekleştirilecek </a:t>
            </a:r>
            <a:r>
              <a:rPr lang="tr-TR" dirty="0"/>
              <a:t>planlama kapsamında il/ilçe millî eğitim müdürlüklerince engel türü ve özellikleri, özel eğitim yöntem ve teknikleri ile gerekli diğer konuları kapsayacak eğitim seminerleri düzenlenir.</a:t>
            </a:r>
          </a:p>
        </p:txBody>
      </p:sp>
    </p:spTree>
    <p:extLst>
      <p:ext uri="{BB962C8B-B14F-4D97-AF65-F5344CB8AC3E}">
        <p14:creationId xmlns:p14="http://schemas.microsoft.com/office/powerpoint/2010/main" val="393621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SINIF ÖĞRETMENLERİ DESTEK EĞİTİM ODASINDA KAÇ SAATE KADAR GÖREV ALABİLİR VE ÜCRETLENDİRME NASIL YAPILIR?</a:t>
            </a:r>
            <a:endParaRPr lang="tr-TR" dirty="0"/>
          </a:p>
        </p:txBody>
      </p:sp>
      <p:sp>
        <p:nvSpPr>
          <p:cNvPr id="3" name="İçerik Yer Tutucusu 2"/>
          <p:cNvSpPr>
            <a:spLocks noGrp="1"/>
          </p:cNvSpPr>
          <p:nvPr>
            <p:ph idx="1"/>
          </p:nvPr>
        </p:nvSpPr>
        <p:spPr/>
        <p:txBody>
          <a:bodyPr/>
          <a:lstStyle/>
          <a:p>
            <a:pPr marL="0" indent="0" algn="just">
              <a:buNone/>
            </a:pPr>
            <a:r>
              <a:rPr lang="tr-TR" dirty="0"/>
              <a:t>Yönetici ve Öğretmenlerin Ders ve Ek Ders Saatlerine İlişkin Karar kapsamında yönetici ve öğretmenler dışındaki resmî görevliler ile sınıf öğretmenlerine ilköğretim, orta öğretim ve yaygın eğitim kurumlarında haftada 8 saate kadar ek ders görevi verilebilir. </a:t>
            </a:r>
            <a:endParaRPr lang="tr-TR" dirty="0" smtClean="0"/>
          </a:p>
          <a:p>
            <a:pPr marL="0" indent="0" algn="just">
              <a:buNone/>
            </a:pPr>
            <a:r>
              <a:rPr lang="tr-TR" dirty="0" smtClean="0"/>
              <a:t>İlkokullarda </a:t>
            </a:r>
            <a:r>
              <a:rPr lang="tr-TR" dirty="0"/>
              <a:t>sınıf öğretmenleri, alan öğretmenlerinin derse girdiği saatlerde de destek eğitim odasında görevlendirilebilirler. </a:t>
            </a:r>
            <a:endParaRPr lang="tr-TR" dirty="0" smtClean="0"/>
          </a:p>
          <a:p>
            <a:pPr marL="0" indent="0" algn="just">
              <a:buNone/>
            </a:pPr>
            <a:r>
              <a:rPr lang="tr-TR" dirty="0" smtClean="0"/>
              <a:t>Destek </a:t>
            </a:r>
            <a:r>
              <a:rPr lang="tr-TR" dirty="0"/>
              <a:t>eğitim odasında verilen derslerin ek ders ücreti %25 artırımlı ödenir. </a:t>
            </a:r>
          </a:p>
        </p:txBody>
      </p:sp>
    </p:spTree>
    <p:extLst>
      <p:ext uri="{BB962C8B-B14F-4D97-AF65-F5344CB8AC3E}">
        <p14:creationId xmlns:p14="http://schemas.microsoft.com/office/powerpoint/2010/main" val="134796360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89</TotalTime>
  <Words>946</Words>
  <Application>Microsoft Office PowerPoint</Application>
  <PresentationFormat>Geniş ekran</PresentationFormat>
  <Paragraphs>50</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Trebuchet MS</vt:lpstr>
      <vt:lpstr>Wingdings</vt:lpstr>
      <vt:lpstr>Berlin</vt:lpstr>
      <vt:lpstr>DESTEK EĞİTİM ODASI</vt:lpstr>
      <vt:lpstr>DESTEK EĞİTİM ODASI NEDİR?</vt:lpstr>
      <vt:lpstr>DESTEK EĞİTİM ODASI AÇMAK  ZORUNLU MUDUR?</vt:lpstr>
      <vt:lpstr>DESTEK EĞİTİM ODASINDA KİMLER EĞİTİM GÖREBİLİR?</vt:lpstr>
      <vt:lpstr>OKULLARDA DESTEK EĞİTİM ODASI NASIL AÇILIR?</vt:lpstr>
      <vt:lpstr>DESTEK EĞİTİM ODASINDA HANGİ ÖĞRENCİLERİN HANGİ DERSLERDEN NE ZAMAN EĞİTİM ALACAĞI NASIL BELİRLENİR?</vt:lpstr>
      <vt:lpstr>BİR ÖĞRENCİ DESTEK EĞİTİM ODASINDA HAFTADA KAÇ SAAT EĞİTİM ALABİLİR?</vt:lpstr>
      <vt:lpstr>DESTEK EĞİTİM ODASINDA HANGİ ÖĞRETMENLER GÖREV ALABİLİR?</vt:lpstr>
      <vt:lpstr>SINIF ÖĞRETMENLERİ DESTEK EĞİTİM ODASINDA KAÇ SAATE KADAR GÖREV ALABİLİR VE ÜCRETLENDİRME NASIL YAPILIR?</vt:lpstr>
      <vt:lpstr>BRANŞ ÖĞRETMENLERİ DESTEK EĞİTİM ODASINDA KAÇ SAATE KADAR GÖREV ALABİLİR VE ÜCRETLENDİRME NASIL YAPILIR?</vt:lpstr>
      <vt:lpstr>OKUL YÖNETİCİLERİ DESTEK EĞİTİM ODASINDA DERS GÖREVİ ALABİLİRLER Mİ?</vt:lpstr>
      <vt:lpstr>DESTEK EĞİTİM ODASINDA EĞİTİM DESTEĞİ ALAN ÖĞRENCİNİN BAŞARI DEĞERLENDİRMESİ NASIL YAPILIR?</vt:lpstr>
      <vt:lpstr>DESTEK EĞİTİM ODASINDA YÜRÜTÜLECEK EĞİTİM HİZMETLERİNİN PLANLAMASI KİM TARAFINDAN YAPILIR?</vt:lpstr>
      <vt:lpstr>DESTEK EĞİTİM ODASI AÇMAK İÇİN GEREKLİ BELGELER NELERDİR?</vt:lpstr>
      <vt:lpstr>VELİ DİLEKÇESİ ÖRNEĞİ </vt:lpstr>
      <vt:lpstr>ÖĞRETMEN DİLEKÇESİ ÖRNEĞİ</vt:lpstr>
      <vt:lpstr>YEŞİLYURT  REHBERLİK VE  ARAŞTIRMA MERKEZİ</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DESTEK EĞİTİM ODASI</dc:title>
  <dc:creator>User</dc:creator>
  <cp:lastModifiedBy>User</cp:lastModifiedBy>
  <cp:revision>9</cp:revision>
  <dcterms:created xsi:type="dcterms:W3CDTF">2024-01-09T11:24:46Z</dcterms:created>
  <dcterms:modified xsi:type="dcterms:W3CDTF">2024-01-09T12:54:18Z</dcterms:modified>
</cp:coreProperties>
</file>