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78" r:id="rId4"/>
    <p:sldId id="279" r:id="rId5"/>
    <p:sldId id="280" r:id="rId6"/>
    <p:sldId id="281" r:id="rId7"/>
    <p:sldId id="282" r:id="rId8"/>
    <p:sldId id="258" r:id="rId9"/>
    <p:sldId id="259" r:id="rId10"/>
    <p:sldId id="261" r:id="rId11"/>
    <p:sldId id="260" r:id="rId12"/>
    <p:sldId id="262" r:id="rId13"/>
    <p:sldId id="263" r:id="rId14"/>
    <p:sldId id="264" r:id="rId15"/>
    <p:sldId id="265" r:id="rId16"/>
    <p:sldId id="283"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1711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594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093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38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804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9048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1195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3057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782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622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847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46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502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343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0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7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747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498606"/>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58188" y="354058"/>
            <a:ext cx="9580419" cy="1737979"/>
          </a:xfrm>
          <a:prstGeom prst="rect">
            <a:avLst/>
          </a:prstGeom>
          <a:solidFill>
            <a:schemeClr val="accent4">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YEŞİLYURT </a:t>
            </a:r>
            <a:endParaRPr lang="tr-TR" sz="4400" b="1" dirty="0" smtClean="0"/>
          </a:p>
          <a:p>
            <a:pPr algn="ctr"/>
            <a:r>
              <a:rPr lang="tr-TR" sz="4400" b="1" dirty="0" smtClean="0"/>
              <a:t>REHBERLİK </a:t>
            </a:r>
            <a:r>
              <a:rPr lang="tr-TR" sz="4400" b="1" dirty="0"/>
              <a:t>VE ARAŞTIRMA MERKEZİ</a:t>
            </a:r>
            <a:endParaRPr lang="tr-TR" sz="4400" dirty="0"/>
          </a:p>
        </p:txBody>
      </p:sp>
      <p:sp>
        <p:nvSpPr>
          <p:cNvPr id="5" name="Yuvarlatılmış Dikdörtgen 4"/>
          <p:cNvSpPr/>
          <p:nvPr/>
        </p:nvSpPr>
        <p:spPr>
          <a:xfrm>
            <a:off x="2107096" y="3034748"/>
            <a:ext cx="8282608" cy="2922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LGS BİLGİLENDİRME SUNUSU</a:t>
            </a:r>
          </a:p>
          <a:p>
            <a:pPr algn="ctr"/>
            <a:r>
              <a:rPr lang="tr-TR" sz="4000" dirty="0"/>
              <a:t>2024-2025</a:t>
            </a:r>
          </a:p>
        </p:txBody>
      </p:sp>
    </p:spTree>
    <p:extLst>
      <p:ext uri="{BB962C8B-B14F-4D97-AF65-F5344CB8AC3E}">
        <p14:creationId xmlns:p14="http://schemas.microsoft.com/office/powerpoint/2010/main" val="1524659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930393" y="1758961"/>
            <a:ext cx="10180952" cy="4711111"/>
          </a:xfrm>
        </p:spPr>
        <p:txBody>
          <a:bodyPr>
            <a:normAutofit fontScale="92500"/>
          </a:bodyPr>
          <a:lstStyle/>
          <a:p>
            <a:endParaRPr lang="tr-TR" dirty="0" smtClean="0"/>
          </a:p>
          <a:p>
            <a:pPr algn="just"/>
            <a:r>
              <a:rPr lang="tr-TR" sz="2400" b="1" dirty="0"/>
              <a:t>Ö</a:t>
            </a:r>
            <a:r>
              <a:rPr lang="tr-TR" sz="2400" b="1" dirty="0" smtClean="0"/>
              <a:t>ğrenci </a:t>
            </a:r>
            <a:r>
              <a:rPr lang="tr-TR" sz="2400" b="1" dirty="0"/>
              <a:t>alımı, başvuru yapılan spor lisesinin özel yetenek sınavı ile yapılmaktadır. </a:t>
            </a:r>
            <a:endParaRPr lang="tr-TR" sz="2400" b="1" dirty="0" smtClean="0"/>
          </a:p>
          <a:p>
            <a:pPr algn="just"/>
            <a:r>
              <a:rPr lang="tr-TR" sz="2400" b="1" dirty="0" smtClean="0"/>
              <a:t>Başvurular haziran sonu gibi yapılmaktadır. </a:t>
            </a:r>
          </a:p>
          <a:p>
            <a:pPr algn="just"/>
            <a:r>
              <a:rPr lang="tr-TR" sz="2400" b="1" dirty="0"/>
              <a:t>Yetenek Sınavında 50 (elli) ve üzerinde puan alan adaylar başarılı sayılacak ve bu adayların Yerleştirme Puanı (YP) hesaplanacaktır</a:t>
            </a:r>
            <a:r>
              <a:rPr lang="tr-TR" sz="2400" b="1" dirty="0" smtClean="0"/>
              <a:t>.</a:t>
            </a:r>
          </a:p>
          <a:p>
            <a:pPr algn="just"/>
            <a:r>
              <a:rPr lang="tr-TR" sz="2400" b="1" dirty="0"/>
              <a:t>Yetenek Sınavı Puanının %70’i ve </a:t>
            </a:r>
            <a:r>
              <a:rPr lang="tr-TR" sz="2400" b="1" dirty="0" err="1"/>
              <a:t>OBP’nin</a:t>
            </a:r>
            <a:r>
              <a:rPr lang="tr-TR" sz="2400" b="1" dirty="0"/>
              <a:t> %30’unu toplamak suretiyle elde edilecek Yerleştirme Puanı merkezi olarak100 (yüz) puan üzerinden hesaplanacaktır. </a:t>
            </a:r>
          </a:p>
          <a:p>
            <a:pPr algn="just"/>
            <a:r>
              <a:rPr lang="tr-TR" sz="2400" b="1" dirty="0"/>
              <a:t>En yüksek YP puanından aşağıya doğru yapılan sıralamaya göre bölümler bazında belirlenen kontenjan kadar aday yerleştirilerek kayıt hakkı kazanacaktır. </a:t>
            </a:r>
          </a:p>
          <a:p>
            <a:endParaRPr lang="tr-TR" dirty="0" smtClean="0"/>
          </a:p>
          <a:p>
            <a:endParaRPr lang="tr-TR" dirty="0"/>
          </a:p>
          <a:p>
            <a:pPr marL="0" indent="0">
              <a:buNone/>
            </a:pPr>
            <a:endParaRPr lang="tr-TR" dirty="0" smtClean="0"/>
          </a:p>
        </p:txBody>
      </p:sp>
      <p:sp>
        <p:nvSpPr>
          <p:cNvPr id="3" name="Yuvarlatılmış Dikdörtgen 2"/>
          <p:cNvSpPr/>
          <p:nvPr/>
        </p:nvSpPr>
        <p:spPr>
          <a:xfrm>
            <a:off x="2160104" y="344556"/>
            <a:ext cx="7951304" cy="1414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FFFF00"/>
                </a:solidFill>
              </a:rPr>
              <a:t>YETENEK SINAVI İLE YERLEŞTİRME</a:t>
            </a:r>
            <a:endParaRPr lang="tr-TR" sz="3600" dirty="0"/>
          </a:p>
        </p:txBody>
      </p:sp>
    </p:spTree>
    <p:extLst>
      <p:ext uri="{BB962C8B-B14F-4D97-AF65-F5344CB8AC3E}">
        <p14:creationId xmlns:p14="http://schemas.microsoft.com/office/powerpoint/2010/main" val="362652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ecmettin Erbakan Üniversi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70" y="333662"/>
            <a:ext cx="2735449" cy="24632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2024-2025 EĞİTİM ÖĞRETİM YILI 9. SINIFLAR YETENEK SINAVI BAŞVULARI  BAŞLAMIŞTIR - Aksaray Spor Lise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327" y="3160761"/>
            <a:ext cx="5126183" cy="3099292"/>
          </a:xfrm>
          <a:prstGeom prst="rect">
            <a:avLst/>
          </a:prstGeom>
          <a:noFill/>
          <a:extLst>
            <a:ext uri="{909E8E84-426E-40DD-AFC4-6F175D3DCCD1}">
              <a14:hiddenFill xmlns:a14="http://schemas.microsoft.com/office/drawing/2010/main">
                <a:solidFill>
                  <a:srgbClr val="FFFFFF"/>
                </a:solidFill>
              </a14:hiddenFill>
            </a:ext>
          </a:extLst>
        </p:spPr>
      </p:pic>
      <p:sp>
        <p:nvSpPr>
          <p:cNvPr id="7" name="Unvan 1"/>
          <p:cNvSpPr txBox="1">
            <a:spLocks/>
          </p:cNvSpPr>
          <p:nvPr/>
        </p:nvSpPr>
        <p:spPr>
          <a:xfrm>
            <a:off x="-1822114" y="2584008"/>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FFFF00"/>
                </a:solidFill>
              </a:rPr>
              <a:t>ABDULKADİR ERİŞ GÜZEL SANATLAR LİSESİ</a:t>
            </a:r>
            <a:endParaRPr lang="tr-TR" sz="2800" dirty="0"/>
          </a:p>
        </p:txBody>
      </p:sp>
      <p:sp>
        <p:nvSpPr>
          <p:cNvPr id="8" name="Unvan 1"/>
          <p:cNvSpPr txBox="1">
            <a:spLocks/>
          </p:cNvSpPr>
          <p:nvPr/>
        </p:nvSpPr>
        <p:spPr>
          <a:xfrm>
            <a:off x="6912612" y="5791107"/>
            <a:ext cx="4849898"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FFFF00"/>
                </a:solidFill>
              </a:rPr>
              <a:t>MALATYA SPOR LİSESİ </a:t>
            </a:r>
            <a:endParaRPr lang="tr-TR" sz="2800" dirty="0"/>
          </a:p>
        </p:txBody>
      </p:sp>
      <p:pic>
        <p:nvPicPr>
          <p:cNvPr id="4106" name="Picture 10" descr="Bir Nefes Müzik´ Projesi Onaylanmıştır - Milli Egemenlik Ortaoku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218" y="364230"/>
            <a:ext cx="3125333" cy="246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88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03759" y="2252903"/>
            <a:ext cx="9705108" cy="3649133"/>
          </a:xfrm>
        </p:spPr>
        <p:txBody>
          <a:bodyPr/>
          <a:lstStyle/>
          <a:p>
            <a:pPr marL="64008" indent="0" algn="just">
              <a:buNone/>
            </a:pPr>
            <a:r>
              <a:rPr lang="tr-TR" sz="3200" dirty="0"/>
              <a:t>Merkezî Sınav Puanı esas alınarak kendi yönetmeliklerine göre öğrenci alabilecektir. </a:t>
            </a:r>
            <a:r>
              <a:rPr lang="tr-TR" sz="3200" dirty="0" smtClean="0"/>
              <a:t>2025- 2026 </a:t>
            </a:r>
            <a:r>
              <a:rPr lang="tr-TR" sz="3200" dirty="0"/>
              <a:t>eğitim ve öğretim yılı için özel okul kayıt işlemleri,  Haziran- Temmuz </a:t>
            </a:r>
            <a:r>
              <a:rPr lang="tr-TR" sz="3200" dirty="0" smtClean="0"/>
              <a:t>2025 </a:t>
            </a:r>
            <a:r>
              <a:rPr lang="tr-TR" sz="3200" dirty="0"/>
              <a:t>tarihleri arasında yapılabilecektir.</a:t>
            </a:r>
          </a:p>
          <a:p>
            <a:pPr marL="64008" indent="0" algn="just">
              <a:buNone/>
            </a:pPr>
            <a:r>
              <a:rPr lang="tr-TR" sz="3200" dirty="0"/>
              <a:t>Özel ortaöğretim kurumlarına kesin kayıt işlemini tamamlayan öğrenciler, tercihte bulunamayacaklardır.</a:t>
            </a:r>
          </a:p>
          <a:p>
            <a:pPr algn="just"/>
            <a:endParaRPr lang="tr-TR" dirty="0"/>
          </a:p>
        </p:txBody>
      </p:sp>
      <p:sp>
        <p:nvSpPr>
          <p:cNvPr id="4" name="Yuvarlatılmış Dikdörtgen 3"/>
          <p:cNvSpPr/>
          <p:nvPr/>
        </p:nvSpPr>
        <p:spPr>
          <a:xfrm>
            <a:off x="1358417" y="556592"/>
            <a:ext cx="9395791" cy="14047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FFFF00"/>
                </a:solidFill>
              </a:rPr>
              <a:t>ÖZEL EĞİTİM KURUMLARINA YERLEŞTİRME</a:t>
            </a:r>
            <a:endParaRPr lang="tr-TR" sz="3600" dirty="0"/>
          </a:p>
        </p:txBody>
      </p:sp>
    </p:spTree>
    <p:extLst>
      <p:ext uri="{BB962C8B-B14F-4D97-AF65-F5344CB8AC3E}">
        <p14:creationId xmlns:p14="http://schemas.microsoft.com/office/powerpoint/2010/main" val="401828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7473" y="937491"/>
            <a:ext cx="10131425" cy="3649133"/>
          </a:xfrm>
        </p:spPr>
        <p:txBody>
          <a:bodyPr>
            <a:noAutofit/>
          </a:bodyPr>
          <a:lstStyle/>
          <a:p>
            <a:pPr marL="0" indent="0" algn="just">
              <a:buNone/>
            </a:pPr>
            <a:r>
              <a:rPr lang="tr-TR" sz="3200" dirty="0"/>
              <a:t>Tercih işlemi öğrenci ve velisi tarafından https://e-okul.meb.gov.tr internet adresinden veya herhangi bir ortaokul/imam hatip ortaokulu müdürlüğünden yapılabilecektir. </a:t>
            </a:r>
            <a:r>
              <a:rPr lang="tr-TR" sz="3200" dirty="0">
                <a:solidFill>
                  <a:srgbClr val="FF0000"/>
                </a:solidFill>
              </a:rPr>
              <a:t>Yapılan tercihler mutlaka ilgili ortaokul müdürlüğüne onaylatılacaktır.</a:t>
            </a:r>
          </a:p>
        </p:txBody>
      </p:sp>
      <p:pic>
        <p:nvPicPr>
          <p:cNvPr id="5122" name="Picture 2" descr="Her Tercih Kaybettirmez - Maarifin S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613" y="4209373"/>
            <a:ext cx="4445500" cy="2396836"/>
          </a:xfrm>
          <a:prstGeom prst="rect">
            <a:avLst/>
          </a:prstGeom>
          <a:noFill/>
          <a:extLst>
            <a:ext uri="{909E8E84-426E-40DD-AFC4-6F175D3DCCD1}">
              <a14:hiddenFill xmlns:a14="http://schemas.microsoft.com/office/drawing/2010/main">
                <a:solidFill>
                  <a:srgbClr val="FFFFFF"/>
                </a:solidFill>
              </a14:hiddenFill>
            </a:ext>
          </a:extLst>
        </p:spPr>
      </p:pic>
      <p:sp>
        <p:nvSpPr>
          <p:cNvPr id="5" name="Yuvarlatılmış Dikdörtgen 4"/>
          <p:cNvSpPr/>
          <p:nvPr/>
        </p:nvSpPr>
        <p:spPr>
          <a:xfrm>
            <a:off x="2110711" y="318052"/>
            <a:ext cx="7951304" cy="1192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FF00"/>
                </a:solidFill>
              </a:rPr>
              <a:t>TERCİH İŞLEMLERİ</a:t>
            </a:r>
            <a:endParaRPr lang="tr-TR" sz="3600" dirty="0"/>
          </a:p>
        </p:txBody>
      </p:sp>
    </p:spTree>
    <p:extLst>
      <p:ext uri="{BB962C8B-B14F-4D97-AF65-F5344CB8AC3E}">
        <p14:creationId xmlns:p14="http://schemas.microsoft.com/office/powerpoint/2010/main" val="31995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4619" y="2142067"/>
            <a:ext cx="9476509" cy="3649133"/>
          </a:xfrm>
        </p:spPr>
        <p:txBody>
          <a:bodyPr>
            <a:normAutofit/>
          </a:bodyPr>
          <a:lstStyle/>
          <a:p>
            <a:pPr marL="0" indent="0" algn="just">
              <a:buNone/>
            </a:pPr>
            <a:r>
              <a:rPr lang="tr-TR" sz="2800" dirty="0"/>
              <a:t>Merkezî Sınav’a giren ve Merkezî Sınav Puanına sahip olan öğrenciler dâhil tüm öğrenciler yerel yerleştirme ile öğrenci alan okul tercihinde bulunmak zorundadır. Yerel Yerleştirme ile Öğrenci Alan Okullar ekranından tercih yapılmaması durumunda öğrencilere Merkezî Sınavla Öğrenci Alan Okullar ile Pansiyonlu Okullar tercih ekranı açılmayacaktır.</a:t>
            </a:r>
          </a:p>
        </p:txBody>
      </p:sp>
      <p:sp>
        <p:nvSpPr>
          <p:cNvPr id="4" name="Yuvarlatılmış Dikdörtgen 3"/>
          <p:cNvSpPr/>
          <p:nvPr/>
        </p:nvSpPr>
        <p:spPr>
          <a:xfrm>
            <a:off x="2517913" y="450574"/>
            <a:ext cx="7394713" cy="16914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FFFF00"/>
                </a:solidFill>
              </a:rPr>
              <a:t>TERCİH İŞLEMLERİ</a:t>
            </a:r>
            <a:endParaRPr lang="tr-TR" sz="3600" dirty="0"/>
          </a:p>
        </p:txBody>
      </p:sp>
    </p:spTree>
    <p:extLst>
      <p:ext uri="{BB962C8B-B14F-4D97-AF65-F5344CB8AC3E}">
        <p14:creationId xmlns:p14="http://schemas.microsoft.com/office/powerpoint/2010/main" val="67549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910" y="0"/>
            <a:ext cx="10131425" cy="1456267"/>
          </a:xfrm>
        </p:spPr>
        <p:txBody>
          <a:bodyPr/>
          <a:lstStyle/>
          <a:p>
            <a:pPr algn="ctr"/>
            <a:r>
              <a:rPr lang="tr-TR" b="1" dirty="0">
                <a:solidFill>
                  <a:srgbClr val="FFFF00"/>
                </a:solidFill>
              </a:rPr>
              <a:t>TERCİH İŞLEMLERİ</a:t>
            </a:r>
            <a:endParaRPr lang="tr-TR" dirty="0"/>
          </a:p>
        </p:txBody>
      </p:sp>
      <p:sp>
        <p:nvSpPr>
          <p:cNvPr id="3" name="İçerik Yer Tutucusu 2"/>
          <p:cNvSpPr>
            <a:spLocks noGrp="1"/>
          </p:cNvSpPr>
          <p:nvPr>
            <p:ph idx="1"/>
          </p:nvPr>
        </p:nvSpPr>
        <p:spPr/>
        <p:txBody>
          <a:bodyPr>
            <a:noAutofit/>
          </a:bodyPr>
          <a:lstStyle/>
          <a:p>
            <a:pPr>
              <a:buNone/>
            </a:pPr>
            <a:r>
              <a:rPr lang="tr-TR" sz="3600" dirty="0">
                <a:latin typeface="Times New Roman" pitchFamily="18" charset="0"/>
                <a:ea typeface="Roboto Condensed" panose="02000000000000000000" pitchFamily="2" charset="0"/>
                <a:cs typeface="Times New Roman" pitchFamily="18" charset="0"/>
              </a:rPr>
              <a:t>Tercihlerde öğrencinin karşısına;</a:t>
            </a:r>
          </a:p>
          <a:p>
            <a:endParaRPr lang="tr-TR" sz="3600" dirty="0">
              <a:latin typeface="Times New Roman" pitchFamily="18" charset="0"/>
              <a:ea typeface="Roboto Condensed" panose="02000000000000000000" pitchFamily="2" charset="0"/>
              <a:cs typeface="Times New Roman" pitchFamily="18" charset="0"/>
            </a:endParaRPr>
          </a:p>
          <a:p>
            <a:pPr>
              <a:buNone/>
            </a:pPr>
            <a:r>
              <a:rPr lang="tr-TR" sz="3600" dirty="0">
                <a:latin typeface="Times New Roman" pitchFamily="18" charset="0"/>
                <a:ea typeface="Roboto Condensed" panose="02000000000000000000" pitchFamily="2" charset="0"/>
                <a:cs typeface="Times New Roman" pitchFamily="18" charset="0"/>
              </a:rPr>
              <a:t>1- Yerel Yerleştirme </a:t>
            </a:r>
            <a:r>
              <a:rPr lang="tr-TR" sz="3600" b="1" dirty="0">
                <a:solidFill>
                  <a:srgbClr val="FF0000"/>
                </a:solidFill>
                <a:latin typeface="Times New Roman" pitchFamily="18" charset="0"/>
                <a:ea typeface="Roboto Condensed" panose="02000000000000000000" pitchFamily="2" charset="0"/>
                <a:cs typeface="Times New Roman" pitchFamily="18" charset="0"/>
              </a:rPr>
              <a:t>(5 tercih)</a:t>
            </a:r>
          </a:p>
          <a:p>
            <a:pPr>
              <a:buNone/>
            </a:pPr>
            <a:r>
              <a:rPr lang="tr-TR" sz="3600" dirty="0">
                <a:latin typeface="Times New Roman" pitchFamily="18" charset="0"/>
                <a:ea typeface="Roboto Condensed" panose="02000000000000000000" pitchFamily="2" charset="0"/>
                <a:cs typeface="Times New Roman" pitchFamily="18" charset="0"/>
              </a:rPr>
              <a:t>2- Merkezi Yerleştirme, </a:t>
            </a:r>
            <a:r>
              <a:rPr lang="tr-TR" sz="3600" b="1" dirty="0">
                <a:solidFill>
                  <a:srgbClr val="FF0000"/>
                </a:solidFill>
                <a:latin typeface="Times New Roman" pitchFamily="18" charset="0"/>
                <a:ea typeface="Roboto Condensed" panose="02000000000000000000" pitchFamily="2" charset="0"/>
                <a:cs typeface="Times New Roman" pitchFamily="18" charset="0"/>
              </a:rPr>
              <a:t>(10 tercih)</a:t>
            </a:r>
          </a:p>
          <a:p>
            <a:pPr>
              <a:buNone/>
            </a:pPr>
            <a:r>
              <a:rPr lang="tr-TR" sz="3600" dirty="0">
                <a:latin typeface="Times New Roman" pitchFamily="18" charset="0"/>
                <a:ea typeface="Roboto Condensed" panose="02000000000000000000" pitchFamily="2" charset="0"/>
                <a:cs typeface="Times New Roman" pitchFamily="18" charset="0"/>
              </a:rPr>
              <a:t>3- Pansiyonlu Okullara Yerleştirme </a:t>
            </a:r>
            <a:r>
              <a:rPr lang="tr-TR" sz="3600" b="1" dirty="0">
                <a:solidFill>
                  <a:srgbClr val="FF0000"/>
                </a:solidFill>
                <a:latin typeface="Times New Roman" pitchFamily="18" charset="0"/>
                <a:ea typeface="Roboto Condensed" panose="02000000000000000000" pitchFamily="2" charset="0"/>
                <a:cs typeface="Times New Roman" pitchFamily="18" charset="0"/>
              </a:rPr>
              <a:t>(5 tercih)</a:t>
            </a:r>
          </a:p>
          <a:p>
            <a:endParaRPr lang="tr-TR" sz="3600" b="1" dirty="0">
              <a:latin typeface="Times New Roman" pitchFamily="18" charset="0"/>
              <a:ea typeface="Roboto Condensed" panose="02000000000000000000" pitchFamily="2" charset="0"/>
              <a:cs typeface="Times New Roman" pitchFamily="18" charset="0"/>
            </a:endParaRPr>
          </a:p>
          <a:p>
            <a:pPr algn="just">
              <a:buNone/>
            </a:pPr>
            <a:r>
              <a:rPr lang="tr-TR" sz="3600" dirty="0">
                <a:latin typeface="Times New Roman" pitchFamily="18" charset="0"/>
                <a:ea typeface="Roboto Condensed" panose="02000000000000000000" pitchFamily="2" charset="0"/>
                <a:cs typeface="Times New Roman" pitchFamily="18" charset="0"/>
              </a:rPr>
              <a:t> ekranı olmak üzere 3 tercih ekranı çıkacak.</a:t>
            </a:r>
            <a:endParaRPr lang="tr-TR" sz="3600" dirty="0"/>
          </a:p>
          <a:p>
            <a:endParaRPr lang="tr-TR" sz="3600" dirty="0"/>
          </a:p>
        </p:txBody>
      </p:sp>
      <p:pic>
        <p:nvPicPr>
          <p:cNvPr id="6146" name="Picture 2" descr="✓ Tik İşareti Nasıl Yapılır? Kopyalama ve Diğer Yöntemler | Biliy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211" y="805416"/>
            <a:ext cx="2753879" cy="267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92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398640" y="92765"/>
            <a:ext cx="7394713" cy="53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00"/>
                </a:solidFill>
              </a:rPr>
              <a:t>MERKEZİ YERLEŞTİRME İLE ALAN LİSELERİN BAŞARI SIRALAMASI</a:t>
            </a:r>
            <a:endParaRPr lang="tr-TR" sz="2000" dirty="0"/>
          </a:p>
        </p:txBody>
      </p:sp>
      <p:graphicFrame>
        <p:nvGraphicFramePr>
          <p:cNvPr id="6" name="Tablo 5"/>
          <p:cNvGraphicFramePr>
            <a:graphicFrameLocks noGrp="1"/>
          </p:cNvGraphicFramePr>
          <p:nvPr>
            <p:extLst>
              <p:ext uri="{D42A27DB-BD31-4B8C-83A1-F6EECF244321}">
                <p14:modId xmlns:p14="http://schemas.microsoft.com/office/powerpoint/2010/main" val="3769684374"/>
              </p:ext>
            </p:extLst>
          </p:nvPr>
        </p:nvGraphicFramePr>
        <p:xfrm>
          <a:off x="298170" y="777240"/>
          <a:ext cx="11595651" cy="6080760"/>
        </p:xfrm>
        <a:graphic>
          <a:graphicData uri="http://schemas.openxmlformats.org/drawingml/2006/table">
            <a:tbl>
              <a:tblPr firstRow="1" bandRow="1">
                <a:tableStyleId>{5C22544A-7EE6-4342-B048-85BDC9FD1C3A}</a:tableStyleId>
              </a:tblPr>
              <a:tblGrid>
                <a:gridCol w="622852">
                  <a:extLst>
                    <a:ext uri="{9D8B030D-6E8A-4147-A177-3AD203B41FA5}">
                      <a16:colId xmlns:a16="http://schemas.microsoft.com/office/drawing/2014/main" val="2201678958"/>
                    </a:ext>
                  </a:extLst>
                </a:gridCol>
                <a:gridCol w="4479235">
                  <a:extLst>
                    <a:ext uri="{9D8B030D-6E8A-4147-A177-3AD203B41FA5}">
                      <a16:colId xmlns:a16="http://schemas.microsoft.com/office/drawing/2014/main" val="2075245846"/>
                    </a:ext>
                  </a:extLst>
                </a:gridCol>
                <a:gridCol w="649356">
                  <a:extLst>
                    <a:ext uri="{9D8B030D-6E8A-4147-A177-3AD203B41FA5}">
                      <a16:colId xmlns:a16="http://schemas.microsoft.com/office/drawing/2014/main" val="1184155741"/>
                    </a:ext>
                  </a:extLst>
                </a:gridCol>
                <a:gridCol w="5844208">
                  <a:extLst>
                    <a:ext uri="{9D8B030D-6E8A-4147-A177-3AD203B41FA5}">
                      <a16:colId xmlns:a16="http://schemas.microsoft.com/office/drawing/2014/main" val="1869313373"/>
                    </a:ext>
                  </a:extLst>
                </a:gridCol>
              </a:tblGrid>
              <a:tr h="370840">
                <a:tc>
                  <a:txBody>
                    <a:bodyPr/>
                    <a:lstStyle/>
                    <a:p>
                      <a:r>
                        <a:rPr lang="tr-TR" sz="1200" dirty="0" smtClean="0"/>
                        <a:t>SIRA</a:t>
                      </a:r>
                      <a:endParaRPr lang="tr-TR" sz="1200" dirty="0"/>
                    </a:p>
                  </a:txBody>
                  <a:tcPr/>
                </a:tc>
                <a:tc>
                  <a:txBody>
                    <a:bodyPr/>
                    <a:lstStyle/>
                    <a:p>
                      <a:r>
                        <a:rPr lang="tr-TR" sz="1200" dirty="0" smtClean="0"/>
                        <a:t>LİSELER</a:t>
                      </a:r>
                      <a:endParaRPr lang="tr-TR" sz="1200" dirty="0"/>
                    </a:p>
                  </a:txBody>
                  <a:tcPr>
                    <a:lnR w="12700" cap="flat" cmpd="sng" algn="ctr">
                      <a:solidFill>
                        <a:schemeClr val="tx1"/>
                      </a:solidFill>
                      <a:prstDash val="solid"/>
                      <a:round/>
                      <a:headEnd type="none" w="med" len="med"/>
                      <a:tailEnd type="none" w="med" len="med"/>
                    </a:lnR>
                  </a:tcPr>
                </a:tc>
                <a:tc>
                  <a:txBody>
                    <a:bodyPr/>
                    <a:lstStyle/>
                    <a:p>
                      <a:r>
                        <a:rPr lang="tr-TR" sz="1200" dirty="0" smtClean="0"/>
                        <a:t>SIRA</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200" dirty="0" smtClean="0"/>
                        <a:t>LİSELER</a:t>
                      </a:r>
                      <a:endParaRPr lang="tr-TR"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42117288"/>
                  </a:ext>
                </a:extLst>
              </a:tr>
              <a:tr h="370840">
                <a:tc>
                  <a:txBody>
                    <a:bodyPr/>
                    <a:lstStyle/>
                    <a:p>
                      <a:r>
                        <a:rPr lang="tr-TR" sz="1200" dirty="0" smtClean="0"/>
                        <a:t>1</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Malatya</a:t>
                      </a:r>
                      <a:r>
                        <a:rPr lang="tr-TR" sz="1200" b="1" baseline="0" dirty="0" smtClean="0">
                          <a:latin typeface="Times New Roman" pitchFamily="18" charset="0"/>
                          <a:cs typeface="Times New Roman" pitchFamily="18" charset="0"/>
                        </a:rPr>
                        <a:t>  Erman Ilıcak Fen  Lisesi</a:t>
                      </a:r>
                      <a:endParaRPr lang="tr-TR" sz="1200" b="1" dirty="0" smtClean="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Fuat Sezgin</a:t>
                      </a:r>
                      <a:r>
                        <a:rPr lang="tr-TR" sz="1200" b="1" baseline="0" dirty="0" smtClean="0">
                          <a:latin typeface="Times New Roman" pitchFamily="18" charset="0"/>
                          <a:cs typeface="Times New Roman" pitchFamily="18" charset="0"/>
                        </a:rPr>
                        <a:t> Anadolu Lisesi</a:t>
                      </a:r>
                      <a:endParaRPr lang="tr-TR" sz="12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91218707"/>
                  </a:ext>
                </a:extLst>
              </a:tr>
              <a:tr h="370840">
                <a:tc>
                  <a:txBody>
                    <a:bodyPr/>
                    <a:lstStyle/>
                    <a:p>
                      <a:r>
                        <a:rPr lang="tr-TR" sz="1200" dirty="0" smtClean="0"/>
                        <a:t>2</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smtClean="0">
                          <a:latin typeface="Times New Roman" pitchFamily="18" charset="0"/>
                          <a:cs typeface="Times New Roman" pitchFamily="18" charset="0"/>
                        </a:rPr>
                        <a:t>Malatya Mehmet Ali Aydınlar Fen Lisesi</a:t>
                      </a: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smtClean="0">
                          <a:latin typeface="Times New Roman" pitchFamily="18" charset="0"/>
                          <a:cs typeface="Times New Roman"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err="1" smtClean="0">
                          <a:latin typeface="Times New Roman" pitchFamily="18" charset="0"/>
                          <a:cs typeface="Times New Roman" pitchFamily="18" charset="0"/>
                        </a:rPr>
                        <a:t>Sadreddin</a:t>
                      </a:r>
                      <a:r>
                        <a:rPr lang="tr-TR" sz="1200" b="1" baseline="0" dirty="0" smtClean="0">
                          <a:latin typeface="Times New Roman" pitchFamily="18" charset="0"/>
                          <a:cs typeface="Times New Roman" pitchFamily="18" charset="0"/>
                        </a:rPr>
                        <a:t> </a:t>
                      </a:r>
                      <a:r>
                        <a:rPr lang="tr-TR" sz="1200" b="1" baseline="0" dirty="0" err="1" smtClean="0">
                          <a:latin typeface="Times New Roman" pitchFamily="18" charset="0"/>
                          <a:cs typeface="Times New Roman" pitchFamily="18" charset="0"/>
                        </a:rPr>
                        <a:t>Konevi</a:t>
                      </a:r>
                      <a:r>
                        <a:rPr lang="tr-TR" sz="1200" b="1" baseline="0" dirty="0" smtClean="0">
                          <a:latin typeface="Times New Roman" pitchFamily="18" charset="0"/>
                          <a:cs typeface="Times New Roman" pitchFamily="18" charset="0"/>
                        </a:rPr>
                        <a:t> Kız Anadolu İmam Hatip Lisesi</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1060442"/>
                  </a:ext>
                </a:extLst>
              </a:tr>
              <a:tr h="370840">
                <a:tc>
                  <a:txBody>
                    <a:bodyPr/>
                    <a:lstStyle/>
                    <a:p>
                      <a:r>
                        <a:rPr lang="tr-TR" sz="1200" dirty="0" smtClean="0"/>
                        <a:t>3</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Malatya</a:t>
                      </a:r>
                      <a:r>
                        <a:rPr lang="tr-TR" sz="1200" b="1" baseline="0" dirty="0" smtClean="0">
                          <a:latin typeface="Times New Roman" pitchFamily="18" charset="0"/>
                          <a:cs typeface="Times New Roman" pitchFamily="18" charset="0"/>
                        </a:rPr>
                        <a:t> Fethi </a:t>
                      </a:r>
                      <a:r>
                        <a:rPr lang="tr-TR" sz="1200" b="1" baseline="0" dirty="0" err="1" smtClean="0">
                          <a:latin typeface="Times New Roman" pitchFamily="18" charset="0"/>
                          <a:cs typeface="Times New Roman" pitchFamily="18" charset="0"/>
                        </a:rPr>
                        <a:t>Gemuhluoğlu</a:t>
                      </a:r>
                      <a:r>
                        <a:rPr lang="tr-TR" sz="1200" b="1" baseline="0" dirty="0" smtClean="0">
                          <a:latin typeface="Times New Roman" pitchFamily="18" charset="0"/>
                          <a:cs typeface="Times New Roman" pitchFamily="18" charset="0"/>
                        </a:rPr>
                        <a:t> Fen Lisesi</a:t>
                      </a: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smtClean="0">
                          <a:latin typeface="Times New Roman" pitchFamily="18" charset="0"/>
                          <a:cs typeface="Times New Roman"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smtClean="0">
                          <a:latin typeface="Times New Roman" pitchFamily="18" charset="0"/>
                          <a:cs typeface="Times New Roman" pitchFamily="18" charset="0"/>
                        </a:rPr>
                        <a:t>Hacı Avni  Kız Anadolu İmam Hatip Lisesi</a:t>
                      </a:r>
                      <a:endParaRPr lang="tr-TR" sz="12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51595690"/>
                  </a:ext>
                </a:extLst>
              </a:tr>
              <a:tr h="370840">
                <a:tc>
                  <a:txBody>
                    <a:bodyPr/>
                    <a:lstStyle/>
                    <a:p>
                      <a:r>
                        <a:rPr lang="tr-TR" sz="1200" dirty="0" smtClean="0"/>
                        <a:t>4</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Malatya Anadolu</a:t>
                      </a:r>
                      <a:r>
                        <a:rPr lang="tr-TR" sz="1200" b="1" baseline="0" dirty="0" smtClean="0">
                          <a:latin typeface="Times New Roman" pitchFamily="18" charset="0"/>
                          <a:cs typeface="Times New Roman" pitchFamily="18" charset="0"/>
                        </a:rPr>
                        <a:t> Lisesi</a:t>
                      </a: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smtClean="0">
                          <a:latin typeface="Times New Roman" pitchFamily="18" charset="0"/>
                          <a:cs typeface="Times New Roman"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Malatya Anadolu</a:t>
                      </a:r>
                      <a:r>
                        <a:rPr lang="tr-TR" sz="1200" b="1" baseline="0" dirty="0" smtClean="0">
                          <a:latin typeface="Times New Roman" pitchFamily="18" charset="0"/>
                          <a:cs typeface="Times New Roman" pitchFamily="18" charset="0"/>
                        </a:rPr>
                        <a:t> İmam Hatip Lisesi </a:t>
                      </a:r>
                      <a:endParaRPr lang="tr-TR" sz="12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98821756"/>
                  </a:ext>
                </a:extLst>
              </a:tr>
              <a:tr h="370840">
                <a:tc>
                  <a:txBody>
                    <a:bodyPr/>
                    <a:lstStyle/>
                    <a:p>
                      <a:r>
                        <a:rPr lang="tr-TR" sz="1200" dirty="0" smtClean="0"/>
                        <a:t>5</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Şehriban</a:t>
                      </a:r>
                      <a:r>
                        <a:rPr lang="tr-TR" sz="1200" b="1" baseline="0" dirty="0" smtClean="0">
                          <a:latin typeface="Times New Roman" pitchFamily="18" charset="0"/>
                          <a:cs typeface="Times New Roman" pitchFamily="18" charset="0"/>
                        </a:rPr>
                        <a:t> </a:t>
                      </a:r>
                      <a:r>
                        <a:rPr lang="tr-TR" sz="1200" b="1" baseline="0" dirty="0" err="1" smtClean="0">
                          <a:latin typeface="Times New Roman" pitchFamily="18" charset="0"/>
                          <a:cs typeface="Times New Roman" pitchFamily="18" charset="0"/>
                        </a:rPr>
                        <a:t>Günata</a:t>
                      </a:r>
                      <a:r>
                        <a:rPr lang="tr-TR" sz="1200" b="1" baseline="0" dirty="0" smtClean="0">
                          <a:latin typeface="Times New Roman" pitchFamily="18" charset="0"/>
                          <a:cs typeface="Times New Roman" pitchFamily="18" charset="0"/>
                        </a:rPr>
                        <a:t> Anadolu Lisesi</a:t>
                      </a:r>
                      <a:endParaRPr lang="tr-TR" sz="1200" b="1" dirty="0" smtClean="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tr-TR" sz="1200" b="1" dirty="0" smtClean="0">
                          <a:latin typeface="Times New Roman" pitchFamily="18" charset="0"/>
                          <a:cs typeface="Times New Roman" pitchFamily="18" charset="0"/>
                        </a:rPr>
                        <a:t>Şehit Kemal </a:t>
                      </a:r>
                      <a:r>
                        <a:rPr lang="tr-TR" sz="1200" b="1" dirty="0" err="1" smtClean="0">
                          <a:latin typeface="Times New Roman" pitchFamily="18" charset="0"/>
                          <a:cs typeface="Times New Roman" pitchFamily="18" charset="0"/>
                        </a:rPr>
                        <a:t>Özalper</a:t>
                      </a:r>
                      <a:r>
                        <a:rPr lang="tr-TR" sz="1200" b="1" baseline="0" dirty="0" smtClean="0">
                          <a:latin typeface="Times New Roman" pitchFamily="18" charset="0"/>
                          <a:cs typeface="Times New Roman" pitchFamily="18" charset="0"/>
                        </a:rPr>
                        <a:t> Mesleki ve Teknik Anadolu Lisesi</a:t>
                      </a:r>
                    </a:p>
                    <a:p>
                      <a:pPr algn="l"/>
                      <a:r>
                        <a:rPr lang="tr-TR" sz="1200" b="1" baseline="0" dirty="0" smtClean="0">
                          <a:latin typeface="Times New Roman" pitchFamily="18" charset="0"/>
                          <a:cs typeface="Times New Roman" pitchFamily="18" charset="0"/>
                        </a:rPr>
                        <a:t>(Raylı Sistemler Teknolojisi)</a:t>
                      </a:r>
                      <a:endParaRPr lang="tr-TR" sz="12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24790524"/>
                  </a:ext>
                </a:extLst>
              </a:tr>
              <a:tr h="370840">
                <a:tc>
                  <a:txBody>
                    <a:bodyPr/>
                    <a:lstStyle/>
                    <a:p>
                      <a:r>
                        <a:rPr lang="tr-TR" sz="1200" dirty="0" smtClean="0"/>
                        <a:t>6</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Malatya</a:t>
                      </a:r>
                      <a:r>
                        <a:rPr lang="tr-TR" sz="1200" b="1" baseline="0" dirty="0" smtClean="0">
                          <a:latin typeface="Times New Roman" pitchFamily="18" charset="0"/>
                          <a:cs typeface="Times New Roman" pitchFamily="18" charset="0"/>
                        </a:rPr>
                        <a:t> Lisesi</a:t>
                      </a:r>
                      <a:endParaRPr lang="tr-TR" sz="1200" b="1" dirty="0" smtClean="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tr-TR" sz="1200" b="1" dirty="0" smtClean="0">
                          <a:latin typeface="Times New Roman" pitchFamily="18" charset="0"/>
                          <a:cs typeface="Times New Roman" pitchFamily="18" charset="0"/>
                        </a:rPr>
                        <a:t>Yunus Emre</a:t>
                      </a:r>
                      <a:r>
                        <a:rPr lang="tr-TR" sz="1200" b="1" baseline="0" dirty="0" smtClean="0">
                          <a:latin typeface="Times New Roman" pitchFamily="18" charset="0"/>
                          <a:cs typeface="Times New Roman" pitchFamily="18" charset="0"/>
                        </a:rPr>
                        <a:t> Mesleki ve Teknik Anadolu Lisesi</a:t>
                      </a:r>
                    </a:p>
                    <a:p>
                      <a:pPr algn="l"/>
                      <a:r>
                        <a:rPr lang="tr-TR" sz="1200" b="1" baseline="0" dirty="0" smtClean="0">
                          <a:latin typeface="Times New Roman" pitchFamily="18" charset="0"/>
                          <a:cs typeface="Times New Roman" pitchFamily="18" charset="0"/>
                        </a:rPr>
                        <a:t>(Endüstriyel Otomasyon Teknolojileri)</a:t>
                      </a:r>
                      <a:endParaRPr lang="tr-TR" sz="12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53358883"/>
                  </a:ext>
                </a:extLst>
              </a:tr>
              <a:tr h="370840">
                <a:tc>
                  <a:txBody>
                    <a:bodyPr/>
                    <a:lstStyle/>
                    <a:p>
                      <a:r>
                        <a:rPr lang="tr-TR" sz="1200" dirty="0" smtClean="0"/>
                        <a:t>7</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Yusuf</a:t>
                      </a:r>
                      <a:r>
                        <a:rPr lang="tr-TR" sz="1200" b="1" baseline="0" dirty="0" smtClean="0">
                          <a:latin typeface="Times New Roman" pitchFamily="18" charset="0"/>
                          <a:cs typeface="Times New Roman" pitchFamily="18" charset="0"/>
                        </a:rPr>
                        <a:t> Kenan Anadolu Lisesi</a:t>
                      </a:r>
                      <a:endParaRPr lang="tr-TR" sz="1200" b="1" dirty="0" smtClean="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Darende Osman Hulusi</a:t>
                      </a:r>
                      <a:r>
                        <a:rPr lang="tr-TR" sz="1200" b="1" baseline="0" dirty="0" smtClean="0">
                          <a:latin typeface="Times New Roman" pitchFamily="18" charset="0"/>
                          <a:cs typeface="Times New Roman" pitchFamily="18" charset="0"/>
                        </a:rPr>
                        <a:t> Ateş Anadolu İmam Hatip Lisesi</a:t>
                      </a:r>
                      <a:endParaRPr lang="tr-TR" sz="12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57902369"/>
                  </a:ext>
                </a:extLst>
              </a:tr>
              <a:tr h="370840">
                <a:tc>
                  <a:txBody>
                    <a:bodyPr/>
                    <a:lstStyle/>
                    <a:p>
                      <a:r>
                        <a:rPr lang="tr-TR" sz="1200" dirty="0" smtClean="0"/>
                        <a:t>8</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Akçadağ</a:t>
                      </a:r>
                      <a:r>
                        <a:rPr lang="tr-TR" sz="1200" b="1" baseline="0" dirty="0" smtClean="0">
                          <a:latin typeface="Times New Roman" pitchFamily="18" charset="0"/>
                          <a:cs typeface="Times New Roman" pitchFamily="18" charset="0"/>
                        </a:rPr>
                        <a:t> Fatih Fen Lisesi</a:t>
                      </a: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smtClean="0">
                          <a:latin typeface="Times New Roman" pitchFamily="18" charset="0"/>
                          <a:cs typeface="Times New Roman" pitchFamily="18"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tr-TR" sz="1200" b="1" dirty="0" smtClean="0">
                          <a:latin typeface="Times New Roman" pitchFamily="18" charset="0"/>
                          <a:cs typeface="Times New Roman" pitchFamily="18" charset="0"/>
                        </a:rPr>
                        <a:t>Şehit</a:t>
                      </a:r>
                      <a:r>
                        <a:rPr lang="tr-TR" sz="1200" b="1" baseline="0" dirty="0" smtClean="0">
                          <a:latin typeface="Times New Roman" pitchFamily="18" charset="0"/>
                          <a:cs typeface="Times New Roman" pitchFamily="18" charset="0"/>
                        </a:rPr>
                        <a:t> </a:t>
                      </a:r>
                      <a:r>
                        <a:rPr lang="tr-TR" sz="1200" b="1" baseline="0" dirty="0" err="1" smtClean="0">
                          <a:latin typeface="Times New Roman" pitchFamily="18" charset="0"/>
                          <a:cs typeface="Times New Roman" pitchFamily="18" charset="0"/>
                        </a:rPr>
                        <a:t>Göhkan</a:t>
                      </a:r>
                      <a:r>
                        <a:rPr lang="tr-TR" sz="1200" b="1" baseline="0" dirty="0" smtClean="0">
                          <a:latin typeface="Times New Roman" pitchFamily="18" charset="0"/>
                          <a:cs typeface="Times New Roman" pitchFamily="18" charset="0"/>
                        </a:rPr>
                        <a:t> Ertan Mesleki ve Teknik Anadolu Lisesi</a:t>
                      </a:r>
                    </a:p>
                    <a:p>
                      <a:pPr algn="l"/>
                      <a:r>
                        <a:rPr lang="tr-TR" sz="1200" b="1" baseline="0" dirty="0" smtClean="0">
                          <a:latin typeface="Times New Roman" pitchFamily="18" charset="0"/>
                          <a:cs typeface="Times New Roman" pitchFamily="18" charset="0"/>
                        </a:rPr>
                        <a:t>(Yenilenebilir Enerji Teknolojileri)</a:t>
                      </a:r>
                      <a:endParaRPr lang="tr-TR" sz="12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15226673"/>
                  </a:ext>
                </a:extLst>
              </a:tr>
              <a:tr h="370840">
                <a:tc>
                  <a:txBody>
                    <a:bodyPr/>
                    <a:lstStyle/>
                    <a:p>
                      <a:r>
                        <a:rPr lang="tr-TR" sz="1200" dirty="0" smtClean="0"/>
                        <a:t>9</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Selahaddin</a:t>
                      </a:r>
                      <a:r>
                        <a:rPr lang="tr-TR" sz="1200" b="1" baseline="0" dirty="0" smtClean="0">
                          <a:latin typeface="Times New Roman" pitchFamily="18" charset="0"/>
                          <a:cs typeface="Times New Roman" pitchFamily="18" charset="0"/>
                        </a:rPr>
                        <a:t> Eyyubi Anadolu İmam Hatip Lisesi</a:t>
                      </a:r>
                      <a:endParaRPr lang="tr-TR" sz="1200" b="1" dirty="0" smtClean="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smtClean="0">
                          <a:latin typeface="Times New Roman" pitchFamily="18" charset="0"/>
                          <a:cs typeface="Times New Roman" pitchFamily="18"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Atatürk Kız Anadolu Lisesi</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43330615"/>
                  </a:ext>
                </a:extLst>
              </a:tr>
              <a:tr h="370840">
                <a:tc>
                  <a:txBody>
                    <a:bodyPr/>
                    <a:lstStyle/>
                    <a:p>
                      <a:r>
                        <a:rPr lang="tr-TR" sz="1200" dirty="0" smtClean="0"/>
                        <a:t>10</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err="1" smtClean="0">
                          <a:latin typeface="Times New Roman" pitchFamily="18" charset="0"/>
                          <a:cs typeface="Times New Roman" pitchFamily="18" charset="0"/>
                        </a:rPr>
                        <a:t>Tecde</a:t>
                      </a:r>
                      <a:r>
                        <a:rPr lang="tr-TR" sz="1200" b="1" baseline="0" dirty="0" smtClean="0">
                          <a:latin typeface="Times New Roman" pitchFamily="18" charset="0"/>
                          <a:cs typeface="Times New Roman" pitchFamily="18" charset="0"/>
                        </a:rPr>
                        <a:t> Anadolu Lisesi</a:t>
                      </a: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smtClean="0">
                          <a:latin typeface="Times New Roman" pitchFamily="18" charset="0"/>
                          <a:cs typeface="Times New Roman" pitchFamily="18"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Doğanşehir</a:t>
                      </a:r>
                      <a:r>
                        <a:rPr lang="tr-TR" sz="1200" b="1" baseline="0" dirty="0" smtClean="0">
                          <a:latin typeface="Times New Roman" pitchFamily="18" charset="0"/>
                          <a:cs typeface="Times New Roman" pitchFamily="18" charset="0"/>
                        </a:rPr>
                        <a:t> Hüsne Küçük Kız Anadolu İmam Hatip Lisesi</a:t>
                      </a:r>
                      <a:endParaRPr lang="tr-TR" sz="12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09521062"/>
                  </a:ext>
                </a:extLst>
              </a:tr>
              <a:tr h="370840">
                <a:tc>
                  <a:txBody>
                    <a:bodyPr/>
                    <a:lstStyle/>
                    <a:p>
                      <a:r>
                        <a:rPr lang="tr-TR" sz="1200" dirty="0" smtClean="0"/>
                        <a:t>11</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i="0" kern="1200" dirty="0" err="1" smtClean="0">
                          <a:solidFill>
                            <a:schemeClr val="dk1"/>
                          </a:solidFill>
                          <a:effectLst/>
                          <a:latin typeface="Times New Roman" panose="02020603050405020304" pitchFamily="18" charset="0"/>
                          <a:ea typeface="+mn-ea"/>
                          <a:cs typeface="Times New Roman" panose="02020603050405020304" pitchFamily="18" charset="0"/>
                        </a:rPr>
                        <a:t>Arapgir</a:t>
                      </a:r>
                      <a:r>
                        <a:rPr lang="tr-TR" sz="1200" b="1" i="0" kern="1200" dirty="0" smtClean="0">
                          <a:solidFill>
                            <a:schemeClr val="dk1"/>
                          </a:solidFill>
                          <a:effectLst/>
                          <a:latin typeface="Times New Roman" panose="02020603050405020304" pitchFamily="18" charset="0"/>
                          <a:ea typeface="+mn-ea"/>
                          <a:cs typeface="Times New Roman" panose="02020603050405020304" pitchFamily="18" charset="0"/>
                        </a:rPr>
                        <a:t>  Kerem Aydınlar Fen Lisesi </a:t>
                      </a:r>
                      <a:endParaRPr lang="tr-TR" sz="1200" b="1" baseline="0" dirty="0" smtClean="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smtClean="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tr-TR" sz="1200" b="1" dirty="0" err="1" smtClean="0">
                          <a:latin typeface="Times New Roman" pitchFamily="18" charset="0"/>
                          <a:cs typeface="Times New Roman" pitchFamily="18" charset="0"/>
                        </a:rPr>
                        <a:t>Aslantepe</a:t>
                      </a:r>
                      <a:r>
                        <a:rPr lang="tr-TR" sz="1200" b="1" baseline="0" dirty="0" smtClean="0">
                          <a:latin typeface="Times New Roman" pitchFamily="18" charset="0"/>
                          <a:cs typeface="Times New Roman" pitchFamily="18" charset="0"/>
                        </a:rPr>
                        <a:t> Meslek ve Teknik Anadolu Lisesi</a:t>
                      </a:r>
                    </a:p>
                    <a:p>
                      <a:pPr algn="l"/>
                      <a:r>
                        <a:rPr lang="tr-TR" sz="1200" b="1" baseline="0" dirty="0" smtClean="0">
                          <a:latin typeface="Times New Roman" pitchFamily="18" charset="0"/>
                          <a:cs typeface="Times New Roman" pitchFamily="18" charset="0"/>
                        </a:rPr>
                        <a:t>(Konaklama ve Seyahat Hizmetleri Alanı) </a:t>
                      </a:r>
                      <a:endParaRPr lang="tr-TR" sz="12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80764466"/>
                  </a:ext>
                </a:extLst>
              </a:tr>
              <a:tr h="370840">
                <a:tc>
                  <a:txBody>
                    <a:bodyPr/>
                    <a:lstStyle/>
                    <a:p>
                      <a:r>
                        <a:rPr lang="tr-TR" sz="1200" dirty="0" smtClean="0"/>
                        <a:t>12</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Doğanşehir Fen Lisesi</a:t>
                      </a: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smtClean="0">
                          <a:latin typeface="Times New Roman" pitchFamily="18" charset="0"/>
                          <a:cs typeface="Times New Roman" pitchFamily="18"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tr-TR" sz="1200" b="1" dirty="0" smtClean="0">
                          <a:latin typeface="Times New Roman" pitchFamily="18" charset="0"/>
                          <a:cs typeface="Times New Roman" pitchFamily="18" charset="0"/>
                        </a:rPr>
                        <a:t>Ziraat</a:t>
                      </a:r>
                      <a:r>
                        <a:rPr lang="tr-TR" sz="1200" b="1" baseline="0" dirty="0" smtClean="0">
                          <a:latin typeface="Times New Roman" pitchFamily="18" charset="0"/>
                          <a:cs typeface="Times New Roman" pitchFamily="18" charset="0"/>
                        </a:rPr>
                        <a:t> Mesleki Lisesi</a:t>
                      </a:r>
                    </a:p>
                    <a:p>
                      <a:pPr algn="l"/>
                      <a:r>
                        <a:rPr lang="tr-TR" sz="1200" b="1" baseline="0" dirty="0" smtClean="0">
                          <a:latin typeface="Times New Roman" pitchFamily="18" charset="0"/>
                          <a:cs typeface="Times New Roman" pitchFamily="18" charset="0"/>
                        </a:rPr>
                        <a:t>(Hayvan Yetiştiriciliği ve Sağlığı)</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57748771"/>
                  </a:ext>
                </a:extLst>
              </a:tr>
              <a:tr h="370840">
                <a:tc>
                  <a:txBody>
                    <a:bodyPr/>
                    <a:lstStyle/>
                    <a:p>
                      <a:r>
                        <a:rPr lang="tr-TR" sz="1200" dirty="0" smtClean="0"/>
                        <a:t>13</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Darende Mehmet</a:t>
                      </a:r>
                      <a:r>
                        <a:rPr lang="tr-TR" sz="1200" b="1" baseline="0" dirty="0" smtClean="0">
                          <a:latin typeface="Times New Roman" pitchFamily="18" charset="0"/>
                          <a:cs typeface="Times New Roman" pitchFamily="18" charset="0"/>
                        </a:rPr>
                        <a:t> Emin Ilıcak Fen Lisesi</a:t>
                      </a: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baseline="0" dirty="0" smtClean="0">
                          <a:latin typeface="Times New Roman" pitchFamily="18" charset="0"/>
                          <a:cs typeface="Times New Roman" pitchFamily="18"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tr-TR" sz="1200" b="1" dirty="0" smtClean="0">
                          <a:latin typeface="Times New Roman" pitchFamily="18" charset="0"/>
                          <a:cs typeface="Times New Roman" pitchFamily="18" charset="0"/>
                        </a:rPr>
                        <a:t>Aslan tepe  Meslek ve Teknik Anadolu Lisesi</a:t>
                      </a:r>
                    </a:p>
                    <a:p>
                      <a:pPr algn="l"/>
                      <a:r>
                        <a:rPr lang="tr-TR" sz="1200" b="1" dirty="0" smtClean="0">
                          <a:latin typeface="Times New Roman" pitchFamily="18" charset="0"/>
                          <a:cs typeface="Times New Roman" pitchFamily="18" charset="0"/>
                        </a:rPr>
                        <a:t>(Yiyecek ve İçecek</a:t>
                      </a:r>
                      <a:r>
                        <a:rPr lang="tr-TR" sz="1200" b="1" baseline="0" dirty="0" smtClean="0">
                          <a:latin typeface="Times New Roman" pitchFamily="18" charset="0"/>
                          <a:cs typeface="Times New Roman" pitchFamily="18" charset="0"/>
                        </a:rPr>
                        <a:t> Alanı)</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9991759"/>
                  </a:ext>
                </a:extLst>
              </a:tr>
              <a:tr h="370840">
                <a:tc>
                  <a:txBody>
                    <a:bodyPr/>
                    <a:lstStyle/>
                    <a:p>
                      <a:r>
                        <a:rPr lang="tr-TR" sz="1200" dirty="0" smtClean="0"/>
                        <a:t>14</a:t>
                      </a:r>
                      <a:endParaRPr lang="tr-T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Niyazi</a:t>
                      </a:r>
                      <a:r>
                        <a:rPr lang="tr-TR" sz="1200" b="1" baseline="0" dirty="0" smtClean="0">
                          <a:latin typeface="Times New Roman" pitchFamily="18" charset="0"/>
                          <a:cs typeface="Times New Roman" pitchFamily="18" charset="0"/>
                        </a:rPr>
                        <a:t> </a:t>
                      </a:r>
                      <a:r>
                        <a:rPr lang="tr-TR" sz="1200" b="1" baseline="0" dirty="0" err="1" smtClean="0">
                          <a:latin typeface="Times New Roman" pitchFamily="18" charset="0"/>
                          <a:cs typeface="Times New Roman" pitchFamily="18" charset="0"/>
                        </a:rPr>
                        <a:t>Mısri</a:t>
                      </a:r>
                      <a:r>
                        <a:rPr lang="tr-TR" sz="1200" b="1" baseline="0" dirty="0" smtClean="0">
                          <a:latin typeface="Times New Roman" pitchFamily="18" charset="0"/>
                          <a:cs typeface="Times New Roman" pitchFamily="18" charset="0"/>
                        </a:rPr>
                        <a:t> Sosyal Bilimler  Lisesi</a:t>
                      </a:r>
                    </a:p>
                  </a:txBody>
                  <a:tcPr>
                    <a:lnR w="12700" cap="flat" cmpd="sng" algn="ctr">
                      <a:solidFill>
                        <a:schemeClr val="tx1"/>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1" baseline="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endParaRPr lang="tr-TR" sz="12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35262260"/>
                  </a:ext>
                </a:extLst>
              </a:tr>
            </a:tbl>
          </a:graphicData>
        </a:graphic>
      </p:graphicFrame>
    </p:spTree>
    <p:extLst>
      <p:ext uri="{BB962C8B-B14F-4D97-AF65-F5344CB8AC3E}">
        <p14:creationId xmlns:p14="http://schemas.microsoft.com/office/powerpoint/2010/main" val="458937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Çapraz Köşeli Dikdörtgen 3"/>
          <p:cNvSpPr/>
          <p:nvPr/>
        </p:nvSpPr>
        <p:spPr>
          <a:xfrm>
            <a:off x="828260" y="418099"/>
            <a:ext cx="10455966" cy="306125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MERKEZİ YERLEŞTİRME İLE ALAN OKULLARIN</a:t>
            </a:r>
            <a:br>
              <a:rPr lang="tr-TR" sz="4400" dirty="0"/>
            </a:br>
            <a:r>
              <a:rPr lang="tr-TR" sz="4400" dirty="0"/>
              <a:t> TABAN PUANLARI</a:t>
            </a:r>
          </a:p>
        </p:txBody>
      </p:sp>
      <p:sp>
        <p:nvSpPr>
          <p:cNvPr id="5" name="AutoShape 2" descr="Sayıların da bir anlamı var | İşte, mutlu, mutsuz ve narsistik sayılar"/>
          <p:cNvSpPr>
            <a:spLocks noChangeAspect="1" noChangeArrowheads="1"/>
          </p:cNvSpPr>
          <p:nvPr/>
        </p:nvSpPr>
        <p:spPr bwMode="auto">
          <a:xfrm>
            <a:off x="155575" y="-144463"/>
            <a:ext cx="1125120" cy="11251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Her Tercih Kaybettirmez - Maarifin S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635" y="4085327"/>
            <a:ext cx="4373217" cy="240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057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285461" y="156849"/>
            <a:ext cx="9766852" cy="640107"/>
          </a:xfrm>
        </p:spPr>
        <p:txBody>
          <a:bodyPr>
            <a:noAutofit/>
          </a:bodyPr>
          <a:lstStyle/>
          <a:p>
            <a:pPr algn="ctr"/>
            <a:r>
              <a:rPr lang="tr-TR" sz="2400" b="1" dirty="0" smtClean="0"/>
              <a:t>2024  MALATYADAKİ FEN LİSELERİNİN TABAN PUANLARI ve yüzdelik dilimleri</a:t>
            </a:r>
            <a:endParaRPr lang="tr-TR" sz="2400" b="1"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155366171"/>
              </p:ext>
            </p:extLst>
          </p:nvPr>
        </p:nvGraphicFramePr>
        <p:xfrm>
          <a:off x="848548" y="796956"/>
          <a:ext cx="10309781" cy="5480098"/>
        </p:xfrm>
        <a:graphic>
          <a:graphicData uri="http://schemas.openxmlformats.org/drawingml/2006/table">
            <a:tbl>
              <a:tblPr firstRow="1" bandRow="1">
                <a:tableStyleId>{5C22544A-7EE6-4342-B048-85BDC9FD1C3A}</a:tableStyleId>
              </a:tblPr>
              <a:tblGrid>
                <a:gridCol w="4633608">
                  <a:extLst>
                    <a:ext uri="{9D8B030D-6E8A-4147-A177-3AD203B41FA5}">
                      <a16:colId xmlns:a16="http://schemas.microsoft.com/office/drawing/2014/main" val="20000"/>
                    </a:ext>
                  </a:extLst>
                </a:gridCol>
                <a:gridCol w="2200964">
                  <a:extLst>
                    <a:ext uri="{9D8B030D-6E8A-4147-A177-3AD203B41FA5}">
                      <a16:colId xmlns:a16="http://schemas.microsoft.com/office/drawing/2014/main" val="20001"/>
                    </a:ext>
                  </a:extLst>
                </a:gridCol>
                <a:gridCol w="1853443">
                  <a:extLst>
                    <a:ext uri="{9D8B030D-6E8A-4147-A177-3AD203B41FA5}">
                      <a16:colId xmlns:a16="http://schemas.microsoft.com/office/drawing/2014/main" val="20002"/>
                    </a:ext>
                  </a:extLst>
                </a:gridCol>
                <a:gridCol w="1621766">
                  <a:extLst>
                    <a:ext uri="{9D8B030D-6E8A-4147-A177-3AD203B41FA5}">
                      <a16:colId xmlns:a16="http://schemas.microsoft.com/office/drawing/2014/main" val="20004"/>
                    </a:ext>
                  </a:extLst>
                </a:gridCol>
              </a:tblGrid>
              <a:tr h="1081524">
                <a:tc>
                  <a:txBody>
                    <a:bodyPr/>
                    <a:lstStyle/>
                    <a:p>
                      <a:pPr algn="ctr"/>
                      <a:endParaRPr lang="tr-TR" dirty="0" smtClean="0">
                        <a:latin typeface="Times New Roman" pitchFamily="18" charset="0"/>
                        <a:cs typeface="Times New Roman" pitchFamily="18" charset="0"/>
                      </a:endParaRPr>
                    </a:p>
                    <a:p>
                      <a:pPr algn="ctr"/>
                      <a:r>
                        <a:rPr lang="tr-TR" dirty="0" smtClean="0">
                          <a:latin typeface="Times New Roman" pitchFamily="18" charset="0"/>
                          <a:cs typeface="Times New Roman" pitchFamily="18" charset="0"/>
                        </a:rPr>
                        <a:t>Okul adı</a:t>
                      </a:r>
                      <a:endParaRPr lang="tr-TR" dirty="0">
                        <a:latin typeface="Times New Roman" pitchFamily="18" charset="0"/>
                        <a:cs typeface="Times New Roman" pitchFamily="18" charset="0"/>
                      </a:endParaRPr>
                    </a:p>
                  </a:txBody>
                  <a:tcPr/>
                </a:tc>
                <a:tc>
                  <a:txBody>
                    <a:bodyPr/>
                    <a:lstStyle/>
                    <a:p>
                      <a:pPr algn="ctr"/>
                      <a:endParaRPr lang="tr-TR" dirty="0" smtClean="0">
                        <a:latin typeface="Times New Roman" pitchFamily="18" charset="0"/>
                        <a:cs typeface="Times New Roman" pitchFamily="18" charset="0"/>
                      </a:endParaRPr>
                    </a:p>
                    <a:p>
                      <a:pPr algn="ctr"/>
                      <a:r>
                        <a:rPr lang="tr-TR" sz="1600" dirty="0" smtClean="0">
                          <a:latin typeface="Times New Roman" pitchFamily="18" charset="0"/>
                          <a:cs typeface="Times New Roman" pitchFamily="18" charset="0"/>
                        </a:rPr>
                        <a:t>Kontenjan</a:t>
                      </a:r>
                      <a:endParaRPr lang="tr-TR" sz="16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endParaRPr lang="tr-TR" dirty="0" smtClean="0">
                        <a:latin typeface="Times New Roman" pitchFamily="18" charset="0"/>
                        <a:cs typeface="Times New Roman" pitchFamily="18" charset="0"/>
                      </a:endParaRPr>
                    </a:p>
                    <a:p>
                      <a:pPr algn="ctr"/>
                      <a:r>
                        <a:rPr lang="tr-TR" dirty="0" smtClean="0">
                          <a:latin typeface="Times New Roman" pitchFamily="18" charset="0"/>
                          <a:cs typeface="Times New Roman" pitchFamily="18" charset="0"/>
                        </a:rPr>
                        <a:t>Taban puan</a:t>
                      </a:r>
                      <a:endParaRPr lang="tr-TR"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6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latin typeface="Times New Roman" pitchFamily="18" charset="0"/>
                          <a:cs typeface="Times New Roman" pitchFamily="18" charset="0"/>
                        </a:rPr>
                        <a:t>Taban yüzdelik</a:t>
                      </a:r>
                      <a:r>
                        <a:rPr lang="tr-TR" sz="1600" baseline="0" dirty="0" smtClean="0">
                          <a:latin typeface="Times New Roman" pitchFamily="18" charset="0"/>
                          <a:cs typeface="Times New Roman" pitchFamily="18" charset="0"/>
                        </a:rPr>
                        <a:t> </a:t>
                      </a:r>
                      <a:r>
                        <a:rPr lang="tr-TR" sz="1600" dirty="0" smtClean="0">
                          <a:latin typeface="Times New Roman" pitchFamily="18" charset="0"/>
                          <a:cs typeface="Times New Roman" pitchFamily="18" charset="0"/>
                        </a:rPr>
                        <a:t>dilim</a:t>
                      </a:r>
                    </a:p>
                    <a:p>
                      <a:pPr algn="ctr"/>
                      <a:endParaRPr lang="tr-TR" sz="16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54828">
                <a:tc>
                  <a:txBody>
                    <a:bodyPr/>
                    <a:lstStyle/>
                    <a:p>
                      <a:pPr algn="ctr"/>
                      <a:r>
                        <a:rPr lang="tr-TR" b="1" dirty="0" smtClean="0">
                          <a:latin typeface="Times New Roman" pitchFamily="18" charset="0"/>
                          <a:cs typeface="Times New Roman" pitchFamily="18" charset="0"/>
                        </a:rPr>
                        <a:t>Malatya</a:t>
                      </a:r>
                      <a:r>
                        <a:rPr lang="tr-TR" b="1" baseline="0" dirty="0" smtClean="0">
                          <a:latin typeface="Times New Roman" pitchFamily="18" charset="0"/>
                          <a:cs typeface="Times New Roman" pitchFamily="18" charset="0"/>
                        </a:rPr>
                        <a:t>  Erman Ilıcak Fen  Lisesi</a:t>
                      </a:r>
                      <a:endParaRPr lang="tr-TR" b="1" dirty="0">
                        <a:latin typeface="Times New Roman" pitchFamily="18" charset="0"/>
                        <a:cs typeface="Times New Roman" pitchFamily="18" charset="0"/>
                      </a:endParaRPr>
                    </a:p>
                  </a:txBody>
                  <a:tcPr/>
                </a:tc>
                <a:tc>
                  <a:txBody>
                    <a:bodyPr/>
                    <a:lstStyle/>
                    <a:p>
                      <a:pPr algn="ctr"/>
                      <a:r>
                        <a:rPr lang="tr-TR" sz="1600" b="1" dirty="0" smtClean="0">
                          <a:latin typeface="Times New Roman" pitchFamily="18" charset="0"/>
                          <a:cs typeface="Times New Roman" pitchFamily="18" charset="0"/>
                        </a:rPr>
                        <a:t>120</a:t>
                      </a:r>
                      <a:endParaRPr lang="tr-TR" sz="16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kern="1200" dirty="0" smtClean="0">
                          <a:solidFill>
                            <a:schemeClr val="dk1"/>
                          </a:solidFill>
                          <a:effectLst/>
                          <a:latin typeface="+mn-lt"/>
                          <a:ea typeface="+mn-ea"/>
                          <a:cs typeface="+mn-cs"/>
                        </a:rPr>
                        <a:t>475,549</a:t>
                      </a:r>
                      <a:endParaRPr lang="tr-TR"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600" b="1" dirty="0" smtClean="0">
                          <a:latin typeface="Times New Roman" pitchFamily="18" charset="0"/>
                          <a:cs typeface="Times New Roman" pitchFamily="18" charset="0"/>
                        </a:rPr>
                        <a:t>1,17</a:t>
                      </a:r>
                      <a:endParaRPr lang="tr-TR" sz="16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704036">
                <a:tc>
                  <a:txBody>
                    <a:bodyPr/>
                    <a:lstStyle/>
                    <a:p>
                      <a:pPr algn="ctr"/>
                      <a:r>
                        <a:rPr lang="tr-TR" b="1" baseline="0" dirty="0" smtClean="0">
                          <a:latin typeface="Times New Roman" pitchFamily="18" charset="0"/>
                          <a:cs typeface="Times New Roman" pitchFamily="18" charset="0"/>
                        </a:rPr>
                        <a:t>Malatya Mehmet Ali Aydınlar Fen Lisesi</a:t>
                      </a:r>
                    </a:p>
                  </a:txBody>
                  <a:tcPr/>
                </a:tc>
                <a:tc>
                  <a:txBody>
                    <a:bodyPr/>
                    <a:lstStyle/>
                    <a:p>
                      <a:pPr algn="ctr"/>
                      <a:r>
                        <a:rPr lang="tr-TR" sz="1600" b="1" dirty="0" smtClean="0">
                          <a:latin typeface="Times New Roman" pitchFamily="18" charset="0"/>
                          <a:cs typeface="Times New Roman" pitchFamily="18" charset="0"/>
                        </a:rPr>
                        <a:t>120</a:t>
                      </a:r>
                      <a:endParaRPr lang="tr-TR" sz="16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dk1"/>
                          </a:solidFill>
                          <a:effectLst/>
                          <a:latin typeface="+mn-lt"/>
                          <a:ea typeface="+mn-ea"/>
                          <a:cs typeface="+mn-cs"/>
                        </a:rPr>
                        <a:t>464,340</a:t>
                      </a:r>
                      <a:endParaRPr lang="tr-TR" sz="1800" b="1" dirty="0" smtClean="0">
                        <a:latin typeface="Times New Roman" pitchFamily="18" charset="0"/>
                        <a:cs typeface="Times New Roman" pitchFamily="18" charset="0"/>
                      </a:endParaRPr>
                    </a:p>
                    <a:p>
                      <a:pPr algn="ctr"/>
                      <a:endParaRPr lang="tr-TR"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600" b="1" dirty="0" smtClean="0">
                          <a:latin typeface="Times New Roman" pitchFamily="18" charset="0"/>
                          <a:cs typeface="Times New Roman" pitchFamily="18" charset="0"/>
                        </a:rPr>
                        <a:t>2,32</a:t>
                      </a:r>
                      <a:endParaRPr lang="tr-TR" sz="1600" b="1" dirty="0">
                        <a:latin typeface="Times New Roman" pitchFamily="18" charset="0"/>
                        <a:cs typeface="Times New Roman" pitchFamily="18" charset="0"/>
                      </a:endParaRPr>
                    </a:p>
                  </a:txBody>
                  <a:tcPr/>
                </a:tc>
                <a:extLst>
                  <a:ext uri="{0D108BD9-81ED-4DB2-BD59-A6C34878D82A}">
                    <a16:rowId xmlns:a16="http://schemas.microsoft.com/office/drawing/2014/main" val="4095997470"/>
                  </a:ext>
                </a:extLst>
              </a:tr>
              <a:tr h="704036">
                <a:tc>
                  <a:txBody>
                    <a:bodyPr/>
                    <a:lstStyle/>
                    <a:p>
                      <a:pPr algn="ctr"/>
                      <a:r>
                        <a:rPr lang="tr-TR" b="1" dirty="0" smtClean="0">
                          <a:latin typeface="Times New Roman" pitchFamily="18" charset="0"/>
                          <a:cs typeface="Times New Roman" pitchFamily="18" charset="0"/>
                        </a:rPr>
                        <a:t>Malatya</a:t>
                      </a:r>
                      <a:r>
                        <a:rPr lang="tr-TR" b="1" baseline="0" dirty="0" smtClean="0">
                          <a:latin typeface="Times New Roman" pitchFamily="18" charset="0"/>
                          <a:cs typeface="Times New Roman" pitchFamily="18" charset="0"/>
                        </a:rPr>
                        <a:t> Fethi </a:t>
                      </a:r>
                      <a:r>
                        <a:rPr lang="tr-TR" b="1" baseline="0" dirty="0" err="1" smtClean="0">
                          <a:latin typeface="Times New Roman" pitchFamily="18" charset="0"/>
                          <a:cs typeface="Times New Roman" pitchFamily="18" charset="0"/>
                        </a:rPr>
                        <a:t>Gemuhluoğlu</a:t>
                      </a:r>
                      <a:r>
                        <a:rPr lang="tr-TR" b="1" baseline="0" dirty="0" smtClean="0">
                          <a:latin typeface="Times New Roman" pitchFamily="18" charset="0"/>
                          <a:cs typeface="Times New Roman" pitchFamily="18" charset="0"/>
                        </a:rPr>
                        <a:t> Fen Lisesi</a:t>
                      </a:r>
                    </a:p>
                  </a:txBody>
                  <a:tcPr/>
                </a:tc>
                <a:tc>
                  <a:txBody>
                    <a:bodyPr/>
                    <a:lstStyle/>
                    <a:p>
                      <a:pPr algn="ctr"/>
                      <a:r>
                        <a:rPr lang="tr-TR" sz="1600" b="1" dirty="0" smtClean="0">
                          <a:latin typeface="Times New Roman" pitchFamily="18" charset="0"/>
                          <a:cs typeface="Times New Roman" pitchFamily="18" charset="0"/>
                        </a:rPr>
                        <a:t>120</a:t>
                      </a:r>
                      <a:endParaRPr lang="tr-TR" sz="16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kern="1200" dirty="0" smtClean="0">
                          <a:solidFill>
                            <a:schemeClr val="dk1"/>
                          </a:solidFill>
                          <a:effectLst/>
                          <a:latin typeface="+mn-lt"/>
                          <a:ea typeface="+mn-ea"/>
                          <a:cs typeface="+mn-cs"/>
                        </a:rPr>
                        <a:t>454,486</a:t>
                      </a:r>
                      <a:endParaRPr lang="tr-TR"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600" b="1" dirty="0" smtClean="0">
                          <a:latin typeface="Times New Roman" pitchFamily="18" charset="0"/>
                          <a:cs typeface="Times New Roman" pitchFamily="18" charset="0"/>
                        </a:rPr>
                        <a:t>3.6</a:t>
                      </a:r>
                      <a:endParaRPr lang="tr-TR" sz="1600" b="1" dirty="0">
                        <a:latin typeface="Times New Roman" pitchFamily="18" charset="0"/>
                        <a:cs typeface="Times New Roman" pitchFamily="18" charset="0"/>
                      </a:endParaRPr>
                    </a:p>
                  </a:txBody>
                  <a:tcPr/>
                </a:tc>
                <a:extLst>
                  <a:ext uri="{0D108BD9-81ED-4DB2-BD59-A6C34878D82A}">
                    <a16:rowId xmlns:a16="http://schemas.microsoft.com/office/drawing/2014/main" val="1498505578"/>
                  </a:ext>
                </a:extLst>
              </a:tr>
              <a:tr h="415434">
                <a:tc>
                  <a:txBody>
                    <a:bodyPr/>
                    <a:lstStyle/>
                    <a:p>
                      <a:pPr algn="ctr"/>
                      <a:r>
                        <a:rPr lang="tr-TR" b="1" dirty="0" smtClean="0">
                          <a:latin typeface="Times New Roman" pitchFamily="18" charset="0"/>
                          <a:cs typeface="Times New Roman" pitchFamily="18" charset="0"/>
                        </a:rPr>
                        <a:t>Akçadağ</a:t>
                      </a:r>
                      <a:r>
                        <a:rPr lang="tr-TR" b="1" baseline="0" dirty="0" smtClean="0">
                          <a:latin typeface="Times New Roman" pitchFamily="18" charset="0"/>
                          <a:cs typeface="Times New Roman" pitchFamily="18" charset="0"/>
                        </a:rPr>
                        <a:t> Fatih Fen Lisesi</a:t>
                      </a:r>
                    </a:p>
                    <a:p>
                      <a:pPr algn="ctr"/>
                      <a:endParaRPr lang="tr-TR" b="1" dirty="0">
                        <a:latin typeface="Times New Roman" pitchFamily="18" charset="0"/>
                        <a:cs typeface="Times New Roman" pitchFamily="18" charset="0"/>
                      </a:endParaRPr>
                    </a:p>
                  </a:txBody>
                  <a:tcPr/>
                </a:tc>
                <a:tc>
                  <a:txBody>
                    <a:bodyPr/>
                    <a:lstStyle/>
                    <a:p>
                      <a:pPr algn="ctr"/>
                      <a:r>
                        <a:rPr lang="tr-TR" sz="1600" b="1" dirty="0" smtClean="0">
                          <a:latin typeface="Times New Roman" pitchFamily="18" charset="0"/>
                          <a:cs typeface="Times New Roman" pitchFamily="18" charset="0"/>
                        </a:rPr>
                        <a:t>90</a:t>
                      </a:r>
                      <a:endParaRPr lang="tr-TR" sz="16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kern="1200" dirty="0" smtClean="0">
                          <a:solidFill>
                            <a:schemeClr val="dk1"/>
                          </a:solidFill>
                          <a:effectLst/>
                          <a:latin typeface="+mn-lt"/>
                          <a:ea typeface="+mn-ea"/>
                          <a:cs typeface="+mn-cs"/>
                        </a:rPr>
                        <a:t>404,933</a:t>
                      </a:r>
                      <a:endParaRPr lang="tr-TR"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600" b="1" dirty="0" smtClean="0">
                          <a:latin typeface="Times New Roman" pitchFamily="18" charset="0"/>
                          <a:cs typeface="Times New Roman" pitchFamily="18" charset="0"/>
                        </a:rPr>
                        <a:t>11,89</a:t>
                      </a:r>
                      <a:endParaRPr lang="tr-TR" sz="1600" b="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415434">
                <a:tc>
                  <a:txBody>
                    <a:bodyPr/>
                    <a:lstStyle/>
                    <a:p>
                      <a:pPr algn="ctr"/>
                      <a:r>
                        <a:rPr lang="tr-TR" b="1" dirty="0" err="1" smtClean="0">
                          <a:latin typeface="Times New Roman" pitchFamily="18" charset="0"/>
                          <a:cs typeface="Times New Roman" pitchFamily="18" charset="0"/>
                        </a:rPr>
                        <a:t>Arapgir</a:t>
                      </a:r>
                      <a:r>
                        <a:rPr lang="tr-TR" b="1" baseline="0" dirty="0" smtClean="0">
                          <a:latin typeface="Times New Roman" pitchFamily="18" charset="0"/>
                          <a:cs typeface="Times New Roman" pitchFamily="18" charset="0"/>
                        </a:rPr>
                        <a:t> Kerem Aydınlar Fen </a:t>
                      </a:r>
                      <a:r>
                        <a:rPr lang="tr-TR" b="1" baseline="0" dirty="0" smtClean="0">
                          <a:latin typeface="Times New Roman" pitchFamily="18" charset="0"/>
                          <a:cs typeface="Times New Roman" pitchFamily="18" charset="0"/>
                        </a:rPr>
                        <a:t>Lisesi</a:t>
                      </a:r>
                    </a:p>
                    <a:p>
                      <a:pPr algn="ctr"/>
                      <a:endParaRPr lang="tr-TR" b="1" dirty="0">
                        <a:latin typeface="Times New Roman" pitchFamily="18" charset="0"/>
                        <a:cs typeface="Times New Roman" pitchFamily="18" charset="0"/>
                      </a:endParaRPr>
                    </a:p>
                  </a:txBody>
                  <a:tcPr/>
                </a:tc>
                <a:tc>
                  <a:txBody>
                    <a:bodyPr/>
                    <a:lstStyle/>
                    <a:p>
                      <a:pPr algn="ctr"/>
                      <a:r>
                        <a:rPr lang="tr-TR" sz="1600" b="1" dirty="0" smtClean="0">
                          <a:latin typeface="Times New Roman" pitchFamily="18" charset="0"/>
                          <a:cs typeface="Times New Roman" pitchFamily="18" charset="0"/>
                        </a:rPr>
                        <a:t>90</a:t>
                      </a:r>
                      <a:endParaRPr lang="tr-TR" sz="16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kern="1200" dirty="0" smtClean="0">
                          <a:solidFill>
                            <a:schemeClr val="dk1"/>
                          </a:solidFill>
                          <a:effectLst/>
                          <a:latin typeface="+mn-lt"/>
                          <a:ea typeface="+mn-ea"/>
                          <a:cs typeface="+mn-cs"/>
                        </a:rPr>
                        <a:t>379,995</a:t>
                      </a:r>
                      <a:endParaRPr lang="tr-TR"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600" b="1" dirty="0" smtClean="0">
                          <a:latin typeface="Times New Roman" pitchFamily="18" charset="0"/>
                          <a:cs typeface="Times New Roman" pitchFamily="18" charset="0"/>
                        </a:rPr>
                        <a:t>16,97</a:t>
                      </a:r>
                      <a:endParaRPr lang="tr-TR" sz="1600" b="1" dirty="0">
                        <a:latin typeface="Times New Roman" pitchFamily="18" charset="0"/>
                        <a:cs typeface="Times New Roman" pitchFamily="18" charset="0"/>
                      </a:endParaRPr>
                    </a:p>
                  </a:txBody>
                  <a:tcPr/>
                </a:tc>
                <a:extLst>
                  <a:ext uri="{0D108BD9-81ED-4DB2-BD59-A6C34878D82A}">
                    <a16:rowId xmlns:a16="http://schemas.microsoft.com/office/drawing/2014/main" val="2295281539"/>
                  </a:ext>
                </a:extLst>
              </a:tr>
              <a:tr h="415434">
                <a:tc>
                  <a:txBody>
                    <a:bodyPr/>
                    <a:lstStyle/>
                    <a:p>
                      <a:pPr algn="ctr"/>
                      <a:r>
                        <a:rPr lang="tr-TR" b="1" dirty="0" smtClean="0">
                          <a:latin typeface="Times New Roman" pitchFamily="18" charset="0"/>
                          <a:cs typeface="Times New Roman" pitchFamily="18" charset="0"/>
                        </a:rPr>
                        <a:t>Doğanşehir Fen Lisesi</a:t>
                      </a:r>
                      <a:endParaRPr lang="tr-TR" b="1" dirty="0">
                        <a:latin typeface="Times New Roman" pitchFamily="18" charset="0"/>
                        <a:cs typeface="Times New Roman" pitchFamily="18" charset="0"/>
                      </a:endParaRPr>
                    </a:p>
                  </a:txBody>
                  <a:tcPr/>
                </a:tc>
                <a:tc>
                  <a:txBody>
                    <a:bodyPr/>
                    <a:lstStyle/>
                    <a:p>
                      <a:pPr algn="ctr"/>
                      <a:r>
                        <a:rPr lang="tr-TR" sz="1600" b="1" dirty="0" smtClean="0">
                          <a:latin typeface="Times New Roman" pitchFamily="18" charset="0"/>
                          <a:cs typeface="Times New Roman" pitchFamily="18" charset="0"/>
                        </a:rPr>
                        <a:t>90</a:t>
                      </a:r>
                      <a:endParaRPr lang="tr-TR" sz="16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368,162</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600" b="1" dirty="0" smtClean="0">
                          <a:latin typeface="Times New Roman" pitchFamily="18" charset="0"/>
                          <a:cs typeface="Times New Roman" pitchFamily="18" charset="0"/>
                        </a:rPr>
                        <a:t>19,58</a:t>
                      </a:r>
                      <a:endParaRPr lang="tr-TR" sz="1600" b="1" dirty="0">
                        <a:latin typeface="Times New Roman" pitchFamily="18" charset="0"/>
                        <a:cs typeface="Times New Roman" pitchFamily="18" charset="0"/>
                      </a:endParaRPr>
                    </a:p>
                  </a:txBody>
                  <a:tcPr/>
                </a:tc>
                <a:extLst>
                  <a:ext uri="{0D108BD9-81ED-4DB2-BD59-A6C34878D82A}">
                    <a16:rowId xmlns:a16="http://schemas.microsoft.com/office/drawing/2014/main" val="681346719"/>
                  </a:ext>
                </a:extLst>
              </a:tr>
              <a:tr h="415434">
                <a:tc>
                  <a:txBody>
                    <a:bodyPr/>
                    <a:lstStyle/>
                    <a:p>
                      <a:pPr algn="ctr"/>
                      <a:r>
                        <a:rPr lang="tr-TR" b="1" dirty="0" smtClean="0">
                          <a:latin typeface="Times New Roman" pitchFamily="18" charset="0"/>
                          <a:cs typeface="Times New Roman" pitchFamily="18" charset="0"/>
                        </a:rPr>
                        <a:t>Darende Mehmet</a:t>
                      </a:r>
                      <a:r>
                        <a:rPr lang="tr-TR" b="1" baseline="0" dirty="0" smtClean="0">
                          <a:latin typeface="Times New Roman" pitchFamily="18" charset="0"/>
                          <a:cs typeface="Times New Roman" pitchFamily="18" charset="0"/>
                        </a:rPr>
                        <a:t> Emin Ilıcak Fen </a:t>
                      </a:r>
                      <a:r>
                        <a:rPr lang="tr-TR" b="1" baseline="0" dirty="0" smtClean="0">
                          <a:latin typeface="Times New Roman" pitchFamily="18" charset="0"/>
                          <a:cs typeface="Times New Roman" pitchFamily="18" charset="0"/>
                        </a:rPr>
                        <a:t>Lisesi</a:t>
                      </a:r>
                    </a:p>
                    <a:p>
                      <a:pPr algn="ctr"/>
                      <a:endParaRPr lang="tr-TR" b="1" baseline="0" dirty="0" smtClean="0">
                        <a:latin typeface="Times New Roman" pitchFamily="18" charset="0"/>
                        <a:cs typeface="Times New Roman" pitchFamily="18" charset="0"/>
                      </a:endParaRPr>
                    </a:p>
                  </a:txBody>
                  <a:tcPr/>
                </a:tc>
                <a:tc>
                  <a:txBody>
                    <a:bodyPr/>
                    <a:lstStyle/>
                    <a:p>
                      <a:pPr algn="ctr"/>
                      <a:r>
                        <a:rPr lang="tr-TR" sz="1600" b="1" dirty="0" smtClean="0">
                          <a:latin typeface="Times New Roman" pitchFamily="18" charset="0"/>
                          <a:cs typeface="Times New Roman" pitchFamily="18" charset="0"/>
                        </a:rPr>
                        <a:t>90</a:t>
                      </a:r>
                      <a:endParaRPr lang="tr-TR" sz="16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kern="1200" dirty="0" smtClean="0">
                          <a:solidFill>
                            <a:schemeClr val="dk1"/>
                          </a:solidFill>
                          <a:effectLst/>
                          <a:latin typeface="+mn-lt"/>
                          <a:ea typeface="+mn-ea"/>
                          <a:cs typeface="+mn-cs"/>
                        </a:rPr>
                        <a:t>362,417</a:t>
                      </a:r>
                      <a:endParaRPr lang="tr-TR"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600" b="1" dirty="0" smtClean="0">
                          <a:latin typeface="Times New Roman" pitchFamily="18" charset="0"/>
                          <a:cs typeface="Times New Roman" pitchFamily="18" charset="0"/>
                        </a:rPr>
                        <a:t>20,9</a:t>
                      </a:r>
                      <a:endParaRPr lang="tr-TR" sz="1600" b="1" dirty="0">
                        <a:latin typeface="Times New Roman" pitchFamily="18" charset="0"/>
                        <a:cs typeface="Times New Roman" pitchFamily="18" charset="0"/>
                      </a:endParaRPr>
                    </a:p>
                  </a:txBody>
                  <a:tcPr/>
                </a:tc>
                <a:extLst>
                  <a:ext uri="{0D108BD9-81ED-4DB2-BD59-A6C34878D82A}">
                    <a16:rowId xmlns:a16="http://schemas.microsoft.com/office/drawing/2014/main" val="3691175370"/>
                  </a:ext>
                </a:extLst>
              </a:tr>
            </a:tbl>
          </a:graphicData>
        </a:graphic>
      </p:graphicFrame>
    </p:spTree>
    <p:extLst>
      <p:ext uri="{BB962C8B-B14F-4D97-AF65-F5344CB8AC3E}">
        <p14:creationId xmlns:p14="http://schemas.microsoft.com/office/powerpoint/2010/main" val="3175800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583096" y="156849"/>
            <a:ext cx="10469217" cy="640107"/>
          </a:xfrm>
        </p:spPr>
        <p:txBody>
          <a:bodyPr>
            <a:noAutofit/>
          </a:bodyPr>
          <a:lstStyle/>
          <a:p>
            <a:pPr algn="ctr"/>
            <a:r>
              <a:rPr lang="tr-TR" sz="2400" b="1" dirty="0" smtClean="0"/>
              <a:t>2024  MALATYADAKİ Anadolu LİSELERİNİN TABAN PUANLARI ve yüzdelik dilimleri</a:t>
            </a:r>
            <a:endParaRPr lang="tr-TR" sz="2400" b="1" dirty="0"/>
          </a:p>
        </p:txBody>
      </p:sp>
      <p:graphicFrame>
        <p:nvGraphicFramePr>
          <p:cNvPr id="4" name="4 İçerik Yer Tutucusu"/>
          <p:cNvGraphicFramePr>
            <a:graphicFrameLocks noGrp="1"/>
          </p:cNvGraphicFramePr>
          <p:nvPr>
            <p:ph idx="1"/>
            <p:extLst>
              <p:ext uri="{D42A27DB-BD31-4B8C-83A1-F6EECF244321}">
                <p14:modId xmlns:p14="http://schemas.microsoft.com/office/powerpoint/2010/main" val="617866915"/>
              </p:ext>
            </p:extLst>
          </p:nvPr>
        </p:nvGraphicFramePr>
        <p:xfrm>
          <a:off x="1060173" y="1000936"/>
          <a:ext cx="9859618" cy="5192317"/>
        </p:xfrm>
        <a:graphic>
          <a:graphicData uri="http://schemas.openxmlformats.org/drawingml/2006/table">
            <a:tbl>
              <a:tblPr firstRow="1" bandRow="1">
                <a:tableStyleId>{5C22544A-7EE6-4342-B048-85BDC9FD1C3A}</a:tableStyleId>
              </a:tblPr>
              <a:tblGrid>
                <a:gridCol w="3392557">
                  <a:extLst>
                    <a:ext uri="{9D8B030D-6E8A-4147-A177-3AD203B41FA5}">
                      <a16:colId xmlns:a16="http://schemas.microsoft.com/office/drawing/2014/main" val="20000"/>
                    </a:ext>
                  </a:extLst>
                </a:gridCol>
                <a:gridCol w="1737811">
                  <a:extLst>
                    <a:ext uri="{9D8B030D-6E8A-4147-A177-3AD203B41FA5}">
                      <a16:colId xmlns:a16="http://schemas.microsoft.com/office/drawing/2014/main" val="20001"/>
                    </a:ext>
                  </a:extLst>
                </a:gridCol>
                <a:gridCol w="2306376">
                  <a:extLst>
                    <a:ext uri="{9D8B030D-6E8A-4147-A177-3AD203B41FA5}">
                      <a16:colId xmlns:a16="http://schemas.microsoft.com/office/drawing/2014/main" val="20002"/>
                    </a:ext>
                  </a:extLst>
                </a:gridCol>
                <a:gridCol w="2422874">
                  <a:extLst>
                    <a:ext uri="{9D8B030D-6E8A-4147-A177-3AD203B41FA5}">
                      <a16:colId xmlns:a16="http://schemas.microsoft.com/office/drawing/2014/main" val="20004"/>
                    </a:ext>
                  </a:extLst>
                </a:gridCol>
              </a:tblGrid>
              <a:tr h="981869">
                <a:tc>
                  <a:txBody>
                    <a:bodyPr/>
                    <a:lstStyle/>
                    <a:p>
                      <a:pPr algn="ctr"/>
                      <a:r>
                        <a:rPr lang="tr-TR" dirty="0" smtClean="0">
                          <a:latin typeface="Times New Roman" pitchFamily="18" charset="0"/>
                          <a:cs typeface="Times New Roman" pitchFamily="18" charset="0"/>
                        </a:rPr>
                        <a:t>Okul</a:t>
                      </a:r>
                      <a:r>
                        <a:rPr lang="tr-TR" baseline="0" dirty="0" smtClean="0">
                          <a:latin typeface="Times New Roman" pitchFamily="18" charset="0"/>
                          <a:cs typeface="Times New Roman" pitchFamily="18" charset="0"/>
                        </a:rPr>
                        <a:t> Adı</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Kontenjan</a:t>
                      </a:r>
                      <a:endParaRPr lang="tr-TR"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dirty="0" smtClean="0">
                          <a:latin typeface="Times New Roman" pitchFamily="18" charset="0"/>
                          <a:cs typeface="Times New Roman" pitchFamily="18" charset="0"/>
                        </a:rPr>
                        <a:t>Taban puanı</a:t>
                      </a:r>
                      <a:endParaRPr lang="tr-TR"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dirty="0" smtClean="0">
                          <a:latin typeface="Times New Roman" pitchFamily="18" charset="0"/>
                          <a:cs typeface="Times New Roman" pitchFamily="18" charset="0"/>
                        </a:rPr>
                        <a:t>Taban yüzdelik dilim</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78474">
                <a:tc>
                  <a:txBody>
                    <a:bodyPr/>
                    <a:lstStyle/>
                    <a:p>
                      <a:pPr algn="ctr"/>
                      <a:r>
                        <a:rPr lang="tr-TR" b="1" dirty="0" smtClean="0">
                          <a:latin typeface="Times New Roman" pitchFamily="18" charset="0"/>
                          <a:cs typeface="Times New Roman" pitchFamily="18" charset="0"/>
                        </a:rPr>
                        <a:t>Malatya Anadolu</a:t>
                      </a:r>
                      <a:r>
                        <a:rPr lang="tr-TR" b="1" baseline="0" dirty="0" smtClean="0">
                          <a:latin typeface="Times New Roman" pitchFamily="18" charset="0"/>
                          <a:cs typeface="Times New Roman" pitchFamily="18" charset="0"/>
                        </a:rPr>
                        <a:t> Lisesi</a:t>
                      </a:r>
                    </a:p>
                  </a:txBody>
                  <a:tcPr/>
                </a:tc>
                <a:tc>
                  <a:txBody>
                    <a:bodyPr/>
                    <a:lstStyle/>
                    <a:p>
                      <a:pPr algn="ctr"/>
                      <a:r>
                        <a:rPr lang="tr-TR" sz="1800" b="1" dirty="0" smtClean="0">
                          <a:latin typeface="Times New Roman" pitchFamily="18" charset="0"/>
                          <a:cs typeface="Times New Roman" pitchFamily="18" charset="0"/>
                        </a:rPr>
                        <a:t>120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443,942</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5,15</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78474">
                <a:tc>
                  <a:txBody>
                    <a:bodyPr/>
                    <a:lstStyle/>
                    <a:p>
                      <a:pPr algn="ctr"/>
                      <a:r>
                        <a:rPr lang="tr-TR" b="1" dirty="0" smtClean="0">
                          <a:latin typeface="Times New Roman" pitchFamily="18" charset="0"/>
                          <a:cs typeface="Times New Roman" pitchFamily="18" charset="0"/>
                        </a:rPr>
                        <a:t>Şehriban</a:t>
                      </a:r>
                      <a:r>
                        <a:rPr lang="tr-TR" b="1" baseline="0" dirty="0" smtClean="0">
                          <a:latin typeface="Times New Roman" pitchFamily="18" charset="0"/>
                          <a:cs typeface="Times New Roman" pitchFamily="18" charset="0"/>
                        </a:rPr>
                        <a:t> </a:t>
                      </a:r>
                      <a:r>
                        <a:rPr lang="tr-TR" b="1" baseline="0" dirty="0" err="1" smtClean="0">
                          <a:latin typeface="Times New Roman" pitchFamily="18" charset="0"/>
                          <a:cs typeface="Times New Roman" pitchFamily="18" charset="0"/>
                        </a:rPr>
                        <a:t>Günata</a:t>
                      </a:r>
                      <a:r>
                        <a:rPr lang="tr-TR" b="1" baseline="0" dirty="0" smtClean="0">
                          <a:latin typeface="Times New Roman" pitchFamily="18" charset="0"/>
                          <a:cs typeface="Times New Roman" pitchFamily="18" charset="0"/>
                        </a:rPr>
                        <a:t> Anadolu Lisesi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120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438,263</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6,05</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3130154512"/>
                  </a:ext>
                </a:extLst>
              </a:tr>
              <a:tr h="6282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dirty="0" smtClean="0">
                          <a:latin typeface="Times New Roman" pitchFamily="18" charset="0"/>
                          <a:cs typeface="Times New Roman" pitchFamily="18" charset="0"/>
                        </a:rPr>
                        <a:t>Malatya</a:t>
                      </a:r>
                      <a:r>
                        <a:rPr lang="tr-TR" b="1" baseline="0" dirty="0" smtClean="0">
                          <a:latin typeface="Times New Roman" pitchFamily="18" charset="0"/>
                          <a:cs typeface="Times New Roman" pitchFamily="18" charset="0"/>
                        </a:rPr>
                        <a:t> Lisesi</a:t>
                      </a:r>
                      <a:endParaRPr lang="tr-TR" b="1" dirty="0" smtClean="0">
                        <a:latin typeface="Times New Roman" pitchFamily="18" charset="0"/>
                        <a:cs typeface="Times New Roman" pitchFamily="18" charset="0"/>
                      </a:endParaRPr>
                    </a:p>
                    <a:p>
                      <a:pPr algn="ctr"/>
                      <a:endParaRPr lang="tr-TR"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latin typeface="Times New Roman" pitchFamily="18" charset="0"/>
                          <a:cs typeface="Times New Roman" pitchFamily="18" charset="0"/>
                        </a:rPr>
                        <a:t>180</a:t>
                      </a:r>
                    </a:p>
                    <a:p>
                      <a:pPr algn="ct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414,419</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10,11</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2336646386"/>
                  </a:ext>
                </a:extLst>
              </a:tr>
              <a:tr h="628236">
                <a:tc>
                  <a:txBody>
                    <a:bodyPr/>
                    <a:lstStyle/>
                    <a:p>
                      <a:pPr algn="ctr"/>
                      <a:r>
                        <a:rPr lang="tr-TR" b="1" dirty="0" smtClean="0">
                          <a:latin typeface="Times New Roman" pitchFamily="18" charset="0"/>
                          <a:cs typeface="Times New Roman" pitchFamily="18" charset="0"/>
                        </a:rPr>
                        <a:t>Yusuf</a:t>
                      </a:r>
                      <a:r>
                        <a:rPr lang="tr-TR" b="1" baseline="0" dirty="0" smtClean="0">
                          <a:latin typeface="Times New Roman" pitchFamily="18" charset="0"/>
                          <a:cs typeface="Times New Roman" pitchFamily="18" charset="0"/>
                        </a:rPr>
                        <a:t> Kenan Anadolu Lisesi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90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408,301</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11,26</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1068577018"/>
                  </a:ext>
                </a:extLst>
              </a:tr>
              <a:tr h="578474">
                <a:tc>
                  <a:txBody>
                    <a:bodyPr/>
                    <a:lstStyle/>
                    <a:p>
                      <a:pPr algn="ctr"/>
                      <a:r>
                        <a:rPr lang="tr-TR" b="1" dirty="0" err="1" smtClean="0">
                          <a:latin typeface="Times New Roman" pitchFamily="18" charset="0"/>
                          <a:cs typeface="Times New Roman" pitchFamily="18" charset="0"/>
                        </a:rPr>
                        <a:t>Tecde</a:t>
                      </a:r>
                      <a:r>
                        <a:rPr lang="tr-TR" b="1" dirty="0" smtClean="0">
                          <a:latin typeface="Times New Roman" pitchFamily="18" charset="0"/>
                          <a:cs typeface="Times New Roman" pitchFamily="18" charset="0"/>
                        </a:rPr>
                        <a:t> Anadolu Lisesi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150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392,606</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14,33</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1302009421"/>
                  </a:ext>
                </a:extLst>
              </a:tr>
              <a:tr h="578474">
                <a:tc>
                  <a:txBody>
                    <a:bodyPr/>
                    <a:lstStyle/>
                    <a:p>
                      <a:pPr algn="ctr"/>
                      <a:r>
                        <a:rPr lang="tr-TR" b="1" dirty="0" smtClean="0">
                          <a:latin typeface="Times New Roman" pitchFamily="18" charset="0"/>
                          <a:cs typeface="Times New Roman" pitchFamily="18" charset="0"/>
                        </a:rPr>
                        <a:t>Fuat Sezgin</a:t>
                      </a:r>
                      <a:r>
                        <a:rPr lang="tr-TR" b="1" baseline="0" dirty="0" smtClean="0">
                          <a:latin typeface="Times New Roman" pitchFamily="18" charset="0"/>
                          <a:cs typeface="Times New Roman" pitchFamily="18" charset="0"/>
                        </a:rPr>
                        <a:t> Anadolu Lisesi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120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337,177</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27,16</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2432279140"/>
                  </a:ext>
                </a:extLst>
              </a:tr>
              <a:tr h="628236">
                <a:tc>
                  <a:txBody>
                    <a:bodyPr/>
                    <a:lstStyle/>
                    <a:p>
                      <a:pPr algn="ctr"/>
                      <a:r>
                        <a:rPr lang="tr-TR" b="1" dirty="0" smtClean="0">
                          <a:latin typeface="Times New Roman" pitchFamily="18" charset="0"/>
                          <a:cs typeface="Times New Roman" pitchFamily="18" charset="0"/>
                        </a:rPr>
                        <a:t>Atatürk Kız Anadolu Lisesi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150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202,788</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88,93</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1537511353"/>
                  </a:ext>
                </a:extLst>
              </a:tr>
            </a:tbl>
          </a:graphicData>
        </a:graphic>
      </p:graphicFrame>
    </p:spTree>
    <p:extLst>
      <p:ext uri="{BB962C8B-B14F-4D97-AF65-F5344CB8AC3E}">
        <p14:creationId xmlns:p14="http://schemas.microsoft.com/office/powerpoint/2010/main" val="12589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602182" y="263237"/>
            <a:ext cx="5195454" cy="278476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SINAV TARİHİ</a:t>
            </a:r>
          </a:p>
        </p:txBody>
      </p:sp>
      <p:sp>
        <p:nvSpPr>
          <p:cNvPr id="5" name="Yuvarlatılmış Dikdörtgen 4"/>
          <p:cNvSpPr/>
          <p:nvPr/>
        </p:nvSpPr>
        <p:spPr>
          <a:xfrm>
            <a:off x="2563090" y="3823854"/>
            <a:ext cx="7273637" cy="23275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15 HAZİRAN 2025</a:t>
            </a:r>
          </a:p>
        </p:txBody>
      </p:sp>
      <p:pic>
        <p:nvPicPr>
          <p:cNvPr id="1026" name="Picture 2" descr="Editoryal Takvim ile Planlama - Ninja Fik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795" y="263237"/>
            <a:ext cx="2400704" cy="2344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3 Mart'ta ne sınavı var? Bu hafta sonu sınav var m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80" y="263237"/>
            <a:ext cx="2996312" cy="221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113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569843" y="488153"/>
            <a:ext cx="10495722" cy="640107"/>
          </a:xfrm>
        </p:spPr>
        <p:txBody>
          <a:bodyPr>
            <a:noAutofit/>
          </a:bodyPr>
          <a:lstStyle/>
          <a:p>
            <a:pPr algn="ctr"/>
            <a:r>
              <a:rPr lang="tr-TR" sz="2400" b="1" dirty="0" smtClean="0"/>
              <a:t>2024  MALATYADAKİ sosyal bilimler LİSELERİNİN TABAN PUANLARI ve yüzdelik dilimleri</a:t>
            </a:r>
            <a:endParaRPr lang="tr-TR" sz="2400" b="1" dirty="0"/>
          </a:p>
        </p:txBody>
      </p:sp>
      <p:graphicFrame>
        <p:nvGraphicFramePr>
          <p:cNvPr id="4" name="4 İçerik Yer Tutucusu"/>
          <p:cNvGraphicFramePr>
            <a:graphicFrameLocks noGrp="1"/>
          </p:cNvGraphicFramePr>
          <p:nvPr>
            <p:ph idx="1"/>
            <p:extLst>
              <p:ext uri="{D42A27DB-BD31-4B8C-83A1-F6EECF244321}">
                <p14:modId xmlns:p14="http://schemas.microsoft.com/office/powerpoint/2010/main" val="1019140270"/>
              </p:ext>
            </p:extLst>
          </p:nvPr>
        </p:nvGraphicFramePr>
        <p:xfrm>
          <a:off x="821635" y="1949083"/>
          <a:ext cx="9793355" cy="1801282"/>
        </p:xfrm>
        <a:graphic>
          <a:graphicData uri="http://schemas.openxmlformats.org/drawingml/2006/table">
            <a:tbl>
              <a:tblPr firstRow="1" bandRow="1">
                <a:tableStyleId>{5C22544A-7EE6-4342-B048-85BDC9FD1C3A}</a:tableStyleId>
              </a:tblPr>
              <a:tblGrid>
                <a:gridCol w="3923568">
                  <a:extLst>
                    <a:ext uri="{9D8B030D-6E8A-4147-A177-3AD203B41FA5}">
                      <a16:colId xmlns:a16="http://schemas.microsoft.com/office/drawing/2014/main" val="20000"/>
                    </a:ext>
                  </a:extLst>
                </a:gridCol>
                <a:gridCol w="2212029">
                  <a:extLst>
                    <a:ext uri="{9D8B030D-6E8A-4147-A177-3AD203B41FA5}">
                      <a16:colId xmlns:a16="http://schemas.microsoft.com/office/drawing/2014/main" val="20001"/>
                    </a:ext>
                  </a:extLst>
                </a:gridCol>
                <a:gridCol w="1887876">
                  <a:extLst>
                    <a:ext uri="{9D8B030D-6E8A-4147-A177-3AD203B41FA5}">
                      <a16:colId xmlns:a16="http://schemas.microsoft.com/office/drawing/2014/main" val="20002"/>
                    </a:ext>
                  </a:extLst>
                </a:gridCol>
                <a:gridCol w="1769882">
                  <a:extLst>
                    <a:ext uri="{9D8B030D-6E8A-4147-A177-3AD203B41FA5}">
                      <a16:colId xmlns:a16="http://schemas.microsoft.com/office/drawing/2014/main" val="20004"/>
                    </a:ext>
                  </a:extLst>
                </a:gridCol>
              </a:tblGrid>
              <a:tr h="741704">
                <a:tc>
                  <a:txBody>
                    <a:bodyPr/>
                    <a:lstStyle/>
                    <a:p>
                      <a:pPr algn="ctr"/>
                      <a:r>
                        <a:rPr lang="tr-TR" dirty="0" smtClean="0">
                          <a:latin typeface="Times New Roman" pitchFamily="18" charset="0"/>
                          <a:cs typeface="Times New Roman" pitchFamily="18" charset="0"/>
                        </a:rPr>
                        <a:t>Okul</a:t>
                      </a:r>
                      <a:r>
                        <a:rPr lang="tr-TR" baseline="0" dirty="0" smtClean="0">
                          <a:latin typeface="Times New Roman" pitchFamily="18" charset="0"/>
                          <a:cs typeface="Times New Roman" pitchFamily="18" charset="0"/>
                        </a:rPr>
                        <a:t> Adı</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Kontenjan </a:t>
                      </a:r>
                      <a:endParaRPr lang="tr-TR"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dirty="0" smtClean="0">
                          <a:latin typeface="Times New Roman" pitchFamily="18" charset="0"/>
                          <a:cs typeface="Times New Roman" pitchFamily="18" charset="0"/>
                        </a:rPr>
                        <a:t>Taban puanı</a:t>
                      </a:r>
                      <a:endParaRPr lang="tr-TR"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dirty="0" smtClean="0">
                          <a:latin typeface="Times New Roman" pitchFamily="18" charset="0"/>
                          <a:cs typeface="Times New Roman" pitchFamily="18" charset="0"/>
                        </a:rPr>
                        <a:t>Taban yüzdelik dilim</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059578">
                <a:tc>
                  <a:txBody>
                    <a:bodyPr/>
                    <a:lstStyle/>
                    <a:p>
                      <a:pPr algn="ctr"/>
                      <a:endParaRPr lang="tr-TR" b="1" dirty="0" smtClean="0">
                        <a:latin typeface="Times New Roman" pitchFamily="18" charset="0"/>
                        <a:cs typeface="Times New Roman" pitchFamily="18" charset="0"/>
                      </a:endParaRPr>
                    </a:p>
                    <a:p>
                      <a:pPr algn="ctr"/>
                      <a:r>
                        <a:rPr lang="tr-TR" b="1" dirty="0" smtClean="0">
                          <a:latin typeface="Times New Roman" pitchFamily="18" charset="0"/>
                          <a:cs typeface="Times New Roman" pitchFamily="18" charset="0"/>
                        </a:rPr>
                        <a:t>Niyazi</a:t>
                      </a:r>
                      <a:r>
                        <a:rPr lang="tr-TR" b="1" baseline="0" dirty="0" smtClean="0">
                          <a:latin typeface="Times New Roman" pitchFamily="18" charset="0"/>
                          <a:cs typeface="Times New Roman" pitchFamily="18" charset="0"/>
                        </a:rPr>
                        <a:t> </a:t>
                      </a:r>
                      <a:r>
                        <a:rPr lang="tr-TR" b="1" baseline="0" dirty="0" err="1" smtClean="0">
                          <a:latin typeface="Times New Roman" pitchFamily="18" charset="0"/>
                          <a:cs typeface="Times New Roman" pitchFamily="18" charset="0"/>
                        </a:rPr>
                        <a:t>Mısri</a:t>
                      </a:r>
                      <a:r>
                        <a:rPr lang="tr-TR" b="1" baseline="0" dirty="0" smtClean="0">
                          <a:latin typeface="Times New Roman" pitchFamily="18" charset="0"/>
                          <a:cs typeface="Times New Roman" pitchFamily="18" charset="0"/>
                        </a:rPr>
                        <a:t> Sosyal Bilimler  Lisesi</a:t>
                      </a:r>
                    </a:p>
                    <a:p>
                      <a:pPr algn="ctr"/>
                      <a:endParaRPr lang="tr-TR" b="1" dirty="0">
                        <a:latin typeface="Times New Roman" pitchFamily="18" charset="0"/>
                        <a:cs typeface="Times New Roman" pitchFamily="18" charset="0"/>
                      </a:endParaRPr>
                    </a:p>
                  </a:txBody>
                  <a:tcPr/>
                </a:tc>
                <a:tc>
                  <a:txBody>
                    <a:bodyPr/>
                    <a:lstStyle/>
                    <a:p>
                      <a:pPr algn="ctr"/>
                      <a:endParaRPr lang="tr-TR" sz="1800" b="1" dirty="0" smtClean="0">
                        <a:latin typeface="Times New Roman" pitchFamily="18" charset="0"/>
                        <a:cs typeface="Times New Roman" pitchFamily="18" charset="0"/>
                      </a:endParaRPr>
                    </a:p>
                    <a:p>
                      <a:pPr algn="ctr"/>
                      <a:r>
                        <a:rPr lang="tr-TR" sz="1800" b="1" dirty="0" smtClean="0">
                          <a:latin typeface="Times New Roman" pitchFamily="18" charset="0"/>
                          <a:cs typeface="Times New Roman" pitchFamily="18" charset="0"/>
                        </a:rPr>
                        <a:t>150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endParaRPr kumimoji="0" lang="tr-TR" sz="1800" b="1" i="0" kern="1200" dirty="0" smtClean="0">
                        <a:solidFill>
                          <a:schemeClr val="dk1"/>
                        </a:solidFill>
                        <a:latin typeface="Times New Roman" pitchFamily="18" charset="0"/>
                        <a:ea typeface="+mn-ea"/>
                        <a:cs typeface="Times New Roman" pitchFamily="18" charset="0"/>
                      </a:endParaRPr>
                    </a:p>
                    <a:p>
                      <a:pPr algn="ctr"/>
                      <a:r>
                        <a:rPr kumimoji="0" lang="tr-TR" sz="1800" b="1" i="0" kern="1200" dirty="0" smtClean="0">
                          <a:solidFill>
                            <a:schemeClr val="dk1"/>
                          </a:solidFill>
                          <a:latin typeface="Times New Roman" pitchFamily="18" charset="0"/>
                          <a:ea typeface="+mn-ea"/>
                          <a:cs typeface="Times New Roman" pitchFamily="18" charset="0"/>
                        </a:rPr>
                        <a:t>357,811</a:t>
                      </a:r>
                    </a:p>
                  </a:txBody>
                  <a:tcPr>
                    <a:lnL w="12700" cap="flat" cmpd="sng" algn="ctr">
                      <a:solidFill>
                        <a:schemeClr val="tx1"/>
                      </a:solidFill>
                      <a:prstDash val="solid"/>
                      <a:round/>
                      <a:headEnd type="none" w="med" len="med"/>
                      <a:tailEnd type="none" w="med" len="med"/>
                    </a:lnL>
                  </a:tcPr>
                </a:tc>
                <a:tc>
                  <a:txBody>
                    <a:bodyPr/>
                    <a:lstStyle/>
                    <a:p>
                      <a:pPr algn="ctr"/>
                      <a:endParaRPr kumimoji="0" lang="tr-TR" sz="1800" b="1" kern="1200" baseline="0" dirty="0" smtClean="0">
                        <a:solidFill>
                          <a:schemeClr val="dk1"/>
                        </a:solidFill>
                        <a:latin typeface="Times New Roman" pitchFamily="18" charset="0"/>
                        <a:ea typeface="+mn-ea"/>
                        <a:cs typeface="Times New Roman" pitchFamily="18" charset="0"/>
                      </a:endParaRPr>
                    </a:p>
                    <a:p>
                      <a:pPr algn="ctr"/>
                      <a:r>
                        <a:rPr kumimoji="0" lang="tr-TR" sz="1800" b="1" kern="1200" baseline="0" dirty="0" smtClean="0">
                          <a:solidFill>
                            <a:schemeClr val="dk1"/>
                          </a:solidFill>
                          <a:latin typeface="Times New Roman" pitchFamily="18" charset="0"/>
                          <a:ea typeface="+mn-ea"/>
                          <a:cs typeface="Times New Roman" pitchFamily="18" charset="0"/>
                        </a:rPr>
                        <a:t>21,98</a:t>
                      </a:r>
                    </a:p>
                  </a:txBody>
                  <a:tcPr/>
                </a:tc>
                <a:extLst>
                  <a:ext uri="{0D108BD9-81ED-4DB2-BD59-A6C34878D82A}">
                    <a16:rowId xmlns:a16="http://schemas.microsoft.com/office/drawing/2014/main" val="10001"/>
                  </a:ext>
                </a:extLst>
              </a:tr>
            </a:tbl>
          </a:graphicData>
        </a:graphic>
      </p:graphicFrame>
      <p:sp>
        <p:nvSpPr>
          <p:cNvPr id="6" name="1 Başlık"/>
          <p:cNvSpPr txBox="1">
            <a:spLocks/>
          </p:cNvSpPr>
          <p:nvPr/>
        </p:nvSpPr>
        <p:spPr>
          <a:xfrm>
            <a:off x="244205" y="4726091"/>
            <a:ext cx="8229600" cy="780696"/>
          </a:xfrm>
          <a:prstGeom prst="rect">
            <a:avLst/>
          </a:prstGeom>
        </p:spPr>
        <p:txBody>
          <a:bodyPr vert="horz" anchor="ctr">
            <a:normAutofit fontScale="97500"/>
          </a:bodyPr>
          <a:lstStyle/>
          <a:p>
            <a:pPr marL="173038" marR="0" lvl="0" indent="311150" defTabSz="914400" rtl="0" eaLnBrk="1" fontAlgn="auto" latinLnBrk="0" hangingPunct="1">
              <a:lnSpc>
                <a:spcPct val="100000"/>
              </a:lnSpc>
              <a:spcBef>
                <a:spcPct val="0"/>
              </a:spcBef>
              <a:spcAft>
                <a:spcPts val="0"/>
              </a:spcAft>
              <a:buClrTx/>
              <a:buSzTx/>
              <a:buFontTx/>
              <a:buNone/>
              <a:tabLst/>
              <a:defRPr/>
            </a:pPr>
            <a:r>
              <a:rPr kumimoji="0" lang="tr-TR" sz="3600" b="1" i="0" u="sng"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Not:</a:t>
            </a:r>
            <a:r>
              <a:rPr kumimoji="0" lang="tr-TR" sz="36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1 yıl hazırlık eğitimi vardır. </a:t>
            </a:r>
            <a:endParaRPr kumimoji="0" lang="tr-TR" sz="36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Tree>
    <p:extLst>
      <p:ext uri="{BB962C8B-B14F-4D97-AF65-F5344CB8AC3E}">
        <p14:creationId xmlns:p14="http://schemas.microsoft.com/office/powerpoint/2010/main" val="370560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007166" y="488153"/>
            <a:ext cx="9766852" cy="640107"/>
          </a:xfrm>
        </p:spPr>
        <p:txBody>
          <a:bodyPr>
            <a:noAutofit/>
          </a:bodyPr>
          <a:lstStyle/>
          <a:p>
            <a:pPr algn="ctr"/>
            <a:r>
              <a:rPr lang="tr-TR" sz="2400" b="1" dirty="0" smtClean="0"/>
              <a:t>2024  MALATYADAKİ </a:t>
            </a:r>
            <a:r>
              <a:rPr lang="tr-TR" sz="2400" b="1" dirty="0" err="1" smtClean="0"/>
              <a:t>anadolu</a:t>
            </a:r>
            <a:r>
              <a:rPr lang="tr-TR" sz="2400" b="1" dirty="0" smtClean="0"/>
              <a:t> imam hatip LİSELERİNİN TABAN PUANLARI ve yüzdelik dilimleri</a:t>
            </a:r>
            <a:endParaRPr lang="tr-TR" sz="2400" b="1"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565296013"/>
              </p:ext>
            </p:extLst>
          </p:nvPr>
        </p:nvGraphicFramePr>
        <p:xfrm>
          <a:off x="662610" y="1315033"/>
          <a:ext cx="10442712" cy="4777766"/>
        </p:xfrm>
        <a:graphic>
          <a:graphicData uri="http://schemas.openxmlformats.org/drawingml/2006/table">
            <a:tbl>
              <a:tblPr firstRow="1" bandRow="1">
                <a:tableStyleId>{5C22544A-7EE6-4342-B048-85BDC9FD1C3A}</a:tableStyleId>
              </a:tblPr>
              <a:tblGrid>
                <a:gridCol w="4913442">
                  <a:extLst>
                    <a:ext uri="{9D8B030D-6E8A-4147-A177-3AD203B41FA5}">
                      <a16:colId xmlns:a16="http://schemas.microsoft.com/office/drawing/2014/main" val="20000"/>
                    </a:ext>
                  </a:extLst>
                </a:gridCol>
                <a:gridCol w="2048367">
                  <a:extLst>
                    <a:ext uri="{9D8B030D-6E8A-4147-A177-3AD203B41FA5}">
                      <a16:colId xmlns:a16="http://schemas.microsoft.com/office/drawing/2014/main" val="20001"/>
                    </a:ext>
                  </a:extLst>
                </a:gridCol>
                <a:gridCol w="1740451">
                  <a:extLst>
                    <a:ext uri="{9D8B030D-6E8A-4147-A177-3AD203B41FA5}">
                      <a16:colId xmlns:a16="http://schemas.microsoft.com/office/drawing/2014/main" val="20002"/>
                    </a:ext>
                  </a:extLst>
                </a:gridCol>
                <a:gridCol w="1740452">
                  <a:extLst>
                    <a:ext uri="{9D8B030D-6E8A-4147-A177-3AD203B41FA5}">
                      <a16:colId xmlns:a16="http://schemas.microsoft.com/office/drawing/2014/main" val="20004"/>
                    </a:ext>
                  </a:extLst>
                </a:gridCol>
              </a:tblGrid>
              <a:tr h="853075">
                <a:tc>
                  <a:txBody>
                    <a:bodyPr/>
                    <a:lstStyle/>
                    <a:p>
                      <a:pPr algn="ctr"/>
                      <a:r>
                        <a:rPr lang="tr-TR" dirty="0" smtClean="0">
                          <a:latin typeface="Times New Roman" pitchFamily="18" charset="0"/>
                          <a:cs typeface="Times New Roman" pitchFamily="18" charset="0"/>
                        </a:rPr>
                        <a:t>Okul</a:t>
                      </a:r>
                      <a:r>
                        <a:rPr lang="tr-TR" baseline="0" dirty="0" smtClean="0">
                          <a:latin typeface="Times New Roman" pitchFamily="18" charset="0"/>
                          <a:cs typeface="Times New Roman" pitchFamily="18" charset="0"/>
                        </a:rPr>
                        <a:t> Adı</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Kontenjan</a:t>
                      </a:r>
                      <a:endParaRPr lang="tr-TR"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dirty="0" smtClean="0">
                          <a:latin typeface="Times New Roman" pitchFamily="18" charset="0"/>
                          <a:cs typeface="Times New Roman" pitchFamily="18" charset="0"/>
                        </a:rPr>
                        <a:t>Taban</a:t>
                      </a:r>
                      <a:r>
                        <a:rPr lang="tr-TR" baseline="0" dirty="0" smtClean="0">
                          <a:latin typeface="Times New Roman" pitchFamily="18" charset="0"/>
                          <a:cs typeface="Times New Roman" pitchFamily="18" charset="0"/>
                        </a:rPr>
                        <a:t> puan</a:t>
                      </a:r>
                      <a:endParaRPr lang="tr-TR"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dirty="0" smtClean="0">
                          <a:latin typeface="Times New Roman" pitchFamily="18" charset="0"/>
                          <a:cs typeface="Times New Roman" pitchFamily="18" charset="0"/>
                        </a:rPr>
                        <a:t>Taban yüzdelik  dilim</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97152">
                <a:tc>
                  <a:txBody>
                    <a:bodyPr/>
                    <a:lstStyle/>
                    <a:p>
                      <a:pPr algn="ctr"/>
                      <a:r>
                        <a:rPr lang="tr-TR" b="1" dirty="0" smtClean="0">
                          <a:latin typeface="Times New Roman" pitchFamily="18" charset="0"/>
                          <a:cs typeface="Times New Roman" pitchFamily="18" charset="0"/>
                        </a:rPr>
                        <a:t>Selahaddin</a:t>
                      </a:r>
                      <a:r>
                        <a:rPr lang="tr-TR" b="1" baseline="0" dirty="0" smtClean="0">
                          <a:latin typeface="Times New Roman" pitchFamily="18" charset="0"/>
                          <a:cs typeface="Times New Roman" pitchFamily="18" charset="0"/>
                        </a:rPr>
                        <a:t> Eyyubi Anadolu İmam Hatip Lisesi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120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399,799</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12,88</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97152">
                <a:tc>
                  <a:txBody>
                    <a:bodyPr/>
                    <a:lstStyle/>
                    <a:p>
                      <a:pPr algn="ctr"/>
                      <a:r>
                        <a:rPr lang="tr-TR" b="1" dirty="0" err="1" smtClean="0">
                          <a:latin typeface="Times New Roman" pitchFamily="18" charset="0"/>
                          <a:cs typeface="Times New Roman" pitchFamily="18" charset="0"/>
                        </a:rPr>
                        <a:t>Sadreddin</a:t>
                      </a:r>
                      <a:r>
                        <a:rPr lang="tr-TR" b="1" baseline="0" dirty="0" smtClean="0">
                          <a:latin typeface="Times New Roman" pitchFamily="18" charset="0"/>
                          <a:cs typeface="Times New Roman" pitchFamily="18" charset="0"/>
                        </a:rPr>
                        <a:t> </a:t>
                      </a:r>
                      <a:r>
                        <a:rPr lang="tr-TR" b="1" baseline="0" dirty="0" err="1" smtClean="0">
                          <a:latin typeface="Times New Roman" pitchFamily="18" charset="0"/>
                          <a:cs typeface="Times New Roman" pitchFamily="18" charset="0"/>
                        </a:rPr>
                        <a:t>Konevi</a:t>
                      </a:r>
                      <a:r>
                        <a:rPr lang="tr-TR" b="1" baseline="0" dirty="0" smtClean="0">
                          <a:latin typeface="Times New Roman" pitchFamily="18" charset="0"/>
                          <a:cs typeface="Times New Roman" pitchFamily="18" charset="0"/>
                        </a:rPr>
                        <a:t> Kız Anadolu İmam Hatip Lisesi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60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323,266</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30,97</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4041984017"/>
                  </a:ext>
                </a:extLst>
              </a:tr>
              <a:tr h="597152">
                <a:tc>
                  <a:txBody>
                    <a:bodyPr/>
                    <a:lstStyle/>
                    <a:p>
                      <a:pPr algn="ctr"/>
                      <a:r>
                        <a:rPr lang="tr-TR" b="1" baseline="0" dirty="0" smtClean="0">
                          <a:latin typeface="Times New Roman" pitchFamily="18" charset="0"/>
                          <a:cs typeface="Times New Roman" pitchFamily="18" charset="0"/>
                        </a:rPr>
                        <a:t>Hacı Avni  Kız Anadolu İmam Hatip Lisesi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150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290,093</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41,51</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97152">
                <a:tc>
                  <a:txBody>
                    <a:bodyPr/>
                    <a:lstStyle/>
                    <a:p>
                      <a:pPr algn="ctr"/>
                      <a:r>
                        <a:rPr lang="tr-TR" b="1" dirty="0" smtClean="0">
                          <a:latin typeface="Times New Roman" pitchFamily="18" charset="0"/>
                          <a:cs typeface="Times New Roman" pitchFamily="18" charset="0"/>
                        </a:rPr>
                        <a:t>Malatya Anadolu</a:t>
                      </a:r>
                      <a:r>
                        <a:rPr lang="tr-TR" b="1" baseline="0" dirty="0" smtClean="0">
                          <a:latin typeface="Times New Roman" pitchFamily="18" charset="0"/>
                          <a:cs typeface="Times New Roman" pitchFamily="18" charset="0"/>
                        </a:rPr>
                        <a:t> İmam Hatip Lisesi </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90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280,104</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45,26</a:t>
                      </a:r>
                    </a:p>
                  </a:txBody>
                  <a:tcPr/>
                </a:tc>
                <a:extLst>
                  <a:ext uri="{0D108BD9-81ED-4DB2-BD59-A6C34878D82A}">
                    <a16:rowId xmlns:a16="http://schemas.microsoft.com/office/drawing/2014/main" val="10003"/>
                  </a:ext>
                </a:extLst>
              </a:tr>
              <a:tr h="597152">
                <a:tc>
                  <a:txBody>
                    <a:bodyPr/>
                    <a:lstStyle/>
                    <a:p>
                      <a:pPr algn="ctr"/>
                      <a:r>
                        <a:rPr lang="tr-TR" b="1" dirty="0" smtClean="0">
                          <a:latin typeface="Times New Roman" pitchFamily="18" charset="0"/>
                          <a:cs typeface="Times New Roman" pitchFamily="18" charset="0"/>
                        </a:rPr>
                        <a:t>Darende Osman Hulusi</a:t>
                      </a:r>
                      <a:r>
                        <a:rPr lang="tr-TR" b="1" baseline="0" dirty="0" smtClean="0">
                          <a:latin typeface="Times New Roman" pitchFamily="18" charset="0"/>
                          <a:cs typeface="Times New Roman" pitchFamily="18" charset="0"/>
                        </a:rPr>
                        <a:t> Ateş Anadolu İmam Hatip Lisesi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60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253,143</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57,38</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53075">
                <a:tc>
                  <a:txBody>
                    <a:bodyPr/>
                    <a:lstStyle/>
                    <a:p>
                      <a:pPr algn="ctr"/>
                      <a:r>
                        <a:rPr lang="tr-TR" b="1" dirty="0" smtClean="0">
                          <a:latin typeface="Times New Roman" pitchFamily="18" charset="0"/>
                          <a:cs typeface="Times New Roman" pitchFamily="18" charset="0"/>
                        </a:rPr>
                        <a:t>Doğanşehir</a:t>
                      </a:r>
                      <a:r>
                        <a:rPr lang="tr-TR" b="1" baseline="0" dirty="0" smtClean="0">
                          <a:latin typeface="Times New Roman" pitchFamily="18" charset="0"/>
                          <a:cs typeface="Times New Roman" pitchFamily="18" charset="0"/>
                        </a:rPr>
                        <a:t> Hüsne Küçük Kız Anadolu İmam Hatip Lisesi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30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200,047</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90,52</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2422642600"/>
                  </a:ext>
                </a:extLst>
              </a:tr>
            </a:tbl>
          </a:graphicData>
        </a:graphic>
      </p:graphicFrame>
    </p:spTree>
    <p:extLst>
      <p:ext uri="{BB962C8B-B14F-4D97-AF65-F5344CB8AC3E}">
        <p14:creationId xmlns:p14="http://schemas.microsoft.com/office/powerpoint/2010/main" val="298516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007165" y="236362"/>
            <a:ext cx="9766852" cy="640107"/>
          </a:xfrm>
        </p:spPr>
        <p:txBody>
          <a:bodyPr>
            <a:noAutofit/>
          </a:bodyPr>
          <a:lstStyle/>
          <a:p>
            <a:pPr algn="ctr"/>
            <a:r>
              <a:rPr lang="tr-TR" sz="2400" b="1" dirty="0" smtClean="0"/>
              <a:t>2024  MALATYADAKİ mesleki ve teknik Anadolu LİSELERİNİN TABAN PUANLARI ve yüzdelik dilimleri</a:t>
            </a:r>
            <a:endParaRPr lang="tr-TR" sz="2400" b="1"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886454520"/>
              </p:ext>
            </p:extLst>
          </p:nvPr>
        </p:nvGraphicFramePr>
        <p:xfrm>
          <a:off x="619842" y="1044022"/>
          <a:ext cx="10541497" cy="5685928"/>
        </p:xfrm>
        <a:graphic>
          <a:graphicData uri="http://schemas.openxmlformats.org/drawingml/2006/table">
            <a:tbl>
              <a:tblPr firstRow="1" bandRow="1">
                <a:tableStyleId>{5C22544A-7EE6-4342-B048-85BDC9FD1C3A}</a:tableStyleId>
              </a:tblPr>
              <a:tblGrid>
                <a:gridCol w="5651445">
                  <a:extLst>
                    <a:ext uri="{9D8B030D-6E8A-4147-A177-3AD203B41FA5}">
                      <a16:colId xmlns:a16="http://schemas.microsoft.com/office/drawing/2014/main" val="20000"/>
                    </a:ext>
                  </a:extLst>
                </a:gridCol>
                <a:gridCol w="1433823">
                  <a:extLst>
                    <a:ext uri="{9D8B030D-6E8A-4147-A177-3AD203B41FA5}">
                      <a16:colId xmlns:a16="http://schemas.microsoft.com/office/drawing/2014/main" val="20001"/>
                    </a:ext>
                  </a:extLst>
                </a:gridCol>
                <a:gridCol w="1869336">
                  <a:extLst>
                    <a:ext uri="{9D8B030D-6E8A-4147-A177-3AD203B41FA5}">
                      <a16:colId xmlns:a16="http://schemas.microsoft.com/office/drawing/2014/main" val="20002"/>
                    </a:ext>
                  </a:extLst>
                </a:gridCol>
                <a:gridCol w="1586893">
                  <a:extLst>
                    <a:ext uri="{9D8B030D-6E8A-4147-A177-3AD203B41FA5}">
                      <a16:colId xmlns:a16="http://schemas.microsoft.com/office/drawing/2014/main" val="20004"/>
                    </a:ext>
                  </a:extLst>
                </a:gridCol>
              </a:tblGrid>
              <a:tr h="708452">
                <a:tc>
                  <a:txBody>
                    <a:bodyPr/>
                    <a:lstStyle/>
                    <a:p>
                      <a:pPr algn="ctr"/>
                      <a:r>
                        <a:rPr lang="tr-TR" sz="1600" dirty="0" smtClean="0">
                          <a:latin typeface="Times New Roman" pitchFamily="18" charset="0"/>
                          <a:cs typeface="Times New Roman" pitchFamily="18" charset="0"/>
                        </a:rPr>
                        <a:t>Okul Adı</a:t>
                      </a:r>
                      <a:endParaRPr lang="tr-TR" sz="1600" dirty="0">
                        <a:latin typeface="Times New Roman" pitchFamily="18" charset="0"/>
                        <a:cs typeface="Times New Roman" pitchFamily="18" charset="0"/>
                      </a:endParaRPr>
                    </a:p>
                  </a:txBody>
                  <a:tcPr/>
                </a:tc>
                <a:tc>
                  <a:txBody>
                    <a:bodyPr/>
                    <a:lstStyle/>
                    <a:p>
                      <a:pPr algn="ctr"/>
                      <a:r>
                        <a:rPr lang="tr-TR" sz="1600" dirty="0" smtClean="0">
                          <a:latin typeface="Times New Roman" pitchFamily="18" charset="0"/>
                          <a:cs typeface="Times New Roman" pitchFamily="18" charset="0"/>
                        </a:rPr>
                        <a:t>Kontenjan</a:t>
                      </a:r>
                      <a:endParaRPr lang="tr-TR" sz="16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600" dirty="0" smtClean="0">
                          <a:latin typeface="Times New Roman" pitchFamily="18" charset="0"/>
                          <a:cs typeface="Times New Roman" pitchFamily="18" charset="0"/>
                        </a:rPr>
                        <a:t>Taban Puan</a:t>
                      </a:r>
                      <a:endParaRPr lang="tr-T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600" dirty="0" smtClean="0">
                          <a:latin typeface="Times New Roman" pitchFamily="18" charset="0"/>
                          <a:cs typeface="Times New Roman" pitchFamily="18" charset="0"/>
                        </a:rPr>
                        <a:t>Taban Yüzdelik Dilim</a:t>
                      </a:r>
                      <a:endParaRPr lang="tr-TR" sz="16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787169">
                <a:tc>
                  <a:txBody>
                    <a:bodyPr/>
                    <a:lstStyle/>
                    <a:p>
                      <a:pPr algn="ctr"/>
                      <a:r>
                        <a:rPr lang="tr-TR" b="1" dirty="0" smtClean="0">
                          <a:latin typeface="Times New Roman" pitchFamily="18" charset="0"/>
                          <a:cs typeface="Times New Roman" pitchFamily="18" charset="0"/>
                        </a:rPr>
                        <a:t>Şehit Kemal </a:t>
                      </a:r>
                      <a:r>
                        <a:rPr lang="tr-TR" b="1" dirty="0" err="1" smtClean="0">
                          <a:latin typeface="Times New Roman" pitchFamily="18" charset="0"/>
                          <a:cs typeface="Times New Roman" pitchFamily="18" charset="0"/>
                        </a:rPr>
                        <a:t>Özalper</a:t>
                      </a:r>
                      <a:r>
                        <a:rPr lang="tr-TR" b="1" baseline="0" dirty="0" smtClean="0">
                          <a:latin typeface="Times New Roman" pitchFamily="18" charset="0"/>
                          <a:cs typeface="Times New Roman" pitchFamily="18" charset="0"/>
                        </a:rPr>
                        <a:t> Mesleki ve Teknik Anadolu Lisesi</a:t>
                      </a:r>
                    </a:p>
                    <a:p>
                      <a:pPr algn="ctr"/>
                      <a:r>
                        <a:rPr lang="tr-TR" b="1" baseline="0" dirty="0" smtClean="0">
                          <a:latin typeface="Times New Roman" pitchFamily="18" charset="0"/>
                          <a:cs typeface="Times New Roman" pitchFamily="18" charset="0"/>
                        </a:rPr>
                        <a:t>(Raylı Sistemler Teknolojisi)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30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276,536</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46,69</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787169">
                <a:tc>
                  <a:txBody>
                    <a:bodyPr/>
                    <a:lstStyle/>
                    <a:p>
                      <a:pPr algn="ctr"/>
                      <a:r>
                        <a:rPr lang="tr-TR" b="1" dirty="0" smtClean="0">
                          <a:latin typeface="Times New Roman" pitchFamily="18" charset="0"/>
                          <a:cs typeface="Times New Roman" pitchFamily="18" charset="0"/>
                        </a:rPr>
                        <a:t>Yunus Emre</a:t>
                      </a:r>
                      <a:r>
                        <a:rPr lang="tr-TR" b="1" baseline="0" dirty="0" smtClean="0">
                          <a:latin typeface="Times New Roman" pitchFamily="18" charset="0"/>
                          <a:cs typeface="Times New Roman" pitchFamily="18" charset="0"/>
                        </a:rPr>
                        <a:t> Mesleki ve Teknik Anadolu Lisesi</a:t>
                      </a:r>
                    </a:p>
                    <a:p>
                      <a:pPr algn="ctr"/>
                      <a:r>
                        <a:rPr lang="tr-TR" b="1" baseline="0" dirty="0" smtClean="0">
                          <a:latin typeface="Times New Roman" pitchFamily="18" charset="0"/>
                          <a:cs typeface="Times New Roman" pitchFamily="18" charset="0"/>
                        </a:rPr>
                        <a:t>(Endüstriyel Otomasyon Teknolojileri)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30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258,926</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54,49</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1600355771"/>
                  </a:ext>
                </a:extLst>
              </a:tr>
              <a:tr h="787169">
                <a:tc>
                  <a:txBody>
                    <a:bodyPr/>
                    <a:lstStyle/>
                    <a:p>
                      <a:pPr algn="ctr"/>
                      <a:r>
                        <a:rPr lang="tr-TR" b="1" dirty="0" smtClean="0">
                          <a:latin typeface="Times New Roman" pitchFamily="18" charset="0"/>
                          <a:cs typeface="Times New Roman" pitchFamily="18" charset="0"/>
                        </a:rPr>
                        <a:t>Şehit</a:t>
                      </a:r>
                      <a:r>
                        <a:rPr lang="tr-TR" b="1" baseline="0" dirty="0" smtClean="0">
                          <a:latin typeface="Times New Roman" pitchFamily="18" charset="0"/>
                          <a:cs typeface="Times New Roman" pitchFamily="18" charset="0"/>
                        </a:rPr>
                        <a:t> </a:t>
                      </a:r>
                      <a:r>
                        <a:rPr lang="tr-TR" b="1" baseline="0" dirty="0" smtClean="0">
                          <a:latin typeface="Times New Roman" pitchFamily="18" charset="0"/>
                          <a:cs typeface="Times New Roman" pitchFamily="18" charset="0"/>
                        </a:rPr>
                        <a:t>Gökhan </a:t>
                      </a:r>
                      <a:r>
                        <a:rPr lang="tr-TR" b="1" baseline="0" dirty="0" smtClean="0">
                          <a:latin typeface="Times New Roman" pitchFamily="18" charset="0"/>
                          <a:cs typeface="Times New Roman" pitchFamily="18" charset="0"/>
                        </a:rPr>
                        <a:t>Ertan Mesleki ve Teknik Anadolu Lisesi</a:t>
                      </a:r>
                    </a:p>
                    <a:p>
                      <a:pPr algn="ctr"/>
                      <a:r>
                        <a:rPr lang="tr-TR" b="1" baseline="0" dirty="0" smtClean="0">
                          <a:latin typeface="Times New Roman" pitchFamily="18" charset="0"/>
                          <a:cs typeface="Times New Roman" pitchFamily="18" charset="0"/>
                        </a:rPr>
                        <a:t>(Yenilenebilir Enerji Teknolojileri)</a:t>
                      </a:r>
                      <a:endParaRPr lang="tr-TR" b="1" dirty="0">
                        <a:latin typeface="Times New Roman" pitchFamily="18" charset="0"/>
                        <a:cs typeface="Times New Roman" pitchFamily="18" charset="0"/>
                      </a:endParaRPr>
                    </a:p>
                  </a:txBody>
                  <a:tcPr/>
                </a:tc>
                <a:tc>
                  <a:txBody>
                    <a:bodyPr/>
                    <a:lstStyle/>
                    <a:p>
                      <a:pPr algn="ctr"/>
                      <a:r>
                        <a:rPr lang="tr-TR" sz="1800" b="1" dirty="0" smtClean="0">
                          <a:latin typeface="Times New Roman" pitchFamily="18" charset="0"/>
                          <a:cs typeface="Times New Roman" pitchFamily="18" charset="0"/>
                        </a:rPr>
                        <a:t>30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tr-TR" sz="1800" b="1" dirty="0" smtClean="0">
                          <a:latin typeface="Times New Roman" pitchFamily="18" charset="0"/>
                          <a:cs typeface="Times New Roman" pitchFamily="18" charset="0"/>
                        </a:rPr>
                        <a:t>241,759</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tr-TR" sz="1800" b="1" dirty="0" smtClean="0">
                          <a:latin typeface="Times New Roman" pitchFamily="18" charset="0"/>
                          <a:cs typeface="Times New Roman" pitchFamily="18" charset="0"/>
                        </a:rPr>
                        <a:t>63,59</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787169">
                <a:tc>
                  <a:txBody>
                    <a:bodyPr/>
                    <a:lstStyle/>
                    <a:p>
                      <a:pPr algn="ctr"/>
                      <a:r>
                        <a:rPr lang="tr-TR" b="1" dirty="0" err="1" smtClean="0">
                          <a:latin typeface="Times New Roman" pitchFamily="18" charset="0"/>
                          <a:cs typeface="Times New Roman" pitchFamily="18" charset="0"/>
                        </a:rPr>
                        <a:t>Aslantepe</a:t>
                      </a:r>
                      <a:r>
                        <a:rPr lang="tr-TR" b="1" baseline="0" dirty="0" smtClean="0">
                          <a:latin typeface="Times New Roman" pitchFamily="18" charset="0"/>
                          <a:cs typeface="Times New Roman" pitchFamily="18" charset="0"/>
                        </a:rPr>
                        <a:t> </a:t>
                      </a:r>
                      <a:r>
                        <a:rPr lang="tr-TR" b="1" baseline="0" dirty="0" smtClean="0">
                          <a:latin typeface="Times New Roman" pitchFamily="18" charset="0"/>
                          <a:cs typeface="Times New Roman" pitchFamily="18" charset="0"/>
                        </a:rPr>
                        <a:t>Meslek ve Teknik Anadolu Lisesi</a:t>
                      </a:r>
                    </a:p>
                    <a:p>
                      <a:pPr algn="ctr"/>
                      <a:r>
                        <a:rPr lang="tr-TR" b="1" baseline="0" dirty="0" smtClean="0">
                          <a:latin typeface="Times New Roman" pitchFamily="18" charset="0"/>
                          <a:cs typeface="Times New Roman" pitchFamily="18" charset="0"/>
                        </a:rPr>
                        <a:t>(Konaklama ve Seyahat Hizmetleri Alanı) </a:t>
                      </a:r>
                      <a:endParaRPr lang="tr-TR" b="1" dirty="0">
                        <a:latin typeface="Times New Roman" pitchFamily="18" charset="0"/>
                        <a:cs typeface="Times New Roman" pitchFamily="18" charset="0"/>
                      </a:endParaRPr>
                    </a:p>
                  </a:txBody>
                  <a:tcPr/>
                </a:tc>
                <a:tc>
                  <a:txBody>
                    <a:bodyPr/>
                    <a:lstStyle/>
                    <a:p>
                      <a:pPr algn="ctr"/>
                      <a:endParaRPr lang="tr-TR" sz="1800" b="1" dirty="0" smtClean="0">
                        <a:latin typeface="Times New Roman" pitchFamily="18" charset="0"/>
                        <a:cs typeface="Times New Roman" pitchFamily="18" charset="0"/>
                      </a:endParaRPr>
                    </a:p>
                    <a:p>
                      <a:pPr algn="ctr"/>
                      <a:r>
                        <a:rPr lang="tr-TR" sz="1800" b="1" dirty="0" smtClean="0">
                          <a:latin typeface="Times New Roman" pitchFamily="18" charset="0"/>
                          <a:cs typeface="Times New Roman" pitchFamily="18" charset="0"/>
                        </a:rPr>
                        <a:t>30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endParaRPr lang="tr-TR" sz="1800" b="1" dirty="0" smtClean="0">
                        <a:latin typeface="Times New Roman" pitchFamily="18" charset="0"/>
                        <a:cs typeface="Times New Roman" pitchFamily="18" charset="0"/>
                      </a:endParaRPr>
                    </a:p>
                    <a:p>
                      <a:pPr algn="ctr"/>
                      <a:r>
                        <a:rPr lang="tr-TR" sz="1800" b="1" dirty="0" smtClean="0">
                          <a:latin typeface="Times New Roman" pitchFamily="18" charset="0"/>
                          <a:cs typeface="Times New Roman" pitchFamily="18" charset="0"/>
                        </a:rPr>
                        <a:t>188,812</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tr-TR" sz="1800" b="1" dirty="0" smtClean="0">
                        <a:latin typeface="Times New Roman" pitchFamily="18" charset="0"/>
                        <a:cs typeface="Times New Roman" pitchFamily="18" charset="0"/>
                      </a:endParaRPr>
                    </a:p>
                    <a:p>
                      <a:pPr algn="ctr"/>
                      <a:r>
                        <a:rPr lang="tr-TR" sz="1800" b="1" dirty="0" smtClean="0">
                          <a:latin typeface="Times New Roman" pitchFamily="18" charset="0"/>
                          <a:cs typeface="Times New Roman" pitchFamily="18" charset="0"/>
                        </a:rPr>
                        <a:t>95,76</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3267346489"/>
                  </a:ext>
                </a:extLst>
              </a:tr>
              <a:tr h="889308">
                <a:tc>
                  <a:txBody>
                    <a:bodyPr/>
                    <a:lstStyle/>
                    <a:p>
                      <a:pPr algn="ctr"/>
                      <a:r>
                        <a:rPr lang="tr-TR" b="1" dirty="0" smtClean="0">
                          <a:latin typeface="Times New Roman" pitchFamily="18" charset="0"/>
                          <a:cs typeface="Times New Roman" pitchFamily="18" charset="0"/>
                        </a:rPr>
                        <a:t>Ziraat</a:t>
                      </a:r>
                      <a:r>
                        <a:rPr lang="tr-TR" b="1" baseline="0" dirty="0" smtClean="0">
                          <a:latin typeface="Times New Roman" pitchFamily="18" charset="0"/>
                          <a:cs typeface="Times New Roman" pitchFamily="18" charset="0"/>
                        </a:rPr>
                        <a:t> Mesleki Lisesi</a:t>
                      </a:r>
                    </a:p>
                    <a:p>
                      <a:pPr algn="ctr"/>
                      <a:r>
                        <a:rPr lang="tr-TR" b="1" baseline="0" dirty="0" smtClean="0">
                          <a:latin typeface="Times New Roman" pitchFamily="18" charset="0"/>
                          <a:cs typeface="Times New Roman" pitchFamily="18" charset="0"/>
                        </a:rPr>
                        <a:t>(Hayvan Yetiştiriciliği ve Sağlığı)</a:t>
                      </a:r>
                    </a:p>
                    <a:p>
                      <a:pPr algn="ctr"/>
                      <a:endParaRPr lang="tr-TR" b="1" dirty="0">
                        <a:latin typeface="Times New Roman" pitchFamily="18" charset="0"/>
                        <a:cs typeface="Times New Roman" pitchFamily="18" charset="0"/>
                      </a:endParaRPr>
                    </a:p>
                  </a:txBody>
                  <a:tcPr/>
                </a:tc>
                <a:tc>
                  <a:txBody>
                    <a:bodyPr/>
                    <a:lstStyle/>
                    <a:p>
                      <a:pPr algn="ctr"/>
                      <a:endParaRPr lang="tr-TR" sz="1800" b="1" dirty="0" smtClean="0">
                        <a:latin typeface="Times New Roman" pitchFamily="18" charset="0"/>
                        <a:cs typeface="Times New Roman" pitchFamily="18" charset="0"/>
                      </a:endParaRPr>
                    </a:p>
                    <a:p>
                      <a:pPr algn="ctr"/>
                      <a:r>
                        <a:rPr lang="tr-TR" sz="1800" b="1" dirty="0" smtClean="0">
                          <a:latin typeface="Times New Roman" pitchFamily="18" charset="0"/>
                          <a:cs typeface="Times New Roman" pitchFamily="18" charset="0"/>
                        </a:rPr>
                        <a:t>30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endParaRPr lang="tr-TR" sz="1800" b="1" dirty="0" smtClean="0">
                        <a:latin typeface="Times New Roman" pitchFamily="18" charset="0"/>
                        <a:cs typeface="Times New Roman" pitchFamily="18" charset="0"/>
                      </a:endParaRPr>
                    </a:p>
                    <a:p>
                      <a:pPr algn="ctr"/>
                      <a:r>
                        <a:rPr lang="tr-TR" sz="1800" b="1" dirty="0" smtClean="0">
                          <a:latin typeface="Times New Roman" pitchFamily="18" charset="0"/>
                          <a:cs typeface="Times New Roman" pitchFamily="18" charset="0"/>
                        </a:rPr>
                        <a:t>176,636</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tr-TR" sz="1800" b="1" dirty="0" smtClean="0">
                        <a:latin typeface="Times New Roman" pitchFamily="18" charset="0"/>
                        <a:cs typeface="Times New Roman" pitchFamily="18" charset="0"/>
                      </a:endParaRPr>
                    </a:p>
                    <a:p>
                      <a:pPr algn="ctr"/>
                      <a:r>
                        <a:rPr lang="tr-TR" sz="1800" b="1" dirty="0" smtClean="0">
                          <a:latin typeface="Times New Roman" pitchFamily="18" charset="0"/>
                          <a:cs typeface="Times New Roman" pitchFamily="18" charset="0"/>
                        </a:rPr>
                        <a:t>98,67</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622516">
                <a:tc>
                  <a:txBody>
                    <a:bodyPr/>
                    <a:lstStyle/>
                    <a:p>
                      <a:pPr algn="ctr"/>
                      <a:r>
                        <a:rPr lang="tr-TR" b="1" dirty="0" err="1" smtClean="0">
                          <a:latin typeface="Times New Roman" pitchFamily="18" charset="0"/>
                          <a:cs typeface="Times New Roman" pitchFamily="18" charset="0"/>
                        </a:rPr>
                        <a:t>Aslantepe</a:t>
                      </a:r>
                      <a:r>
                        <a:rPr lang="tr-TR" b="1"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Meslek ve Teknik Anadolu Lisesi</a:t>
                      </a:r>
                    </a:p>
                    <a:p>
                      <a:pPr algn="ctr"/>
                      <a:r>
                        <a:rPr lang="tr-TR" b="1" dirty="0" smtClean="0">
                          <a:latin typeface="Times New Roman" pitchFamily="18" charset="0"/>
                          <a:cs typeface="Times New Roman" pitchFamily="18" charset="0"/>
                        </a:rPr>
                        <a:t>(Yiyecek ve İçecek</a:t>
                      </a:r>
                      <a:r>
                        <a:rPr lang="tr-TR" b="1" baseline="0" dirty="0" smtClean="0">
                          <a:latin typeface="Times New Roman" pitchFamily="18" charset="0"/>
                          <a:cs typeface="Times New Roman" pitchFamily="18" charset="0"/>
                        </a:rPr>
                        <a:t> Alanı)</a:t>
                      </a:r>
                    </a:p>
                    <a:p>
                      <a:pPr algn="ctr"/>
                      <a:endParaRPr lang="tr-TR" b="1" dirty="0">
                        <a:latin typeface="Times New Roman" pitchFamily="18" charset="0"/>
                        <a:cs typeface="Times New Roman" pitchFamily="18" charset="0"/>
                      </a:endParaRPr>
                    </a:p>
                  </a:txBody>
                  <a:tcPr/>
                </a:tc>
                <a:tc>
                  <a:txBody>
                    <a:bodyPr/>
                    <a:lstStyle/>
                    <a:p>
                      <a:pPr algn="ctr"/>
                      <a:endParaRPr lang="tr-TR" sz="1800" b="1" dirty="0" smtClean="0">
                        <a:latin typeface="Times New Roman" pitchFamily="18" charset="0"/>
                        <a:cs typeface="Times New Roman" pitchFamily="18" charset="0"/>
                      </a:endParaRPr>
                    </a:p>
                    <a:p>
                      <a:pPr algn="ctr"/>
                      <a:r>
                        <a:rPr lang="tr-TR" sz="1800" b="1" dirty="0" smtClean="0">
                          <a:latin typeface="Times New Roman" pitchFamily="18" charset="0"/>
                          <a:cs typeface="Times New Roman" pitchFamily="18" charset="0"/>
                        </a:rPr>
                        <a:t>60</a:t>
                      </a:r>
                      <a:endParaRPr lang="tr-TR" sz="18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endParaRPr lang="tr-TR" sz="1800" b="1" dirty="0" smtClean="0">
                        <a:latin typeface="Times New Roman" pitchFamily="18" charset="0"/>
                        <a:cs typeface="Times New Roman" pitchFamily="18" charset="0"/>
                      </a:endParaRPr>
                    </a:p>
                    <a:p>
                      <a:pPr algn="ctr"/>
                      <a:r>
                        <a:rPr lang="tr-TR" sz="1800" b="1" dirty="0" smtClean="0">
                          <a:latin typeface="Times New Roman" pitchFamily="18" charset="0"/>
                          <a:cs typeface="Times New Roman" pitchFamily="18" charset="0"/>
                        </a:rPr>
                        <a:t>156,704</a:t>
                      </a:r>
                      <a:endParaRPr lang="tr-TR"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tr-TR" sz="1800" b="1" dirty="0" smtClean="0">
                        <a:latin typeface="Times New Roman" pitchFamily="18" charset="0"/>
                        <a:cs typeface="Times New Roman" pitchFamily="18" charset="0"/>
                      </a:endParaRPr>
                    </a:p>
                    <a:p>
                      <a:pPr algn="ctr"/>
                      <a:r>
                        <a:rPr lang="tr-TR" sz="1800" b="1" dirty="0" smtClean="0">
                          <a:latin typeface="Times New Roman" pitchFamily="18" charset="0"/>
                          <a:cs typeface="Times New Roman" pitchFamily="18" charset="0"/>
                        </a:rPr>
                        <a:t>99,88</a:t>
                      </a:r>
                      <a:endParaRPr lang="tr-TR" sz="1800" b="1" dirty="0">
                        <a:latin typeface="Times New Roman" pitchFamily="18" charset="0"/>
                        <a:cs typeface="Times New Roman" pitchFamily="18" charset="0"/>
                      </a:endParaRPr>
                    </a:p>
                  </a:txBody>
                  <a:tcPr/>
                </a:tc>
                <a:extLst>
                  <a:ext uri="{0D108BD9-81ED-4DB2-BD59-A6C34878D82A}">
                    <a16:rowId xmlns:a16="http://schemas.microsoft.com/office/drawing/2014/main" val="1538104720"/>
                  </a:ext>
                </a:extLst>
              </a:tr>
            </a:tbl>
          </a:graphicData>
        </a:graphic>
      </p:graphicFrame>
    </p:spTree>
    <p:extLst>
      <p:ext uri="{BB962C8B-B14F-4D97-AF65-F5344CB8AC3E}">
        <p14:creationId xmlns:p14="http://schemas.microsoft.com/office/powerpoint/2010/main" val="1932693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Çapraz Köşeli Dikdörtgen 3"/>
          <p:cNvSpPr/>
          <p:nvPr/>
        </p:nvSpPr>
        <p:spPr>
          <a:xfrm>
            <a:off x="828260" y="418099"/>
            <a:ext cx="10455966" cy="306125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YEREL YERLEŞTİRME </a:t>
            </a:r>
            <a:r>
              <a:rPr lang="tr-TR" sz="4400" dirty="0"/>
              <a:t>İLE ALAN OKULLARIN</a:t>
            </a:r>
            <a:br>
              <a:rPr lang="tr-TR" sz="4400" dirty="0"/>
            </a:br>
            <a:r>
              <a:rPr lang="tr-TR" sz="4400" dirty="0"/>
              <a:t> TABAN PUANLARI</a:t>
            </a:r>
          </a:p>
        </p:txBody>
      </p:sp>
      <p:pic>
        <p:nvPicPr>
          <p:cNvPr id="1026" name="Picture 2" descr="Tercih Komisyon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557" y="3816626"/>
            <a:ext cx="5459895" cy="276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1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060173" y="289371"/>
            <a:ext cx="9766852" cy="640107"/>
          </a:xfrm>
        </p:spPr>
        <p:txBody>
          <a:bodyPr>
            <a:noAutofit/>
          </a:bodyPr>
          <a:lstStyle/>
          <a:p>
            <a:pPr algn="ctr"/>
            <a:r>
              <a:rPr lang="tr-TR" sz="2400" b="1" dirty="0" smtClean="0"/>
              <a:t>2024  MALATYADAKİ Anadolu LİSELERİNİN </a:t>
            </a:r>
            <a:r>
              <a:rPr lang="tr-TR" sz="2400" dirty="0">
                <a:latin typeface="Times New Roman" pitchFamily="18" charset="0"/>
                <a:cs typeface="Times New Roman" pitchFamily="18" charset="0"/>
              </a:rPr>
              <a:t>TABAN OÖBP </a:t>
            </a:r>
            <a:r>
              <a:rPr lang="tr-TR" sz="2400" dirty="0" smtClean="0">
                <a:latin typeface="Times New Roman" pitchFamily="18" charset="0"/>
                <a:cs typeface="Times New Roman" pitchFamily="18" charset="0"/>
              </a:rPr>
              <a:t>PUANLARI</a:t>
            </a: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endParaRPr lang="tr-TR" sz="2400" b="1"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241968491"/>
              </p:ext>
            </p:extLst>
          </p:nvPr>
        </p:nvGraphicFramePr>
        <p:xfrm>
          <a:off x="258418" y="745190"/>
          <a:ext cx="5665304" cy="5889245"/>
        </p:xfrm>
        <a:graphic>
          <a:graphicData uri="http://schemas.openxmlformats.org/drawingml/2006/table">
            <a:tbl>
              <a:tblPr firstRow="1" bandRow="1">
                <a:tableStyleId>{5C22544A-7EE6-4342-B048-85BDC9FD1C3A}</a:tableStyleId>
              </a:tblPr>
              <a:tblGrid>
                <a:gridCol w="3912772">
                  <a:extLst>
                    <a:ext uri="{9D8B030D-6E8A-4147-A177-3AD203B41FA5}">
                      <a16:colId xmlns:a16="http://schemas.microsoft.com/office/drawing/2014/main" val="20000"/>
                    </a:ext>
                  </a:extLst>
                </a:gridCol>
                <a:gridCol w="1752532">
                  <a:extLst>
                    <a:ext uri="{9D8B030D-6E8A-4147-A177-3AD203B41FA5}">
                      <a16:colId xmlns:a16="http://schemas.microsoft.com/office/drawing/2014/main" val="20001"/>
                    </a:ext>
                  </a:extLst>
                </a:gridCol>
              </a:tblGrid>
              <a:tr h="537769">
                <a:tc>
                  <a:txBody>
                    <a:bodyPr/>
                    <a:lstStyle/>
                    <a:p>
                      <a:pPr algn="ctr"/>
                      <a:r>
                        <a:rPr lang="tr-TR" dirty="0" smtClean="0">
                          <a:latin typeface="Times New Roman" pitchFamily="18" charset="0"/>
                          <a:cs typeface="Times New Roman" pitchFamily="18" charset="0"/>
                        </a:rPr>
                        <a:t>OKUL</a:t>
                      </a:r>
                      <a:r>
                        <a:rPr lang="tr-TR" baseline="0" dirty="0" smtClean="0">
                          <a:latin typeface="Times New Roman" pitchFamily="18" charset="0"/>
                          <a:cs typeface="Times New Roman" pitchFamily="18" charset="0"/>
                        </a:rPr>
                        <a:t> ADI</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TABAN</a:t>
                      </a:r>
                      <a:r>
                        <a:rPr lang="tr-TR" baseline="0" dirty="0" smtClean="0">
                          <a:latin typeface="Times New Roman" pitchFamily="18" charset="0"/>
                          <a:cs typeface="Times New Roman" pitchFamily="18" charset="0"/>
                        </a:rPr>
                        <a:t> OÖBP PUANI</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37769">
                <a:tc>
                  <a:txBody>
                    <a:bodyPr/>
                    <a:lstStyle/>
                    <a:p>
                      <a:pPr algn="ctr"/>
                      <a:r>
                        <a:rPr lang="tr-TR" b="1" dirty="0" smtClean="0">
                          <a:latin typeface="Times New Roman" pitchFamily="18" charset="0"/>
                          <a:cs typeface="Times New Roman" pitchFamily="18" charset="0"/>
                        </a:rPr>
                        <a:t>BEYDAĞI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96,27</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37769">
                <a:tc>
                  <a:txBody>
                    <a:bodyPr/>
                    <a:lstStyle/>
                    <a:p>
                      <a:pPr algn="ctr"/>
                      <a:r>
                        <a:rPr lang="tr-TR" b="1" dirty="0" smtClean="0">
                          <a:latin typeface="Times New Roman" pitchFamily="18" charset="0"/>
                          <a:cs typeface="Times New Roman" pitchFamily="18" charset="0"/>
                        </a:rPr>
                        <a:t>KERNEK ANADOLU</a:t>
                      </a:r>
                      <a:r>
                        <a:rPr lang="tr-TR" b="1" baseline="0" dirty="0" smtClean="0">
                          <a:latin typeface="Times New Roman" pitchFamily="18" charset="0"/>
                          <a:cs typeface="Times New Roman" pitchFamily="18" charset="0"/>
                        </a:rPr>
                        <a:t>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94,72</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37769">
                <a:tc>
                  <a:txBody>
                    <a:bodyPr/>
                    <a:lstStyle/>
                    <a:p>
                      <a:pPr algn="ctr"/>
                      <a:r>
                        <a:rPr lang="tr-TR" b="1" dirty="0" smtClean="0">
                          <a:latin typeface="Times New Roman" pitchFamily="18" charset="0"/>
                          <a:cs typeface="Times New Roman" pitchFamily="18" charset="0"/>
                        </a:rPr>
                        <a:t>KOLUKISA</a:t>
                      </a:r>
                      <a:r>
                        <a:rPr lang="tr-TR" b="1" baseline="0" dirty="0" smtClean="0">
                          <a:latin typeface="Times New Roman" pitchFamily="18" charset="0"/>
                          <a:cs typeface="Times New Roman" pitchFamily="18" charset="0"/>
                        </a:rPr>
                        <a:t>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92,51</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3011909589"/>
                  </a:ext>
                </a:extLst>
              </a:tr>
              <a:tr h="537769">
                <a:tc>
                  <a:txBody>
                    <a:bodyPr/>
                    <a:lstStyle/>
                    <a:p>
                      <a:pPr algn="ctr"/>
                      <a:r>
                        <a:rPr lang="tr-TR" b="1" dirty="0" smtClean="0">
                          <a:latin typeface="Times New Roman" pitchFamily="18" charset="0"/>
                          <a:cs typeface="Times New Roman" pitchFamily="18" charset="0"/>
                        </a:rPr>
                        <a:t>ORG.EŞREF BİTLİS </a:t>
                      </a:r>
                      <a:r>
                        <a:rPr lang="tr-TR" b="1" baseline="0" dirty="0" smtClean="0">
                          <a:latin typeface="Times New Roman" pitchFamily="18" charset="0"/>
                          <a:cs typeface="Times New Roman" pitchFamily="18" charset="0"/>
                        </a:rPr>
                        <a:t>ANADOLU LİSESİ </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88,51</a:t>
                      </a:r>
                    </a:p>
                  </a:txBody>
                  <a:tcPr/>
                </a:tc>
                <a:extLst>
                  <a:ext uri="{0D108BD9-81ED-4DB2-BD59-A6C34878D82A}">
                    <a16:rowId xmlns:a16="http://schemas.microsoft.com/office/drawing/2014/main" val="1802676839"/>
                  </a:ext>
                </a:extLst>
              </a:tr>
              <a:tr h="537769">
                <a:tc>
                  <a:txBody>
                    <a:bodyPr/>
                    <a:lstStyle/>
                    <a:p>
                      <a:pPr algn="ctr"/>
                      <a:r>
                        <a:rPr lang="tr-TR" b="1" dirty="0" smtClean="0">
                          <a:latin typeface="Times New Roman" pitchFamily="18" charset="0"/>
                          <a:cs typeface="Times New Roman" pitchFamily="18" charset="0"/>
                        </a:rPr>
                        <a:t>AKMERCAN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87,24</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5377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b="1" dirty="0" smtClean="0">
                          <a:latin typeface="Times New Roman" pitchFamily="18" charset="0"/>
                          <a:cs typeface="Times New Roman" pitchFamily="18" charset="0"/>
                        </a:rPr>
                        <a:t>MAHMUT ÇALIK  ANADOLU LİSESİ</a:t>
                      </a:r>
                    </a:p>
                  </a:txBody>
                  <a:tcPr/>
                </a:tc>
                <a:tc>
                  <a:txBody>
                    <a:bodyPr/>
                    <a:lstStyle/>
                    <a:p>
                      <a:pPr algn="ctr"/>
                      <a:r>
                        <a:rPr lang="tr-TR" b="1" dirty="0" smtClean="0">
                          <a:latin typeface="Times New Roman" pitchFamily="18" charset="0"/>
                          <a:cs typeface="Times New Roman" pitchFamily="18" charset="0"/>
                        </a:rPr>
                        <a:t>78,77</a:t>
                      </a:r>
                    </a:p>
                  </a:txBody>
                  <a:tcPr/>
                </a:tc>
                <a:extLst>
                  <a:ext uri="{0D108BD9-81ED-4DB2-BD59-A6C34878D82A}">
                    <a16:rowId xmlns:a16="http://schemas.microsoft.com/office/drawing/2014/main" val="2606889773"/>
                  </a:ext>
                </a:extLst>
              </a:tr>
              <a:tr h="5377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b="1" dirty="0" smtClean="0">
                          <a:latin typeface="Times New Roman" pitchFamily="18" charset="0"/>
                          <a:cs typeface="Times New Roman" pitchFamily="18" charset="0"/>
                        </a:rPr>
                        <a:t>İBNİ HALDUN ANADOLU LİSESİ</a:t>
                      </a:r>
                    </a:p>
                    <a:p>
                      <a:pPr algn="ct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73,01</a:t>
                      </a:r>
                    </a:p>
                  </a:txBody>
                  <a:tcPr/>
                </a:tc>
                <a:extLst>
                  <a:ext uri="{0D108BD9-81ED-4DB2-BD59-A6C34878D82A}">
                    <a16:rowId xmlns:a16="http://schemas.microsoft.com/office/drawing/2014/main" val="3767808114"/>
                  </a:ext>
                </a:extLst>
              </a:tr>
              <a:tr h="5377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b="1" dirty="0" smtClean="0">
                          <a:latin typeface="Times New Roman" pitchFamily="18" charset="0"/>
                          <a:cs typeface="Times New Roman" pitchFamily="18" charset="0"/>
                        </a:rPr>
                        <a:t>GAZİ ANADOLU LİSESİ</a:t>
                      </a:r>
                    </a:p>
                  </a:txBody>
                  <a:tcPr/>
                </a:tc>
                <a:tc>
                  <a:txBody>
                    <a:bodyPr/>
                    <a:lstStyle/>
                    <a:p>
                      <a:pPr algn="ctr"/>
                      <a:r>
                        <a:rPr lang="tr-TR" sz="1800" b="1" kern="1200" dirty="0" smtClean="0">
                          <a:solidFill>
                            <a:schemeClr val="dk1"/>
                          </a:solidFill>
                          <a:latin typeface="+mn-lt"/>
                          <a:ea typeface="+mn-ea"/>
                          <a:cs typeface="+mn-cs"/>
                        </a:rPr>
                        <a:t>77,26</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553063124"/>
                  </a:ext>
                </a:extLst>
              </a:tr>
              <a:tr h="537769">
                <a:tc>
                  <a:txBody>
                    <a:bodyPr/>
                    <a:lstStyle/>
                    <a:p>
                      <a:pPr algn="ctr"/>
                      <a:r>
                        <a:rPr lang="tr-TR" b="1" dirty="0" smtClean="0">
                          <a:latin typeface="Times New Roman" pitchFamily="18" charset="0"/>
                          <a:cs typeface="Times New Roman" pitchFamily="18" charset="0"/>
                        </a:rPr>
                        <a:t>MERAŞAL FEVZİ ÇAKMAK ANADOLU LİSESİ</a:t>
                      </a:r>
                      <a:endParaRPr lang="tr-TR" b="1" dirty="0">
                        <a:latin typeface="Times New Roman" pitchFamily="18" charset="0"/>
                        <a:cs typeface="Times New Roman" pitchFamily="18" charset="0"/>
                      </a:endParaRPr>
                    </a:p>
                  </a:txBody>
                  <a:tcPr/>
                </a:tc>
                <a:tc>
                  <a:txBody>
                    <a:bodyPr/>
                    <a:lstStyle/>
                    <a:p>
                      <a:pPr algn="ctr"/>
                      <a:r>
                        <a:rPr lang="tr-TR" sz="1800" b="1" kern="1200" dirty="0" smtClean="0">
                          <a:solidFill>
                            <a:schemeClr val="dk1"/>
                          </a:solidFill>
                          <a:latin typeface="+mn-lt"/>
                          <a:ea typeface="+mn-ea"/>
                          <a:cs typeface="+mn-cs"/>
                        </a:rPr>
                        <a:t>87,85</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2680704925"/>
                  </a:ext>
                </a:extLst>
              </a:tr>
            </a:tbl>
          </a:graphicData>
        </a:graphic>
      </p:graphicFrame>
      <p:graphicFrame>
        <p:nvGraphicFramePr>
          <p:cNvPr id="6" name="3 İçerik Yer Tutucusu"/>
          <p:cNvGraphicFramePr>
            <a:graphicFrameLocks/>
          </p:cNvGraphicFramePr>
          <p:nvPr>
            <p:extLst>
              <p:ext uri="{D42A27DB-BD31-4B8C-83A1-F6EECF244321}">
                <p14:modId xmlns:p14="http://schemas.microsoft.com/office/powerpoint/2010/main" val="3470563260"/>
              </p:ext>
            </p:extLst>
          </p:nvPr>
        </p:nvGraphicFramePr>
        <p:xfrm>
          <a:off x="6109251" y="745193"/>
          <a:ext cx="5830957" cy="5889241"/>
        </p:xfrm>
        <a:graphic>
          <a:graphicData uri="http://schemas.openxmlformats.org/drawingml/2006/table">
            <a:tbl>
              <a:tblPr firstRow="1" bandRow="1">
                <a:tableStyleId>{5C22544A-7EE6-4342-B048-85BDC9FD1C3A}</a:tableStyleId>
              </a:tblPr>
              <a:tblGrid>
                <a:gridCol w="3452904">
                  <a:extLst>
                    <a:ext uri="{9D8B030D-6E8A-4147-A177-3AD203B41FA5}">
                      <a16:colId xmlns:a16="http://schemas.microsoft.com/office/drawing/2014/main" val="20000"/>
                    </a:ext>
                  </a:extLst>
                </a:gridCol>
                <a:gridCol w="2378053">
                  <a:extLst>
                    <a:ext uri="{9D8B030D-6E8A-4147-A177-3AD203B41FA5}">
                      <a16:colId xmlns:a16="http://schemas.microsoft.com/office/drawing/2014/main" val="20001"/>
                    </a:ext>
                  </a:extLst>
                </a:gridCol>
              </a:tblGrid>
              <a:tr h="658506">
                <a:tc>
                  <a:txBody>
                    <a:bodyPr/>
                    <a:lstStyle/>
                    <a:p>
                      <a:pPr algn="ctr"/>
                      <a:r>
                        <a:rPr lang="tr-TR" dirty="0" smtClean="0">
                          <a:latin typeface="Times New Roman" pitchFamily="18" charset="0"/>
                          <a:cs typeface="Times New Roman" pitchFamily="18" charset="0"/>
                        </a:rPr>
                        <a:t>OKUL</a:t>
                      </a:r>
                      <a:r>
                        <a:rPr lang="tr-TR" baseline="0" dirty="0" smtClean="0">
                          <a:latin typeface="Times New Roman" pitchFamily="18" charset="0"/>
                          <a:cs typeface="Times New Roman" pitchFamily="18" charset="0"/>
                        </a:rPr>
                        <a:t> ADI</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TABAN</a:t>
                      </a:r>
                      <a:r>
                        <a:rPr lang="tr-TR" baseline="0" dirty="0" smtClean="0">
                          <a:latin typeface="Times New Roman" pitchFamily="18" charset="0"/>
                          <a:cs typeface="Times New Roman" pitchFamily="18" charset="0"/>
                        </a:rPr>
                        <a:t> DİPLOMA NOTU</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58506">
                <a:tc>
                  <a:txBody>
                    <a:bodyPr/>
                    <a:lstStyle/>
                    <a:p>
                      <a:pPr algn="ctr"/>
                      <a:r>
                        <a:rPr lang="tr-TR" b="1" dirty="0" smtClean="0">
                          <a:latin typeface="Times New Roman" pitchFamily="18" charset="0"/>
                          <a:cs typeface="Times New Roman" pitchFamily="18" charset="0"/>
                        </a:rPr>
                        <a:t>ŞEHİT SERDAR SELÇUK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86,71</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658506">
                <a:tc>
                  <a:txBody>
                    <a:bodyPr/>
                    <a:lstStyle/>
                    <a:p>
                      <a:pPr algn="ctr"/>
                      <a:r>
                        <a:rPr lang="tr-TR" b="1" dirty="0" smtClean="0">
                          <a:latin typeface="Times New Roman" pitchFamily="18" charset="0"/>
                          <a:cs typeface="Times New Roman" pitchFamily="18" charset="0"/>
                        </a:rPr>
                        <a:t>GÜNDÜZBEY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56,86</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658506">
                <a:tc>
                  <a:txBody>
                    <a:bodyPr/>
                    <a:lstStyle/>
                    <a:p>
                      <a:pPr algn="ctr"/>
                      <a:r>
                        <a:rPr lang="tr-TR" b="1" dirty="0" smtClean="0">
                          <a:latin typeface="Times New Roman" pitchFamily="18" charset="0"/>
                          <a:cs typeface="Times New Roman" pitchFamily="18" charset="0"/>
                        </a:rPr>
                        <a:t>KONAK ŞEHİT HALİL KOÇ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62,67</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621193">
                <a:tc>
                  <a:txBody>
                    <a:bodyPr/>
                    <a:lstStyle/>
                    <a:p>
                      <a:pPr algn="ctr"/>
                      <a:r>
                        <a:rPr lang="tr-TR" b="1" dirty="0" smtClean="0">
                          <a:latin typeface="Times New Roman" pitchFamily="18" charset="0"/>
                          <a:cs typeface="Times New Roman" pitchFamily="18" charset="0"/>
                        </a:rPr>
                        <a:t>YAKINCA</a:t>
                      </a:r>
                      <a:r>
                        <a:rPr lang="tr-TR" b="1" baseline="0"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76,78</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658506">
                <a:tc>
                  <a:txBody>
                    <a:bodyPr/>
                    <a:lstStyle/>
                    <a:p>
                      <a:pPr algn="ctr"/>
                      <a:r>
                        <a:rPr lang="tr-TR" b="1" dirty="0" smtClean="0">
                          <a:latin typeface="Times New Roman" pitchFamily="18" charset="0"/>
                          <a:cs typeface="Times New Roman" pitchFamily="18" charset="0"/>
                        </a:rPr>
                        <a:t>TURGUT ÖZAL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69,62</a:t>
                      </a:r>
                    </a:p>
                  </a:txBody>
                  <a:tcPr/>
                </a:tc>
                <a:extLst>
                  <a:ext uri="{0D108BD9-81ED-4DB2-BD59-A6C34878D82A}">
                    <a16:rowId xmlns:a16="http://schemas.microsoft.com/office/drawing/2014/main" val="10007"/>
                  </a:ext>
                </a:extLst>
              </a:tr>
              <a:tr h="658506">
                <a:tc>
                  <a:txBody>
                    <a:bodyPr/>
                    <a:lstStyle/>
                    <a:p>
                      <a:pPr algn="ctr"/>
                      <a:r>
                        <a:rPr lang="tr-TR" b="1" dirty="0" smtClean="0">
                          <a:latin typeface="Times New Roman" pitchFamily="18" charset="0"/>
                          <a:cs typeface="Times New Roman" pitchFamily="18" charset="0"/>
                        </a:rPr>
                        <a:t>ŞHT.İBRAHİM TANRIVERDİ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66,37</a:t>
                      </a:r>
                    </a:p>
                  </a:txBody>
                  <a:tcPr/>
                </a:tc>
                <a:extLst>
                  <a:ext uri="{0D108BD9-81ED-4DB2-BD59-A6C34878D82A}">
                    <a16:rowId xmlns:a16="http://schemas.microsoft.com/office/drawing/2014/main" val="10008"/>
                  </a:ext>
                </a:extLst>
              </a:tr>
              <a:tr h="658506">
                <a:tc>
                  <a:txBody>
                    <a:bodyPr/>
                    <a:lstStyle/>
                    <a:p>
                      <a:pPr algn="ctr"/>
                      <a:r>
                        <a:rPr lang="tr-TR" b="1" dirty="0" smtClean="0">
                          <a:latin typeface="Times New Roman" pitchFamily="18" charset="0"/>
                          <a:cs typeface="Times New Roman" pitchFamily="18" charset="0"/>
                        </a:rPr>
                        <a:t>YEŞİLYURT</a:t>
                      </a:r>
                      <a:r>
                        <a:rPr lang="tr-TR" b="1" baseline="0" dirty="0" smtClean="0">
                          <a:latin typeface="Times New Roman" pitchFamily="18" charset="0"/>
                          <a:cs typeface="Times New Roman" pitchFamily="18" charset="0"/>
                        </a:rPr>
                        <a:t>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66,75</a:t>
                      </a:r>
                    </a:p>
                  </a:txBody>
                  <a:tcPr/>
                </a:tc>
                <a:extLst>
                  <a:ext uri="{0D108BD9-81ED-4DB2-BD59-A6C34878D82A}">
                    <a16:rowId xmlns:a16="http://schemas.microsoft.com/office/drawing/2014/main" val="3385295920"/>
                  </a:ext>
                </a:extLst>
              </a:tr>
              <a:tr h="658506">
                <a:tc>
                  <a:txBody>
                    <a:bodyPr/>
                    <a:lstStyle/>
                    <a:p>
                      <a:pPr algn="ctr"/>
                      <a:r>
                        <a:rPr lang="tr-TR" b="1" dirty="0" smtClean="0">
                          <a:latin typeface="Times New Roman" pitchFamily="18" charset="0"/>
                          <a:cs typeface="Times New Roman" pitchFamily="18" charset="0"/>
                        </a:rPr>
                        <a:t>ŞEHİT ZEKERİYA BİTMEZ</a:t>
                      </a:r>
                      <a:r>
                        <a:rPr lang="tr-TR" b="1" baseline="0" dirty="0" smtClean="0">
                          <a:latin typeface="Times New Roman" pitchFamily="18" charset="0"/>
                          <a:cs typeface="Times New Roman" pitchFamily="18" charset="0"/>
                        </a:rPr>
                        <a:t>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57,45</a:t>
                      </a:r>
                    </a:p>
                  </a:txBody>
                  <a:tcPr/>
                </a:tc>
                <a:extLst>
                  <a:ext uri="{0D108BD9-81ED-4DB2-BD59-A6C34878D82A}">
                    <a16:rowId xmlns:a16="http://schemas.microsoft.com/office/drawing/2014/main" val="3895796598"/>
                  </a:ext>
                </a:extLst>
              </a:tr>
            </a:tbl>
          </a:graphicData>
        </a:graphic>
      </p:graphicFrame>
    </p:spTree>
    <p:extLst>
      <p:ext uri="{BB962C8B-B14F-4D97-AF65-F5344CB8AC3E}">
        <p14:creationId xmlns:p14="http://schemas.microsoft.com/office/powerpoint/2010/main" val="3182668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060173" y="527910"/>
            <a:ext cx="9766852" cy="640107"/>
          </a:xfrm>
        </p:spPr>
        <p:txBody>
          <a:bodyPr>
            <a:noAutofit/>
          </a:bodyPr>
          <a:lstStyle/>
          <a:p>
            <a:pPr algn="ctr"/>
            <a:r>
              <a:rPr lang="tr-TR" sz="2400" b="1" dirty="0" smtClean="0"/>
              <a:t>2024  MALATYADAKİ SAĞLIK MESLEK LİSELERİNİN </a:t>
            </a:r>
            <a:r>
              <a:rPr lang="tr-TR" sz="2400" dirty="0">
                <a:latin typeface="Times New Roman" pitchFamily="18" charset="0"/>
                <a:cs typeface="Times New Roman" pitchFamily="18" charset="0"/>
              </a:rPr>
              <a:t>TABAN OÖBP </a:t>
            </a:r>
            <a:r>
              <a:rPr lang="tr-TR" sz="2400" dirty="0" smtClean="0">
                <a:latin typeface="Times New Roman" pitchFamily="18" charset="0"/>
                <a:cs typeface="Times New Roman" pitchFamily="18" charset="0"/>
              </a:rPr>
              <a:t>PUANLARI</a:t>
            </a: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endParaRPr lang="tr-TR" sz="2400" b="1"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477567248"/>
              </p:ext>
            </p:extLst>
          </p:nvPr>
        </p:nvGraphicFramePr>
        <p:xfrm>
          <a:off x="1474709" y="1727786"/>
          <a:ext cx="9219795" cy="1613307"/>
        </p:xfrm>
        <a:graphic>
          <a:graphicData uri="http://schemas.openxmlformats.org/drawingml/2006/table">
            <a:tbl>
              <a:tblPr firstRow="1" bandRow="1">
                <a:tableStyleId>{5C22544A-7EE6-4342-B048-85BDC9FD1C3A}</a:tableStyleId>
              </a:tblPr>
              <a:tblGrid>
                <a:gridCol w="5478458">
                  <a:extLst>
                    <a:ext uri="{9D8B030D-6E8A-4147-A177-3AD203B41FA5}">
                      <a16:colId xmlns:a16="http://schemas.microsoft.com/office/drawing/2014/main" val="20000"/>
                    </a:ext>
                  </a:extLst>
                </a:gridCol>
                <a:gridCol w="3741337">
                  <a:extLst>
                    <a:ext uri="{9D8B030D-6E8A-4147-A177-3AD203B41FA5}">
                      <a16:colId xmlns:a16="http://schemas.microsoft.com/office/drawing/2014/main" val="20001"/>
                    </a:ext>
                  </a:extLst>
                </a:gridCol>
              </a:tblGrid>
              <a:tr h="537769">
                <a:tc>
                  <a:txBody>
                    <a:bodyPr/>
                    <a:lstStyle/>
                    <a:p>
                      <a:pPr algn="ctr"/>
                      <a:r>
                        <a:rPr lang="tr-TR" dirty="0" smtClean="0">
                          <a:latin typeface="Times New Roman" pitchFamily="18" charset="0"/>
                          <a:cs typeface="Times New Roman" pitchFamily="18" charset="0"/>
                        </a:rPr>
                        <a:t>OKUL</a:t>
                      </a:r>
                      <a:r>
                        <a:rPr lang="tr-TR" baseline="0" dirty="0" smtClean="0">
                          <a:latin typeface="Times New Roman" pitchFamily="18" charset="0"/>
                          <a:cs typeface="Times New Roman" pitchFamily="18" charset="0"/>
                        </a:rPr>
                        <a:t> ADI</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TABAN</a:t>
                      </a:r>
                      <a:r>
                        <a:rPr lang="tr-TR" baseline="0" dirty="0" smtClean="0">
                          <a:latin typeface="Times New Roman" pitchFamily="18" charset="0"/>
                          <a:cs typeface="Times New Roman" pitchFamily="18" charset="0"/>
                        </a:rPr>
                        <a:t> DİPLOMA NOTU</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37769">
                <a:tc>
                  <a:txBody>
                    <a:bodyPr/>
                    <a:lstStyle/>
                    <a:p>
                      <a:pPr algn="ctr"/>
                      <a:r>
                        <a:rPr lang="tr-TR" b="1" dirty="0" smtClean="0">
                          <a:latin typeface="Times New Roman" pitchFamily="18" charset="0"/>
                          <a:cs typeface="Times New Roman" pitchFamily="18" charset="0"/>
                        </a:rPr>
                        <a:t>ATATÜRK  MESLEKİ VE TEKNİK LİSESİ</a:t>
                      </a:r>
                      <a:endParaRPr lang="tr-TR" b="1" dirty="0">
                        <a:latin typeface="Times New Roman" pitchFamily="18" charset="0"/>
                        <a:cs typeface="Times New Roman" pitchFamily="18" charset="0"/>
                      </a:endParaRPr>
                    </a:p>
                  </a:txBody>
                  <a:tcPr/>
                </a:tc>
                <a:tc>
                  <a:txBody>
                    <a:bodyPr/>
                    <a:lstStyle/>
                    <a:p>
                      <a:pPr algn="ctr"/>
                      <a:r>
                        <a:rPr lang="tr-TR" sz="1800" b="1" kern="1200" dirty="0" smtClean="0">
                          <a:solidFill>
                            <a:schemeClr val="dk1"/>
                          </a:solidFill>
                          <a:latin typeface="+mn-lt"/>
                          <a:ea typeface="+mn-ea"/>
                          <a:cs typeface="+mn-cs"/>
                        </a:rPr>
                        <a:t>81,30</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37769">
                <a:tc>
                  <a:txBody>
                    <a:bodyPr/>
                    <a:lstStyle/>
                    <a:p>
                      <a:pPr algn="ctr"/>
                      <a:r>
                        <a:rPr lang="tr-TR" b="1" dirty="0" smtClean="0">
                          <a:latin typeface="Times New Roman" pitchFamily="18" charset="0"/>
                          <a:cs typeface="Times New Roman" pitchFamily="18" charset="0"/>
                        </a:rPr>
                        <a:t>GEVHER NESİBE MESLEK VE TEKNİK </a:t>
                      </a:r>
                      <a:r>
                        <a:rPr lang="tr-TR" b="1" baseline="0" dirty="0" smtClean="0">
                          <a:latin typeface="Times New Roman" pitchFamily="18" charset="0"/>
                          <a:cs typeface="Times New Roman" pitchFamily="18" charset="0"/>
                        </a:rPr>
                        <a:t> LİSESİ</a:t>
                      </a:r>
                      <a:endParaRPr lang="tr-TR" b="1" dirty="0">
                        <a:latin typeface="Times New Roman" pitchFamily="18" charset="0"/>
                        <a:cs typeface="Times New Roman" pitchFamily="18" charset="0"/>
                      </a:endParaRPr>
                    </a:p>
                  </a:txBody>
                  <a:tcPr/>
                </a:tc>
                <a:tc>
                  <a:txBody>
                    <a:bodyPr/>
                    <a:lstStyle/>
                    <a:p>
                      <a:pPr algn="ctr"/>
                      <a:r>
                        <a:rPr lang="tr-TR" sz="1800" b="1" kern="1200" dirty="0" smtClean="0">
                          <a:solidFill>
                            <a:schemeClr val="dk1"/>
                          </a:solidFill>
                          <a:latin typeface="+mn-lt"/>
                          <a:ea typeface="+mn-ea"/>
                          <a:cs typeface="+mn-cs"/>
                        </a:rPr>
                        <a:t>79,62</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21138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113182" y="779701"/>
            <a:ext cx="9766852" cy="640107"/>
          </a:xfrm>
        </p:spPr>
        <p:txBody>
          <a:bodyPr>
            <a:noAutofit/>
          </a:bodyPr>
          <a:lstStyle/>
          <a:p>
            <a:pPr algn="ctr"/>
            <a:r>
              <a:rPr lang="tr-TR" sz="2400" b="1" dirty="0" smtClean="0"/>
              <a:t>2024  MALATYADAKİ ANADOLU İMAM HATİP LİSELERİNİN </a:t>
            </a:r>
            <a:r>
              <a:rPr lang="tr-TR" sz="2400" dirty="0">
                <a:latin typeface="Times New Roman" pitchFamily="18" charset="0"/>
                <a:cs typeface="Times New Roman" pitchFamily="18" charset="0"/>
              </a:rPr>
              <a:t>TABAN OÖBP </a:t>
            </a:r>
            <a:r>
              <a:rPr lang="tr-TR" sz="2400" dirty="0" smtClean="0">
                <a:latin typeface="Times New Roman" pitchFamily="18" charset="0"/>
                <a:cs typeface="Times New Roman" pitchFamily="18" charset="0"/>
              </a:rPr>
              <a:t>PUANLARI</a:t>
            </a: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endParaRPr lang="tr-TR" sz="2400" b="1"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896066666"/>
              </p:ext>
            </p:extLst>
          </p:nvPr>
        </p:nvGraphicFramePr>
        <p:xfrm>
          <a:off x="1333263" y="1903580"/>
          <a:ext cx="9109450" cy="2355698"/>
        </p:xfrm>
        <a:graphic>
          <a:graphicData uri="http://schemas.openxmlformats.org/drawingml/2006/table">
            <a:tbl>
              <a:tblPr firstRow="1" bandRow="1">
                <a:tableStyleId>{5C22544A-7EE6-4342-B048-85BDC9FD1C3A}</a:tableStyleId>
              </a:tblPr>
              <a:tblGrid>
                <a:gridCol w="5200059">
                  <a:extLst>
                    <a:ext uri="{9D8B030D-6E8A-4147-A177-3AD203B41FA5}">
                      <a16:colId xmlns:a16="http://schemas.microsoft.com/office/drawing/2014/main" val="20000"/>
                    </a:ext>
                  </a:extLst>
                </a:gridCol>
                <a:gridCol w="3909391">
                  <a:extLst>
                    <a:ext uri="{9D8B030D-6E8A-4147-A177-3AD203B41FA5}">
                      <a16:colId xmlns:a16="http://schemas.microsoft.com/office/drawing/2014/main" val="20001"/>
                    </a:ext>
                  </a:extLst>
                </a:gridCol>
              </a:tblGrid>
              <a:tr h="537769">
                <a:tc>
                  <a:txBody>
                    <a:bodyPr/>
                    <a:lstStyle/>
                    <a:p>
                      <a:pPr algn="ctr"/>
                      <a:r>
                        <a:rPr lang="tr-TR" dirty="0" smtClean="0">
                          <a:latin typeface="Times New Roman" pitchFamily="18" charset="0"/>
                          <a:cs typeface="Times New Roman" pitchFamily="18" charset="0"/>
                        </a:rPr>
                        <a:t>OKUL</a:t>
                      </a:r>
                      <a:r>
                        <a:rPr lang="tr-TR" baseline="0" dirty="0" smtClean="0">
                          <a:latin typeface="Times New Roman" pitchFamily="18" charset="0"/>
                          <a:cs typeface="Times New Roman" pitchFamily="18" charset="0"/>
                        </a:rPr>
                        <a:t> ADI</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TABAN</a:t>
                      </a:r>
                      <a:r>
                        <a:rPr lang="tr-TR" baseline="0" dirty="0" smtClean="0">
                          <a:latin typeface="Times New Roman" pitchFamily="18" charset="0"/>
                          <a:cs typeface="Times New Roman" pitchFamily="18" charset="0"/>
                        </a:rPr>
                        <a:t> DİPLOMA NOTU</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37769">
                <a:tc>
                  <a:txBody>
                    <a:bodyPr/>
                    <a:lstStyle/>
                    <a:p>
                      <a:pPr algn="ctr"/>
                      <a:r>
                        <a:rPr lang="tr-TR" b="1" dirty="0" smtClean="0">
                          <a:latin typeface="Times New Roman" pitchFamily="18" charset="0"/>
                          <a:cs typeface="Times New Roman" pitchFamily="18" charset="0"/>
                        </a:rPr>
                        <a:t>YEŞİLYURT ANADOLU İMAM HATİP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42,16</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37769">
                <a:tc>
                  <a:txBody>
                    <a:bodyPr/>
                    <a:lstStyle/>
                    <a:p>
                      <a:pPr algn="ctr"/>
                      <a:r>
                        <a:rPr lang="tr-TR" b="1" dirty="0" smtClean="0">
                          <a:latin typeface="Times New Roman" pitchFamily="18" charset="0"/>
                          <a:cs typeface="Times New Roman" pitchFamily="18" charset="0"/>
                        </a:rPr>
                        <a:t>MAHMUT CELALEDDİN ÖKTEN</a:t>
                      </a:r>
                      <a:r>
                        <a:rPr lang="tr-TR" b="1" baseline="0" dirty="0" smtClean="0">
                          <a:latin typeface="Times New Roman" pitchFamily="18" charset="0"/>
                          <a:cs typeface="Times New Roman" pitchFamily="18" charset="0"/>
                        </a:rPr>
                        <a:t> ANADOLU İMAM HATİP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47,09</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447997332"/>
                  </a:ext>
                </a:extLst>
              </a:tr>
              <a:tr h="537769">
                <a:tc>
                  <a:txBody>
                    <a:bodyPr/>
                    <a:lstStyle/>
                    <a:p>
                      <a:pPr algn="ctr"/>
                      <a:r>
                        <a:rPr lang="tr-TR" b="1" dirty="0" smtClean="0">
                          <a:latin typeface="Times New Roman" pitchFamily="18" charset="0"/>
                          <a:cs typeface="Times New Roman" pitchFamily="18" charset="0"/>
                        </a:rPr>
                        <a:t>RABİA HATUN KIZ ANADOLU İMAM HATİP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33,54</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3103393992"/>
                  </a:ext>
                </a:extLst>
              </a:tr>
            </a:tbl>
          </a:graphicData>
        </a:graphic>
      </p:graphicFrame>
    </p:spTree>
    <p:extLst>
      <p:ext uri="{BB962C8B-B14F-4D97-AF65-F5344CB8AC3E}">
        <p14:creationId xmlns:p14="http://schemas.microsoft.com/office/powerpoint/2010/main" val="1473209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val="3352434112"/>
              </p:ext>
            </p:extLst>
          </p:nvPr>
        </p:nvGraphicFramePr>
        <p:xfrm>
          <a:off x="1453870" y="1886812"/>
          <a:ext cx="9253886" cy="4127680"/>
        </p:xfrm>
        <a:graphic>
          <a:graphicData uri="http://schemas.openxmlformats.org/drawingml/2006/table">
            <a:tbl>
              <a:tblPr firstRow="1" bandRow="1">
                <a:tableStyleId>{5C22544A-7EE6-4342-B048-85BDC9FD1C3A}</a:tableStyleId>
              </a:tblPr>
              <a:tblGrid>
                <a:gridCol w="5450513">
                  <a:extLst>
                    <a:ext uri="{9D8B030D-6E8A-4147-A177-3AD203B41FA5}">
                      <a16:colId xmlns:a16="http://schemas.microsoft.com/office/drawing/2014/main" val="20000"/>
                    </a:ext>
                  </a:extLst>
                </a:gridCol>
                <a:gridCol w="3803373">
                  <a:extLst>
                    <a:ext uri="{9D8B030D-6E8A-4147-A177-3AD203B41FA5}">
                      <a16:colId xmlns:a16="http://schemas.microsoft.com/office/drawing/2014/main" val="20001"/>
                    </a:ext>
                  </a:extLst>
                </a:gridCol>
              </a:tblGrid>
              <a:tr h="313472">
                <a:tc>
                  <a:txBody>
                    <a:bodyPr/>
                    <a:lstStyle/>
                    <a:p>
                      <a:pPr algn="ctr"/>
                      <a:r>
                        <a:rPr lang="tr-TR" dirty="0" smtClean="0">
                          <a:latin typeface="Times New Roman" pitchFamily="18" charset="0"/>
                          <a:cs typeface="Times New Roman" pitchFamily="18" charset="0"/>
                        </a:rPr>
                        <a:t>OKUL ADI</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TABAN OÖBP </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48576">
                <a:tc>
                  <a:txBody>
                    <a:bodyPr/>
                    <a:lstStyle/>
                    <a:p>
                      <a:pPr algn="ctr"/>
                      <a:r>
                        <a:rPr lang="tr-TR" b="1" dirty="0" smtClean="0">
                          <a:latin typeface="Times New Roman" pitchFamily="18" charset="0"/>
                          <a:cs typeface="Times New Roman" pitchFamily="18" charset="0"/>
                        </a:rPr>
                        <a:t>SÜMER MESLEKİ VE TEKNİK</a:t>
                      </a:r>
                      <a:r>
                        <a:rPr lang="tr-TR" b="1" baseline="0" dirty="0" smtClean="0">
                          <a:latin typeface="Times New Roman" pitchFamily="18" charset="0"/>
                          <a:cs typeface="Times New Roman" pitchFamily="18" charset="0"/>
                        </a:rPr>
                        <a:t>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40,15</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48576">
                <a:tc>
                  <a:txBody>
                    <a:bodyPr/>
                    <a:lstStyle/>
                    <a:p>
                      <a:pPr algn="ctr"/>
                      <a:r>
                        <a:rPr lang="tr-TR" b="1" dirty="0" smtClean="0">
                          <a:latin typeface="Times New Roman" pitchFamily="18" charset="0"/>
                          <a:cs typeface="Times New Roman" pitchFamily="18" charset="0"/>
                        </a:rPr>
                        <a:t>ŞEHİT</a:t>
                      </a:r>
                      <a:r>
                        <a:rPr lang="tr-TR" b="1" baseline="0" dirty="0" smtClean="0">
                          <a:latin typeface="Times New Roman" pitchFamily="18" charset="0"/>
                          <a:cs typeface="Times New Roman" pitchFamily="18" charset="0"/>
                        </a:rPr>
                        <a:t> GÖKHAN ERTAN </a:t>
                      </a:r>
                      <a:r>
                        <a:rPr lang="tr-TR" b="1" dirty="0" smtClean="0">
                          <a:latin typeface="Times New Roman" pitchFamily="18" charset="0"/>
                          <a:cs typeface="Times New Roman" pitchFamily="18" charset="0"/>
                        </a:rPr>
                        <a:t>MESLEKİ VE TEKNİK</a:t>
                      </a:r>
                      <a:r>
                        <a:rPr lang="tr-TR" b="1" baseline="0" dirty="0" smtClean="0">
                          <a:latin typeface="Times New Roman" pitchFamily="18" charset="0"/>
                          <a:cs typeface="Times New Roman" pitchFamily="18" charset="0"/>
                        </a:rPr>
                        <a:t> ANADOLU LİSESİ</a:t>
                      </a:r>
                      <a:endParaRPr lang="tr-TR"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dirty="0" smtClean="0">
                          <a:latin typeface="Times New Roman" pitchFamily="18" charset="0"/>
                          <a:cs typeface="Times New Roman" pitchFamily="18" charset="0"/>
                        </a:rPr>
                        <a:t>60,69</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7836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b="1" dirty="0" smtClean="0">
                          <a:latin typeface="Times New Roman" pitchFamily="18" charset="0"/>
                          <a:cs typeface="Times New Roman" pitchFamily="18" charset="0"/>
                        </a:rPr>
                        <a:t>FATMA ALİYE MESLEKİ VE TEKNİK</a:t>
                      </a:r>
                      <a:r>
                        <a:rPr lang="tr-TR" b="1" baseline="0" dirty="0" smtClean="0">
                          <a:latin typeface="Times New Roman" pitchFamily="18" charset="0"/>
                          <a:cs typeface="Times New Roman" pitchFamily="18" charset="0"/>
                        </a:rPr>
                        <a:t> ANADOLU LİSESİ</a:t>
                      </a:r>
                      <a:endParaRPr lang="tr-TR" b="1" dirty="0" smtClean="0">
                        <a:latin typeface="Times New Roman" pitchFamily="18" charset="0"/>
                        <a:cs typeface="Times New Roman" pitchFamily="18" charset="0"/>
                      </a:endParaRPr>
                    </a:p>
                    <a:p>
                      <a:pPr algn="ct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57,80</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538207958"/>
                  </a:ext>
                </a:extLst>
              </a:tr>
              <a:tr h="783680">
                <a:tc>
                  <a:txBody>
                    <a:bodyPr/>
                    <a:lstStyle/>
                    <a:p>
                      <a:pPr algn="ctr"/>
                      <a:r>
                        <a:rPr lang="tr-TR" b="1" dirty="0" smtClean="0">
                          <a:latin typeface="Times New Roman" pitchFamily="18" charset="0"/>
                          <a:cs typeface="Times New Roman" pitchFamily="18" charset="0"/>
                        </a:rPr>
                        <a:t>HASAN</a:t>
                      </a:r>
                      <a:r>
                        <a:rPr lang="tr-TR" b="1" baseline="0" dirty="0" smtClean="0">
                          <a:latin typeface="Times New Roman" pitchFamily="18" charset="0"/>
                          <a:cs typeface="Times New Roman" pitchFamily="18" charset="0"/>
                        </a:rPr>
                        <a:t> AKBUDAK BORSA İSTANBUL MESLEKİ VE TEKNİK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38,06</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2752548249"/>
                  </a:ext>
                </a:extLst>
              </a:tr>
              <a:tr h="783680">
                <a:tc>
                  <a:txBody>
                    <a:bodyPr/>
                    <a:lstStyle/>
                    <a:p>
                      <a:pPr algn="ctr"/>
                      <a:r>
                        <a:rPr lang="tr-TR" b="1" dirty="0" smtClean="0">
                          <a:latin typeface="Times New Roman" pitchFamily="18" charset="0"/>
                          <a:cs typeface="Times New Roman" pitchFamily="18" charset="0"/>
                        </a:rPr>
                        <a:t>YEŞİLYURT MESLEKİ VE TEKNİK ANADOLU LİSESİ</a:t>
                      </a:r>
                      <a:endParaRPr lang="tr-TR" b="1" dirty="0">
                        <a:latin typeface="Times New Roman" pitchFamily="18" charset="0"/>
                        <a:cs typeface="Times New Roman" pitchFamily="18" charset="0"/>
                      </a:endParaRPr>
                    </a:p>
                  </a:txBody>
                  <a:tcPr/>
                </a:tc>
                <a:tc>
                  <a:txBody>
                    <a:bodyPr/>
                    <a:lstStyle/>
                    <a:p>
                      <a:pPr algn="ctr"/>
                      <a:r>
                        <a:rPr lang="tr-TR" b="1" dirty="0" smtClean="0">
                          <a:latin typeface="Times New Roman" pitchFamily="18" charset="0"/>
                          <a:cs typeface="Times New Roman" pitchFamily="18" charset="0"/>
                        </a:rPr>
                        <a:t>50,13</a:t>
                      </a:r>
                      <a:endParaRPr lang="tr-TR" b="1" dirty="0">
                        <a:latin typeface="Times New Roman" pitchFamily="18" charset="0"/>
                        <a:cs typeface="Times New Roman" pitchFamily="18" charset="0"/>
                      </a:endParaRPr>
                    </a:p>
                  </a:txBody>
                  <a:tcPr/>
                </a:tc>
                <a:extLst>
                  <a:ext uri="{0D108BD9-81ED-4DB2-BD59-A6C34878D82A}">
                    <a16:rowId xmlns:a16="http://schemas.microsoft.com/office/drawing/2014/main" val="3302456225"/>
                  </a:ext>
                </a:extLst>
              </a:tr>
            </a:tbl>
          </a:graphicData>
        </a:graphic>
      </p:graphicFrame>
      <p:sp>
        <p:nvSpPr>
          <p:cNvPr id="5" name="1 Başlık"/>
          <p:cNvSpPr>
            <a:spLocks noGrp="1"/>
          </p:cNvSpPr>
          <p:nvPr>
            <p:ph type="title"/>
          </p:nvPr>
        </p:nvSpPr>
        <p:spPr>
          <a:xfrm>
            <a:off x="702365" y="779701"/>
            <a:ext cx="10177669" cy="640107"/>
          </a:xfrm>
        </p:spPr>
        <p:txBody>
          <a:bodyPr>
            <a:noAutofit/>
          </a:bodyPr>
          <a:lstStyle/>
          <a:p>
            <a:pPr algn="ctr"/>
            <a:r>
              <a:rPr lang="tr-TR" sz="2400" b="1" dirty="0" smtClean="0"/>
              <a:t>2024  MALATYADAKİ MESLEKİ VE TEKNİK LİSELERİNİN </a:t>
            </a:r>
            <a:r>
              <a:rPr lang="tr-TR" sz="2400" dirty="0">
                <a:latin typeface="Times New Roman" pitchFamily="18" charset="0"/>
                <a:cs typeface="Times New Roman" pitchFamily="18" charset="0"/>
              </a:rPr>
              <a:t>TABAN OÖBP </a:t>
            </a:r>
            <a:r>
              <a:rPr lang="tr-TR" sz="2400" dirty="0" smtClean="0">
                <a:latin typeface="Times New Roman" pitchFamily="18" charset="0"/>
                <a:cs typeface="Times New Roman" pitchFamily="18" charset="0"/>
              </a:rPr>
              <a:t>PUANLARI</a:t>
            </a: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endParaRPr lang="tr-TR" sz="2400" b="1" dirty="0"/>
          </a:p>
        </p:txBody>
      </p:sp>
    </p:spTree>
    <p:extLst>
      <p:ext uri="{BB962C8B-B14F-4D97-AF65-F5344CB8AC3E}">
        <p14:creationId xmlns:p14="http://schemas.microsoft.com/office/powerpoint/2010/main" val="923617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9471" y="4710548"/>
            <a:ext cx="10131425" cy="1456267"/>
          </a:xfrm>
        </p:spPr>
        <p:txBody>
          <a:bodyPr>
            <a:normAutofit/>
          </a:bodyPr>
          <a:lstStyle/>
          <a:p>
            <a:pPr algn="ctr"/>
            <a:r>
              <a:rPr lang="tr-TR" sz="7200" b="1" i="1" dirty="0" smtClean="0"/>
              <a:t>BAŞARILAR DİLERİZ……….</a:t>
            </a:r>
            <a:endParaRPr lang="tr-TR" sz="7200" b="1" i="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1020" y="466276"/>
            <a:ext cx="7981120" cy="4132228"/>
          </a:xfrm>
          <a:prstGeom prst="rect">
            <a:avLst/>
          </a:prstGeom>
        </p:spPr>
      </p:pic>
    </p:spTree>
    <p:extLst>
      <p:ext uri="{BB962C8B-B14F-4D97-AF65-F5344CB8AC3E}">
        <p14:creationId xmlns:p14="http://schemas.microsoft.com/office/powerpoint/2010/main" val="254981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61392" y="2398643"/>
            <a:ext cx="4850295" cy="420094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accent4">
                    <a:lumMod val="50000"/>
                  </a:schemeClr>
                </a:solidFill>
              </a:rPr>
              <a:t>SÖZEL OTURUM</a:t>
            </a:r>
          </a:p>
          <a:p>
            <a:pPr algn="ctr"/>
            <a:endParaRPr lang="tr-TR" sz="4000" dirty="0"/>
          </a:p>
          <a:p>
            <a:pPr algn="ctr"/>
            <a:r>
              <a:rPr lang="tr-TR" sz="4000" dirty="0" smtClean="0"/>
              <a:t>50 SORU</a:t>
            </a:r>
          </a:p>
          <a:p>
            <a:pPr algn="ctr"/>
            <a:r>
              <a:rPr lang="tr-TR" sz="4000" dirty="0" smtClean="0"/>
              <a:t> </a:t>
            </a:r>
          </a:p>
          <a:p>
            <a:pPr algn="ctr"/>
            <a:r>
              <a:rPr lang="tr-TR" sz="4000" dirty="0" smtClean="0"/>
              <a:t>75 DAKİKA</a:t>
            </a:r>
            <a:endParaRPr lang="tr-TR" sz="4000" dirty="0"/>
          </a:p>
        </p:txBody>
      </p:sp>
      <p:sp>
        <p:nvSpPr>
          <p:cNvPr id="5" name="Yuvarlatılmış Dikdörtgen 4"/>
          <p:cNvSpPr/>
          <p:nvPr/>
        </p:nvSpPr>
        <p:spPr>
          <a:xfrm>
            <a:off x="1245704" y="225287"/>
            <a:ext cx="9409044" cy="1895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SORU SAYILARI VE SÜRELERİ</a:t>
            </a:r>
          </a:p>
        </p:txBody>
      </p:sp>
      <p:sp>
        <p:nvSpPr>
          <p:cNvPr id="6" name="Oval 5"/>
          <p:cNvSpPr/>
          <p:nvPr/>
        </p:nvSpPr>
        <p:spPr>
          <a:xfrm>
            <a:off x="6407428" y="2398643"/>
            <a:ext cx="4764155" cy="420094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accent4">
                    <a:lumMod val="50000"/>
                  </a:schemeClr>
                </a:solidFill>
              </a:rPr>
              <a:t>SAYISAL OTURUM</a:t>
            </a:r>
          </a:p>
          <a:p>
            <a:pPr algn="ctr"/>
            <a:endParaRPr lang="tr-TR" sz="4000" dirty="0"/>
          </a:p>
          <a:p>
            <a:pPr algn="ctr"/>
            <a:r>
              <a:rPr lang="tr-TR" sz="4000" dirty="0"/>
              <a:t>4</a:t>
            </a:r>
            <a:r>
              <a:rPr lang="tr-TR" sz="4000" dirty="0" smtClean="0"/>
              <a:t>0 SORU</a:t>
            </a:r>
          </a:p>
          <a:p>
            <a:pPr algn="ctr"/>
            <a:r>
              <a:rPr lang="tr-TR" sz="4000" dirty="0" smtClean="0"/>
              <a:t> </a:t>
            </a:r>
          </a:p>
          <a:p>
            <a:pPr algn="ctr"/>
            <a:r>
              <a:rPr lang="tr-TR" sz="4000" dirty="0" smtClean="0"/>
              <a:t>80 DAKİKA</a:t>
            </a:r>
            <a:endParaRPr lang="tr-TR" sz="4000" dirty="0"/>
          </a:p>
        </p:txBody>
      </p:sp>
    </p:spTree>
    <p:extLst>
      <p:ext uri="{BB962C8B-B14F-4D97-AF65-F5344CB8AC3E}">
        <p14:creationId xmlns:p14="http://schemas.microsoft.com/office/powerpoint/2010/main" val="416291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876608252"/>
              </p:ext>
            </p:extLst>
          </p:nvPr>
        </p:nvGraphicFramePr>
        <p:xfrm>
          <a:off x="587514" y="4151979"/>
          <a:ext cx="4978400" cy="1854200"/>
        </p:xfrm>
        <a:graphic>
          <a:graphicData uri="http://schemas.openxmlformats.org/drawingml/2006/table">
            <a:tbl>
              <a:tblPr firstRow="1" bandRow="1">
                <a:tableStyleId>{5C22544A-7EE6-4342-B048-85BDC9FD1C3A}</a:tableStyleId>
              </a:tblPr>
              <a:tblGrid>
                <a:gridCol w="3441148">
                  <a:extLst>
                    <a:ext uri="{9D8B030D-6E8A-4147-A177-3AD203B41FA5}">
                      <a16:colId xmlns:a16="http://schemas.microsoft.com/office/drawing/2014/main" val="2513644906"/>
                    </a:ext>
                  </a:extLst>
                </a:gridCol>
                <a:gridCol w="1537252">
                  <a:extLst>
                    <a:ext uri="{9D8B030D-6E8A-4147-A177-3AD203B41FA5}">
                      <a16:colId xmlns:a16="http://schemas.microsoft.com/office/drawing/2014/main" val="3690449562"/>
                    </a:ext>
                  </a:extLst>
                </a:gridCol>
              </a:tblGrid>
              <a:tr h="370840">
                <a:tc>
                  <a:txBody>
                    <a:bodyPr/>
                    <a:lstStyle/>
                    <a:p>
                      <a:pPr algn="ctr"/>
                      <a:r>
                        <a:rPr lang="tr-TR" dirty="0" smtClean="0"/>
                        <a:t>DERSLER</a:t>
                      </a:r>
                      <a:endParaRPr lang="tr-TR" dirty="0"/>
                    </a:p>
                  </a:txBody>
                  <a:tcPr/>
                </a:tc>
                <a:tc>
                  <a:txBody>
                    <a:bodyPr/>
                    <a:lstStyle/>
                    <a:p>
                      <a:pPr algn="ctr"/>
                      <a:r>
                        <a:rPr lang="tr-TR" dirty="0" smtClean="0"/>
                        <a:t>SORU SAYISI</a:t>
                      </a:r>
                      <a:endParaRPr lang="tr-TR" dirty="0"/>
                    </a:p>
                  </a:txBody>
                  <a:tcPr/>
                </a:tc>
                <a:extLst>
                  <a:ext uri="{0D108BD9-81ED-4DB2-BD59-A6C34878D82A}">
                    <a16:rowId xmlns:a16="http://schemas.microsoft.com/office/drawing/2014/main" val="3791399934"/>
                  </a:ext>
                </a:extLst>
              </a:tr>
              <a:tr h="370840">
                <a:tc>
                  <a:txBody>
                    <a:bodyPr/>
                    <a:lstStyle/>
                    <a:p>
                      <a:pPr algn="ctr"/>
                      <a:r>
                        <a:rPr lang="tr-TR" dirty="0" smtClean="0"/>
                        <a:t>TÜRKÇE</a:t>
                      </a:r>
                      <a:endParaRPr lang="tr-TR" dirty="0"/>
                    </a:p>
                  </a:txBody>
                  <a:tcPr/>
                </a:tc>
                <a:tc>
                  <a:txBody>
                    <a:bodyPr/>
                    <a:lstStyle/>
                    <a:p>
                      <a:pPr algn="ctr"/>
                      <a:r>
                        <a:rPr lang="tr-TR" dirty="0" smtClean="0"/>
                        <a:t>20</a:t>
                      </a:r>
                      <a:endParaRPr lang="tr-TR" dirty="0"/>
                    </a:p>
                  </a:txBody>
                  <a:tcPr/>
                </a:tc>
                <a:extLst>
                  <a:ext uri="{0D108BD9-81ED-4DB2-BD59-A6C34878D82A}">
                    <a16:rowId xmlns:a16="http://schemas.microsoft.com/office/drawing/2014/main" val="3417067841"/>
                  </a:ext>
                </a:extLst>
              </a:tr>
              <a:tr h="370840">
                <a:tc>
                  <a:txBody>
                    <a:bodyPr/>
                    <a:lstStyle/>
                    <a:p>
                      <a:pPr algn="ctr"/>
                      <a:r>
                        <a:rPr lang="tr-TR" dirty="0" smtClean="0"/>
                        <a:t>İNKILAP TARİHİ</a:t>
                      </a:r>
                      <a:endParaRPr lang="tr-TR" dirty="0"/>
                    </a:p>
                  </a:txBody>
                  <a:tcPr/>
                </a:tc>
                <a:tc>
                  <a:txBody>
                    <a:bodyPr/>
                    <a:lstStyle/>
                    <a:p>
                      <a:pPr algn="ctr"/>
                      <a:r>
                        <a:rPr lang="tr-TR" dirty="0" smtClean="0"/>
                        <a:t>10</a:t>
                      </a:r>
                      <a:endParaRPr lang="tr-TR" dirty="0"/>
                    </a:p>
                  </a:txBody>
                  <a:tcPr/>
                </a:tc>
                <a:extLst>
                  <a:ext uri="{0D108BD9-81ED-4DB2-BD59-A6C34878D82A}">
                    <a16:rowId xmlns:a16="http://schemas.microsoft.com/office/drawing/2014/main" val="3089193860"/>
                  </a:ext>
                </a:extLst>
              </a:tr>
              <a:tr h="370840">
                <a:tc>
                  <a:txBody>
                    <a:bodyPr/>
                    <a:lstStyle/>
                    <a:p>
                      <a:pPr algn="ctr"/>
                      <a:r>
                        <a:rPr lang="tr-TR" dirty="0" smtClean="0"/>
                        <a:t>DİN</a:t>
                      </a:r>
                      <a:r>
                        <a:rPr lang="tr-TR" baseline="0" dirty="0" smtClean="0"/>
                        <a:t> KÜLTÜRÜ VE AHLAK BİLGİSİ</a:t>
                      </a:r>
                      <a:endParaRPr lang="tr-TR" dirty="0"/>
                    </a:p>
                  </a:txBody>
                  <a:tcPr/>
                </a:tc>
                <a:tc>
                  <a:txBody>
                    <a:bodyPr/>
                    <a:lstStyle/>
                    <a:p>
                      <a:pPr algn="ctr"/>
                      <a:r>
                        <a:rPr lang="tr-TR" dirty="0" smtClean="0"/>
                        <a:t>10</a:t>
                      </a:r>
                      <a:endParaRPr lang="tr-TR" dirty="0"/>
                    </a:p>
                  </a:txBody>
                  <a:tcPr/>
                </a:tc>
                <a:extLst>
                  <a:ext uri="{0D108BD9-81ED-4DB2-BD59-A6C34878D82A}">
                    <a16:rowId xmlns:a16="http://schemas.microsoft.com/office/drawing/2014/main" val="806217726"/>
                  </a:ext>
                </a:extLst>
              </a:tr>
              <a:tr h="370840">
                <a:tc>
                  <a:txBody>
                    <a:bodyPr/>
                    <a:lstStyle/>
                    <a:p>
                      <a:pPr algn="ctr"/>
                      <a:r>
                        <a:rPr lang="tr-TR" dirty="0" smtClean="0"/>
                        <a:t>YABANCI DİL</a:t>
                      </a:r>
                      <a:endParaRPr lang="tr-TR" dirty="0"/>
                    </a:p>
                  </a:txBody>
                  <a:tcPr/>
                </a:tc>
                <a:tc>
                  <a:txBody>
                    <a:bodyPr/>
                    <a:lstStyle/>
                    <a:p>
                      <a:pPr algn="ctr"/>
                      <a:r>
                        <a:rPr lang="tr-TR" dirty="0" smtClean="0"/>
                        <a:t>10</a:t>
                      </a:r>
                      <a:endParaRPr lang="tr-TR" dirty="0"/>
                    </a:p>
                  </a:txBody>
                  <a:tcPr/>
                </a:tc>
                <a:extLst>
                  <a:ext uri="{0D108BD9-81ED-4DB2-BD59-A6C34878D82A}">
                    <a16:rowId xmlns:a16="http://schemas.microsoft.com/office/drawing/2014/main" val="3367978607"/>
                  </a:ext>
                </a:extLst>
              </a:tr>
            </a:tbl>
          </a:graphicData>
        </a:graphic>
      </p:graphicFrame>
      <p:sp>
        <p:nvSpPr>
          <p:cNvPr id="5" name="Yuvarlatılmış Dikdörtgen 4"/>
          <p:cNvSpPr/>
          <p:nvPr/>
        </p:nvSpPr>
        <p:spPr>
          <a:xfrm>
            <a:off x="2252870" y="410817"/>
            <a:ext cx="7421217" cy="1033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SINAV İÇERİĞİ</a:t>
            </a:r>
          </a:p>
        </p:txBody>
      </p:sp>
      <p:sp>
        <p:nvSpPr>
          <p:cNvPr id="6" name="Aşağı Ok 5"/>
          <p:cNvSpPr/>
          <p:nvPr/>
        </p:nvSpPr>
        <p:spPr>
          <a:xfrm>
            <a:off x="1314174" y="1764563"/>
            <a:ext cx="3286539" cy="2254894"/>
          </a:xfrm>
          <a:prstGeom prst="downArrow">
            <a:avLst>
              <a:gd name="adj1" fmla="val 50000"/>
              <a:gd name="adj2" fmla="val 50685"/>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SÖZEL OTURUM</a:t>
            </a:r>
            <a:endParaRPr lang="tr-TR" sz="2800" dirty="0"/>
          </a:p>
        </p:txBody>
      </p:sp>
      <p:sp>
        <p:nvSpPr>
          <p:cNvPr id="7" name="Aşağı Ok 6"/>
          <p:cNvSpPr/>
          <p:nvPr/>
        </p:nvSpPr>
        <p:spPr>
          <a:xfrm>
            <a:off x="6992731" y="1764563"/>
            <a:ext cx="3286539" cy="2254894"/>
          </a:xfrm>
          <a:prstGeom prst="downArrow">
            <a:avLst>
              <a:gd name="adj1" fmla="val 50000"/>
              <a:gd name="adj2" fmla="val 50685"/>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SAYISAL OTURUM</a:t>
            </a:r>
            <a:endParaRPr lang="tr-TR" sz="2800" dirty="0"/>
          </a:p>
        </p:txBody>
      </p:sp>
      <p:graphicFrame>
        <p:nvGraphicFramePr>
          <p:cNvPr id="8" name="Tablo 7"/>
          <p:cNvGraphicFramePr>
            <a:graphicFrameLocks noGrp="1"/>
          </p:cNvGraphicFramePr>
          <p:nvPr>
            <p:extLst>
              <p:ext uri="{D42A27DB-BD31-4B8C-83A1-F6EECF244321}">
                <p14:modId xmlns:p14="http://schemas.microsoft.com/office/powerpoint/2010/main" val="554838483"/>
              </p:ext>
            </p:extLst>
          </p:nvPr>
        </p:nvGraphicFramePr>
        <p:xfrm>
          <a:off x="6305827" y="4151979"/>
          <a:ext cx="4978400" cy="1112520"/>
        </p:xfrm>
        <a:graphic>
          <a:graphicData uri="http://schemas.openxmlformats.org/drawingml/2006/table">
            <a:tbl>
              <a:tblPr firstRow="1" bandRow="1">
                <a:tableStyleId>{5C22544A-7EE6-4342-B048-85BDC9FD1C3A}</a:tableStyleId>
              </a:tblPr>
              <a:tblGrid>
                <a:gridCol w="3441148">
                  <a:extLst>
                    <a:ext uri="{9D8B030D-6E8A-4147-A177-3AD203B41FA5}">
                      <a16:colId xmlns:a16="http://schemas.microsoft.com/office/drawing/2014/main" val="2513644906"/>
                    </a:ext>
                  </a:extLst>
                </a:gridCol>
                <a:gridCol w="1537252">
                  <a:extLst>
                    <a:ext uri="{9D8B030D-6E8A-4147-A177-3AD203B41FA5}">
                      <a16:colId xmlns:a16="http://schemas.microsoft.com/office/drawing/2014/main" val="3690449562"/>
                    </a:ext>
                  </a:extLst>
                </a:gridCol>
              </a:tblGrid>
              <a:tr h="370840">
                <a:tc>
                  <a:txBody>
                    <a:bodyPr/>
                    <a:lstStyle/>
                    <a:p>
                      <a:pPr algn="ctr"/>
                      <a:r>
                        <a:rPr lang="tr-TR" dirty="0" smtClean="0"/>
                        <a:t>DERSLER</a:t>
                      </a:r>
                      <a:endParaRPr lang="tr-TR" dirty="0"/>
                    </a:p>
                  </a:txBody>
                  <a:tcPr/>
                </a:tc>
                <a:tc>
                  <a:txBody>
                    <a:bodyPr/>
                    <a:lstStyle/>
                    <a:p>
                      <a:pPr algn="ctr"/>
                      <a:r>
                        <a:rPr lang="tr-TR" dirty="0" smtClean="0"/>
                        <a:t>SORU SAYISI</a:t>
                      </a:r>
                      <a:endParaRPr lang="tr-TR" dirty="0"/>
                    </a:p>
                  </a:txBody>
                  <a:tcPr/>
                </a:tc>
                <a:extLst>
                  <a:ext uri="{0D108BD9-81ED-4DB2-BD59-A6C34878D82A}">
                    <a16:rowId xmlns:a16="http://schemas.microsoft.com/office/drawing/2014/main" val="3791399934"/>
                  </a:ext>
                </a:extLst>
              </a:tr>
              <a:tr h="370840">
                <a:tc>
                  <a:txBody>
                    <a:bodyPr/>
                    <a:lstStyle/>
                    <a:p>
                      <a:pPr algn="ctr"/>
                      <a:r>
                        <a:rPr lang="tr-TR" dirty="0" smtClean="0"/>
                        <a:t>MATEMATİK</a:t>
                      </a:r>
                      <a:endParaRPr lang="tr-TR" dirty="0"/>
                    </a:p>
                  </a:txBody>
                  <a:tcPr/>
                </a:tc>
                <a:tc>
                  <a:txBody>
                    <a:bodyPr/>
                    <a:lstStyle/>
                    <a:p>
                      <a:pPr algn="ctr"/>
                      <a:r>
                        <a:rPr lang="tr-TR" dirty="0" smtClean="0"/>
                        <a:t>20</a:t>
                      </a:r>
                      <a:endParaRPr lang="tr-TR" dirty="0"/>
                    </a:p>
                  </a:txBody>
                  <a:tcPr/>
                </a:tc>
                <a:extLst>
                  <a:ext uri="{0D108BD9-81ED-4DB2-BD59-A6C34878D82A}">
                    <a16:rowId xmlns:a16="http://schemas.microsoft.com/office/drawing/2014/main" val="3417067841"/>
                  </a:ext>
                </a:extLst>
              </a:tr>
              <a:tr h="370840">
                <a:tc>
                  <a:txBody>
                    <a:bodyPr/>
                    <a:lstStyle/>
                    <a:p>
                      <a:pPr algn="ctr"/>
                      <a:r>
                        <a:rPr lang="tr-TR" dirty="0" smtClean="0"/>
                        <a:t>FEN</a:t>
                      </a:r>
                      <a:r>
                        <a:rPr lang="tr-TR" baseline="0" dirty="0" smtClean="0"/>
                        <a:t> BİLGİSİ</a:t>
                      </a:r>
                      <a:endParaRPr lang="tr-TR" dirty="0"/>
                    </a:p>
                  </a:txBody>
                  <a:tcPr/>
                </a:tc>
                <a:tc>
                  <a:txBody>
                    <a:bodyPr/>
                    <a:lstStyle/>
                    <a:p>
                      <a:pPr algn="ctr"/>
                      <a:r>
                        <a:rPr lang="tr-TR" dirty="0" smtClean="0"/>
                        <a:t>20</a:t>
                      </a:r>
                      <a:endParaRPr lang="tr-TR" dirty="0"/>
                    </a:p>
                  </a:txBody>
                  <a:tcPr/>
                </a:tc>
                <a:extLst>
                  <a:ext uri="{0D108BD9-81ED-4DB2-BD59-A6C34878D82A}">
                    <a16:rowId xmlns:a16="http://schemas.microsoft.com/office/drawing/2014/main" val="3089193860"/>
                  </a:ext>
                </a:extLst>
              </a:tr>
            </a:tbl>
          </a:graphicData>
        </a:graphic>
      </p:graphicFrame>
    </p:spTree>
    <p:extLst>
      <p:ext uri="{BB962C8B-B14F-4D97-AF65-F5344CB8AC3E}">
        <p14:creationId xmlns:p14="http://schemas.microsoft.com/office/powerpoint/2010/main" val="91828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398643" y="384313"/>
            <a:ext cx="6917635" cy="1364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TESTLERİN KATSAYILARI</a:t>
            </a:r>
            <a:endParaRPr lang="tr-TR" sz="3600" dirty="0"/>
          </a:p>
        </p:txBody>
      </p:sp>
      <p:sp>
        <p:nvSpPr>
          <p:cNvPr id="5" name="Sağ Ok 4"/>
          <p:cNvSpPr/>
          <p:nvPr/>
        </p:nvSpPr>
        <p:spPr>
          <a:xfrm>
            <a:off x="516832" y="2047461"/>
            <a:ext cx="4638261" cy="135172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TÜRKÇE</a:t>
            </a:r>
            <a:r>
              <a:rPr lang="tr-TR" dirty="0" smtClean="0"/>
              <a:t>   </a:t>
            </a:r>
            <a:endParaRPr lang="tr-TR" dirty="0"/>
          </a:p>
        </p:txBody>
      </p:sp>
      <p:sp>
        <p:nvSpPr>
          <p:cNvPr id="6" name="Sağ Ok 5"/>
          <p:cNvSpPr/>
          <p:nvPr/>
        </p:nvSpPr>
        <p:spPr>
          <a:xfrm>
            <a:off x="516831" y="3486566"/>
            <a:ext cx="4638261" cy="135172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MATEMATİK</a:t>
            </a:r>
            <a:endParaRPr lang="tr-TR" b="1" dirty="0"/>
          </a:p>
        </p:txBody>
      </p:sp>
      <p:sp>
        <p:nvSpPr>
          <p:cNvPr id="7" name="Sağ Ok 6"/>
          <p:cNvSpPr/>
          <p:nvPr/>
        </p:nvSpPr>
        <p:spPr>
          <a:xfrm>
            <a:off x="516832" y="5025061"/>
            <a:ext cx="4638261" cy="135172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FEN BİLGİSİ</a:t>
            </a:r>
            <a:endParaRPr lang="tr-TR" b="1" dirty="0"/>
          </a:p>
        </p:txBody>
      </p:sp>
      <p:sp>
        <p:nvSpPr>
          <p:cNvPr id="8" name="Oval 7"/>
          <p:cNvSpPr/>
          <p:nvPr/>
        </p:nvSpPr>
        <p:spPr>
          <a:xfrm>
            <a:off x="3710609" y="2442127"/>
            <a:ext cx="702365" cy="56653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4</a:t>
            </a:r>
            <a:endParaRPr lang="tr-TR" dirty="0"/>
          </a:p>
        </p:txBody>
      </p:sp>
      <p:sp>
        <p:nvSpPr>
          <p:cNvPr id="9" name="Oval 8"/>
          <p:cNvSpPr/>
          <p:nvPr/>
        </p:nvSpPr>
        <p:spPr>
          <a:xfrm>
            <a:off x="3710609" y="3889101"/>
            <a:ext cx="702365" cy="56653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4</a:t>
            </a:r>
            <a:endParaRPr lang="tr-TR" dirty="0"/>
          </a:p>
        </p:txBody>
      </p:sp>
      <p:sp>
        <p:nvSpPr>
          <p:cNvPr id="10" name="Oval 9"/>
          <p:cNvSpPr/>
          <p:nvPr/>
        </p:nvSpPr>
        <p:spPr>
          <a:xfrm>
            <a:off x="3710610" y="5417657"/>
            <a:ext cx="702365" cy="56653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4</a:t>
            </a:r>
            <a:endParaRPr lang="tr-TR" dirty="0"/>
          </a:p>
        </p:txBody>
      </p:sp>
      <p:sp>
        <p:nvSpPr>
          <p:cNvPr id="11" name="Sağ Ok 10"/>
          <p:cNvSpPr/>
          <p:nvPr/>
        </p:nvSpPr>
        <p:spPr>
          <a:xfrm>
            <a:off x="6029738" y="2035452"/>
            <a:ext cx="4638261" cy="135172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İNKILAP TARİHİ </a:t>
            </a:r>
            <a:endParaRPr lang="tr-TR" dirty="0"/>
          </a:p>
        </p:txBody>
      </p:sp>
      <p:sp>
        <p:nvSpPr>
          <p:cNvPr id="12" name="Sağ Ok 11"/>
          <p:cNvSpPr/>
          <p:nvPr/>
        </p:nvSpPr>
        <p:spPr>
          <a:xfrm>
            <a:off x="6029739" y="3486566"/>
            <a:ext cx="4638261" cy="135172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DİN KÜLTÜRÜ VE AHLAK BİLGİSİ</a:t>
            </a:r>
            <a:endParaRPr lang="tr-TR" dirty="0"/>
          </a:p>
        </p:txBody>
      </p:sp>
      <p:sp>
        <p:nvSpPr>
          <p:cNvPr id="13" name="Sağ Ok 12"/>
          <p:cNvSpPr/>
          <p:nvPr/>
        </p:nvSpPr>
        <p:spPr>
          <a:xfrm>
            <a:off x="6029739" y="5025061"/>
            <a:ext cx="4638261" cy="135172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YABANCI DİL</a:t>
            </a:r>
            <a:endParaRPr lang="tr-TR" dirty="0"/>
          </a:p>
        </p:txBody>
      </p:sp>
      <p:sp>
        <p:nvSpPr>
          <p:cNvPr id="14" name="Oval 13"/>
          <p:cNvSpPr/>
          <p:nvPr/>
        </p:nvSpPr>
        <p:spPr>
          <a:xfrm>
            <a:off x="9316278" y="2440057"/>
            <a:ext cx="702365" cy="56653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sp>
        <p:nvSpPr>
          <p:cNvPr id="15" name="Oval 14"/>
          <p:cNvSpPr/>
          <p:nvPr/>
        </p:nvSpPr>
        <p:spPr>
          <a:xfrm>
            <a:off x="9356035" y="3879162"/>
            <a:ext cx="702365" cy="56653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sp>
        <p:nvSpPr>
          <p:cNvPr id="16" name="Oval 15"/>
          <p:cNvSpPr/>
          <p:nvPr/>
        </p:nvSpPr>
        <p:spPr>
          <a:xfrm>
            <a:off x="9296399" y="5417657"/>
            <a:ext cx="702365" cy="56653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spTree>
    <p:extLst>
      <p:ext uri="{BB962C8B-B14F-4D97-AF65-F5344CB8AC3E}">
        <p14:creationId xmlns:p14="http://schemas.microsoft.com/office/powerpoint/2010/main" val="347436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Öteki İşlem 3"/>
          <p:cNvSpPr/>
          <p:nvPr/>
        </p:nvSpPr>
        <p:spPr>
          <a:xfrm>
            <a:off x="556590" y="1179442"/>
            <a:ext cx="7938053" cy="29022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dirty="0" smtClean="0"/>
              <a:t>3 YANLIŞ</a:t>
            </a:r>
          </a:p>
          <a:p>
            <a:pPr algn="ctr"/>
            <a:r>
              <a:rPr lang="tr-TR" sz="6000" dirty="0" smtClean="0"/>
              <a:t> 1 DOĞRU CEVABI GÖTÜRMEKTEDİR</a:t>
            </a:r>
            <a:endParaRPr lang="tr-TR" sz="6000" dirty="0"/>
          </a:p>
        </p:txBody>
      </p:sp>
      <p:grpSp>
        <p:nvGrpSpPr>
          <p:cNvPr id="5" name="Group 6"/>
          <p:cNvGrpSpPr>
            <a:grpSpLocks noChangeAspect="1"/>
          </p:cNvGrpSpPr>
          <p:nvPr/>
        </p:nvGrpSpPr>
        <p:grpSpPr>
          <a:xfrm>
            <a:off x="8666922" y="3445564"/>
            <a:ext cx="3299791" cy="3299778"/>
            <a:chOff x="0" y="0"/>
            <a:chExt cx="6350000" cy="6349975"/>
          </a:xfrm>
        </p:grpSpPr>
        <p:sp>
          <p:nvSpPr>
            <p:cNvPr id="6"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06" r="-24906"/>
              </a:stretch>
            </a:blipFill>
          </p:spPr>
        </p:sp>
      </p:grpSp>
    </p:spTree>
    <p:extLst>
      <p:ext uri="{BB962C8B-B14F-4D97-AF65-F5344CB8AC3E}">
        <p14:creationId xmlns:p14="http://schemas.microsoft.com/office/powerpoint/2010/main" val="404290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66990808"/>
              </p:ext>
            </p:extLst>
          </p:nvPr>
        </p:nvGraphicFramePr>
        <p:xfrm>
          <a:off x="1634435" y="2411895"/>
          <a:ext cx="8127999" cy="2001078"/>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266980373"/>
                    </a:ext>
                  </a:extLst>
                </a:gridCol>
                <a:gridCol w="2709333">
                  <a:extLst>
                    <a:ext uri="{9D8B030D-6E8A-4147-A177-3AD203B41FA5}">
                      <a16:colId xmlns:a16="http://schemas.microsoft.com/office/drawing/2014/main" val="718011588"/>
                    </a:ext>
                  </a:extLst>
                </a:gridCol>
                <a:gridCol w="2709333">
                  <a:extLst>
                    <a:ext uri="{9D8B030D-6E8A-4147-A177-3AD203B41FA5}">
                      <a16:colId xmlns:a16="http://schemas.microsoft.com/office/drawing/2014/main" val="2182131563"/>
                    </a:ext>
                  </a:extLst>
                </a:gridCol>
              </a:tblGrid>
              <a:tr h="667026">
                <a:tc>
                  <a:txBody>
                    <a:bodyPr/>
                    <a:lstStyle/>
                    <a:p>
                      <a:pPr algn="ctr"/>
                      <a:r>
                        <a:rPr lang="tr-TR" sz="2400" dirty="0" smtClean="0"/>
                        <a:t>OTURUM</a:t>
                      </a:r>
                      <a:endParaRPr lang="tr-TR" sz="2400" dirty="0"/>
                    </a:p>
                  </a:txBody>
                  <a:tcPr/>
                </a:tc>
                <a:tc>
                  <a:txBody>
                    <a:bodyPr/>
                    <a:lstStyle/>
                    <a:p>
                      <a:pPr algn="ctr"/>
                      <a:r>
                        <a:rPr lang="tr-TR" sz="2400" dirty="0" smtClean="0"/>
                        <a:t>BAŞLAMA SAATİ</a:t>
                      </a:r>
                      <a:endParaRPr lang="tr-TR" sz="2400" dirty="0"/>
                    </a:p>
                  </a:txBody>
                  <a:tcPr/>
                </a:tc>
                <a:tc>
                  <a:txBody>
                    <a:bodyPr/>
                    <a:lstStyle/>
                    <a:p>
                      <a:pPr algn="ctr"/>
                      <a:r>
                        <a:rPr lang="tr-TR" sz="2400" dirty="0" smtClean="0"/>
                        <a:t>BİTİŞ SAATİ</a:t>
                      </a:r>
                      <a:endParaRPr lang="tr-TR" sz="2400" dirty="0"/>
                    </a:p>
                  </a:txBody>
                  <a:tcPr/>
                </a:tc>
                <a:extLst>
                  <a:ext uri="{0D108BD9-81ED-4DB2-BD59-A6C34878D82A}">
                    <a16:rowId xmlns:a16="http://schemas.microsoft.com/office/drawing/2014/main" val="2792705093"/>
                  </a:ext>
                </a:extLst>
              </a:tr>
              <a:tr h="667026">
                <a:tc>
                  <a:txBody>
                    <a:bodyPr/>
                    <a:lstStyle/>
                    <a:p>
                      <a:pPr algn="ctr"/>
                      <a:r>
                        <a:rPr lang="tr-TR" sz="2400" dirty="0" smtClean="0"/>
                        <a:t>SÖZEL OTURUM</a:t>
                      </a:r>
                      <a:endParaRPr lang="tr-TR" sz="2400" dirty="0"/>
                    </a:p>
                  </a:txBody>
                  <a:tcPr/>
                </a:tc>
                <a:tc>
                  <a:txBody>
                    <a:bodyPr/>
                    <a:lstStyle/>
                    <a:p>
                      <a:pPr algn="ctr"/>
                      <a:r>
                        <a:rPr lang="tr-TR" sz="2400" dirty="0" smtClean="0"/>
                        <a:t>09:30</a:t>
                      </a:r>
                      <a:endParaRPr lang="tr-TR" sz="2400" dirty="0"/>
                    </a:p>
                  </a:txBody>
                  <a:tcPr/>
                </a:tc>
                <a:tc>
                  <a:txBody>
                    <a:bodyPr/>
                    <a:lstStyle/>
                    <a:p>
                      <a:pPr algn="ctr"/>
                      <a:r>
                        <a:rPr lang="tr-TR" sz="2400" dirty="0" smtClean="0"/>
                        <a:t>10:45</a:t>
                      </a:r>
                      <a:endParaRPr lang="tr-TR" sz="2400" dirty="0"/>
                    </a:p>
                  </a:txBody>
                  <a:tcPr/>
                </a:tc>
                <a:extLst>
                  <a:ext uri="{0D108BD9-81ED-4DB2-BD59-A6C34878D82A}">
                    <a16:rowId xmlns:a16="http://schemas.microsoft.com/office/drawing/2014/main" val="2589509069"/>
                  </a:ext>
                </a:extLst>
              </a:tr>
              <a:tr h="667026">
                <a:tc>
                  <a:txBody>
                    <a:bodyPr/>
                    <a:lstStyle/>
                    <a:p>
                      <a:pPr algn="ctr"/>
                      <a:r>
                        <a:rPr lang="tr-TR" sz="2400" dirty="0" smtClean="0"/>
                        <a:t>SAYISAL OTURUM</a:t>
                      </a:r>
                      <a:endParaRPr lang="tr-TR" sz="2400" dirty="0"/>
                    </a:p>
                  </a:txBody>
                  <a:tcPr/>
                </a:tc>
                <a:tc>
                  <a:txBody>
                    <a:bodyPr/>
                    <a:lstStyle/>
                    <a:p>
                      <a:pPr algn="ctr"/>
                      <a:r>
                        <a:rPr lang="tr-TR" sz="2400" dirty="0" smtClean="0"/>
                        <a:t>11:30</a:t>
                      </a:r>
                      <a:endParaRPr lang="tr-TR" sz="2400" dirty="0"/>
                    </a:p>
                  </a:txBody>
                  <a:tcPr/>
                </a:tc>
                <a:tc>
                  <a:txBody>
                    <a:bodyPr/>
                    <a:lstStyle/>
                    <a:p>
                      <a:pPr algn="ctr"/>
                      <a:r>
                        <a:rPr lang="tr-TR" sz="2400" dirty="0" smtClean="0"/>
                        <a:t>12:50</a:t>
                      </a:r>
                      <a:endParaRPr lang="tr-TR" sz="2400" dirty="0"/>
                    </a:p>
                  </a:txBody>
                  <a:tcPr/>
                </a:tc>
                <a:extLst>
                  <a:ext uri="{0D108BD9-81ED-4DB2-BD59-A6C34878D82A}">
                    <a16:rowId xmlns:a16="http://schemas.microsoft.com/office/drawing/2014/main" val="2721455432"/>
                  </a:ext>
                </a:extLst>
              </a:tr>
            </a:tbl>
          </a:graphicData>
        </a:graphic>
      </p:graphicFrame>
      <p:sp>
        <p:nvSpPr>
          <p:cNvPr id="6" name="Yuvarlatılmış Dikdörtgen 5"/>
          <p:cNvSpPr/>
          <p:nvPr/>
        </p:nvSpPr>
        <p:spPr>
          <a:xfrm>
            <a:off x="2300182" y="357809"/>
            <a:ext cx="6917635" cy="1364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SINAV SAATİ </a:t>
            </a:r>
            <a:endParaRPr lang="tr-TR" sz="3600" dirty="0"/>
          </a:p>
        </p:txBody>
      </p:sp>
      <p:pic>
        <p:nvPicPr>
          <p:cNvPr id="1026" name="Picture 2" descr="Saati Öğreniyorum | Buçuklu Saatler | Mini Kumbara Derg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7817" y="4572206"/>
            <a:ext cx="2714833"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15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2643405"/>
            <a:ext cx="10131425" cy="3649133"/>
          </a:xfrm>
        </p:spPr>
        <p:txBody>
          <a:bodyPr>
            <a:normAutofit/>
          </a:bodyPr>
          <a:lstStyle/>
          <a:p>
            <a:pPr marL="0" indent="0" algn="ctr">
              <a:buNone/>
            </a:pPr>
            <a:r>
              <a:rPr lang="tr-TR" sz="3600" dirty="0"/>
              <a:t>Merkezî sınavla öğrenci alan </a:t>
            </a:r>
            <a:r>
              <a:rPr lang="tr-TR" sz="3600" dirty="0" smtClean="0"/>
              <a:t>Fen Liseleri</a:t>
            </a:r>
            <a:r>
              <a:rPr lang="tr-TR" sz="3600" dirty="0"/>
              <a:t>, </a:t>
            </a:r>
            <a:r>
              <a:rPr lang="tr-TR" sz="3600" dirty="0" smtClean="0"/>
              <a:t>Sosyal Bilimler Liseleri</a:t>
            </a:r>
            <a:r>
              <a:rPr lang="tr-TR" sz="3600" dirty="0"/>
              <a:t>, </a:t>
            </a:r>
            <a:r>
              <a:rPr lang="tr-TR" sz="3600" dirty="0" smtClean="0"/>
              <a:t>Proje Okulları </a:t>
            </a:r>
            <a:r>
              <a:rPr lang="tr-TR" sz="3600" dirty="0"/>
              <a:t>ile </a:t>
            </a:r>
            <a:r>
              <a:rPr lang="tr-TR" sz="3600" dirty="0" smtClean="0"/>
              <a:t>Mesleki </a:t>
            </a:r>
            <a:r>
              <a:rPr lang="tr-TR" sz="3600" dirty="0"/>
              <a:t>ve </a:t>
            </a:r>
            <a:r>
              <a:rPr lang="tr-TR" sz="3600" dirty="0" smtClean="0"/>
              <a:t>Teknik </a:t>
            </a:r>
            <a:r>
              <a:rPr lang="tr-TR" sz="3600" dirty="0"/>
              <a:t>Anadolu </a:t>
            </a:r>
            <a:r>
              <a:rPr lang="tr-TR" sz="3600" dirty="0" smtClean="0"/>
              <a:t>Liselerinin </a:t>
            </a:r>
            <a:r>
              <a:rPr lang="tr-TR" sz="3600" dirty="0"/>
              <a:t>Anadolu teknik programlarına tercihler doğrultusunda </a:t>
            </a:r>
            <a:r>
              <a:rPr lang="tr-TR" sz="3600" b="1" u="sng" dirty="0">
                <a:solidFill>
                  <a:srgbClr val="FF0000"/>
                </a:solidFill>
              </a:rPr>
              <a:t>Merkezî Sınav Puanı </a:t>
            </a:r>
            <a:r>
              <a:rPr lang="tr-TR" sz="3600" dirty="0"/>
              <a:t>üstünlüğüne göre yapılacaktır. </a:t>
            </a:r>
          </a:p>
          <a:p>
            <a:pPr algn="ctr"/>
            <a:endParaRPr lang="tr-TR" sz="3600" dirty="0"/>
          </a:p>
        </p:txBody>
      </p:sp>
      <p:pic>
        <p:nvPicPr>
          <p:cNvPr id="2050" name="Picture 2" descr="Tercih Haritası | Sağlık ve İyilik Hareke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656" y="138079"/>
            <a:ext cx="2483139" cy="2160331"/>
          </a:xfrm>
          <a:prstGeom prst="rect">
            <a:avLst/>
          </a:prstGeom>
          <a:noFill/>
          <a:extLst>
            <a:ext uri="{909E8E84-426E-40DD-AFC4-6F175D3DCCD1}">
              <a14:hiddenFill xmlns:a14="http://schemas.microsoft.com/office/drawing/2010/main">
                <a:solidFill>
                  <a:srgbClr val="FFFFFF"/>
                </a:solidFill>
              </a14:hiddenFill>
            </a:ext>
          </a:extLst>
        </p:spPr>
      </p:pic>
      <p:sp>
        <p:nvSpPr>
          <p:cNvPr id="5" name="Yuvarlatılmış Dikdörtgen 4"/>
          <p:cNvSpPr/>
          <p:nvPr/>
        </p:nvSpPr>
        <p:spPr>
          <a:xfrm>
            <a:off x="2160105" y="456244"/>
            <a:ext cx="6785113"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rgbClr val="FFFF00"/>
                </a:solidFill>
              </a:rPr>
              <a:t>MERKEZİ YERLEŞTİRME</a:t>
            </a:r>
            <a:endParaRPr lang="tr-TR" sz="4000" dirty="0"/>
          </a:p>
        </p:txBody>
      </p:sp>
    </p:spTree>
    <p:extLst>
      <p:ext uri="{BB962C8B-B14F-4D97-AF65-F5344CB8AC3E}">
        <p14:creationId xmlns:p14="http://schemas.microsoft.com/office/powerpoint/2010/main" val="202575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4878" y="1637457"/>
            <a:ext cx="10131425" cy="3649133"/>
          </a:xfrm>
        </p:spPr>
        <p:txBody>
          <a:bodyPr>
            <a:normAutofit/>
          </a:bodyPr>
          <a:lstStyle/>
          <a:p>
            <a:pPr marL="0" indent="0" algn="ctr">
              <a:buNone/>
            </a:pPr>
            <a:r>
              <a:rPr lang="tr-TR" sz="2800" dirty="0" smtClean="0"/>
              <a:t>Okulların </a:t>
            </a:r>
            <a:r>
              <a:rPr lang="tr-TR" sz="2800" dirty="0"/>
              <a:t>türü, kontenjanı ve bulundukları yere göre oluşturulan ortaöğretim kayıt alanı ile öğrencilerin </a:t>
            </a:r>
            <a:r>
              <a:rPr lang="tr-TR" sz="2800" dirty="0">
                <a:solidFill>
                  <a:srgbClr val="FF0000"/>
                </a:solidFill>
              </a:rPr>
              <a:t>ikamet adresleri, okul başarı puanları ve </a:t>
            </a:r>
            <a:r>
              <a:rPr lang="tr-TR" sz="2800" dirty="0" smtClean="0">
                <a:solidFill>
                  <a:srgbClr val="FF0000"/>
                </a:solidFill>
              </a:rPr>
              <a:t>devam-devamsızlık </a:t>
            </a:r>
            <a:r>
              <a:rPr lang="tr-TR" sz="2800" dirty="0"/>
              <a:t>gibi kriterler göz önünde bulundurularak yapılacaktır. Yerel yerleştirme ile öğrenci alan okullara yerleştirme işlemi, il ve ilçe millî eğitim müdürlüklerince belirlenen kontenjanlara göre yapılacaktır</a:t>
            </a:r>
          </a:p>
        </p:txBody>
      </p:sp>
      <p:pic>
        <p:nvPicPr>
          <p:cNvPr id="3074" name="Picture 2" descr="2022 YKS Tercihinde Püf Noktalar - KizlarSoruy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2803" y="4928781"/>
            <a:ext cx="3491057" cy="1745529"/>
          </a:xfrm>
          <a:prstGeom prst="rect">
            <a:avLst/>
          </a:prstGeom>
          <a:noFill/>
          <a:extLst>
            <a:ext uri="{909E8E84-426E-40DD-AFC4-6F175D3DCCD1}">
              <a14:hiddenFill xmlns:a14="http://schemas.microsoft.com/office/drawing/2010/main">
                <a:solidFill>
                  <a:srgbClr val="FFFFFF"/>
                </a:solidFill>
              </a14:hiddenFill>
            </a:ext>
          </a:extLst>
        </p:spPr>
      </p:pic>
      <p:sp>
        <p:nvSpPr>
          <p:cNvPr id="4" name="Yuvarlatılmış Dikdörtgen 3"/>
          <p:cNvSpPr/>
          <p:nvPr/>
        </p:nvSpPr>
        <p:spPr>
          <a:xfrm>
            <a:off x="2743200" y="375846"/>
            <a:ext cx="6294782" cy="1607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FFFF00"/>
                </a:solidFill>
              </a:rPr>
              <a:t>YEREL YERLEŞTİRME</a:t>
            </a:r>
            <a:endParaRPr lang="tr-TR" sz="3600" dirty="0"/>
          </a:p>
        </p:txBody>
      </p:sp>
    </p:spTree>
    <p:extLst>
      <p:ext uri="{BB962C8B-B14F-4D97-AF65-F5344CB8AC3E}">
        <p14:creationId xmlns:p14="http://schemas.microsoft.com/office/powerpoint/2010/main" val="1102579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Gökyüzü">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TM03457452[[fn=Gökyüzü]]</Template>
  <TotalTime>416</TotalTime>
  <Words>1167</Words>
  <Application>Microsoft Office PowerPoint</Application>
  <PresentationFormat>Geniş ekran</PresentationFormat>
  <Paragraphs>383</Paragraphs>
  <Slides>28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Calibri</vt:lpstr>
      <vt:lpstr>Calibri Light</vt:lpstr>
      <vt:lpstr>Roboto Condensed</vt:lpstr>
      <vt:lpstr>Times New Roman</vt:lpstr>
      <vt:lpstr>Gökyüzü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TERCİH İŞLEMLERİ</vt:lpstr>
      <vt:lpstr>PowerPoint Sunusu</vt:lpstr>
      <vt:lpstr>PowerPoint Sunusu</vt:lpstr>
      <vt:lpstr>2024  MALATYADAKİ FEN LİSELERİNİN TABAN PUANLARI ve yüzdelik dilimleri</vt:lpstr>
      <vt:lpstr>2024  MALATYADAKİ Anadolu LİSELERİNİN TABAN PUANLARI ve yüzdelik dilimleri</vt:lpstr>
      <vt:lpstr>2024  MALATYADAKİ sosyal bilimler LİSELERİNİN TABAN PUANLARI ve yüzdelik dilimleri</vt:lpstr>
      <vt:lpstr>2024  MALATYADAKİ anadolu imam hatip LİSELERİNİN TABAN PUANLARI ve yüzdelik dilimleri</vt:lpstr>
      <vt:lpstr>2024  MALATYADAKİ mesleki ve teknik Anadolu LİSELERİNİN TABAN PUANLARI ve yüzdelik dilimleri</vt:lpstr>
      <vt:lpstr>PowerPoint Sunusu</vt:lpstr>
      <vt:lpstr>2024  MALATYADAKİ Anadolu LİSELERİNİN TABAN OÖBP PUANLARI </vt:lpstr>
      <vt:lpstr>2024  MALATYADAKİ SAĞLIK MESLEK LİSELERİNİN TABAN OÖBP PUANLARI </vt:lpstr>
      <vt:lpstr>2024  MALATYADAKİ ANADOLU İMAM HATİP LİSELERİNİN TABAN OÖBP PUANLARI </vt:lpstr>
      <vt:lpstr>2024  MALATYADAKİ MESLEKİ VE TEKNİK LİSELERİNİN TABAN OÖBP PUANLARI </vt:lpstr>
      <vt:lpstr>BAŞARILAR DİLERİZ……….</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42</cp:revision>
  <dcterms:created xsi:type="dcterms:W3CDTF">2024-11-07T12:17:09Z</dcterms:created>
  <dcterms:modified xsi:type="dcterms:W3CDTF">2024-11-18T07:35:01Z</dcterms:modified>
</cp:coreProperties>
</file>