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84" r:id="rId2"/>
    <p:sldId id="264" r:id="rId3"/>
    <p:sldId id="275" r:id="rId4"/>
    <p:sldId id="285" r:id="rId5"/>
    <p:sldId id="276" r:id="rId6"/>
    <p:sldId id="277" r:id="rId7"/>
    <p:sldId id="278" r:id="rId8"/>
    <p:sldId id="279" r:id="rId9"/>
    <p:sldId id="280" r:id="rId10"/>
    <p:sldId id="265" r:id="rId11"/>
    <p:sldId id="286" r:id="rId12"/>
    <p:sldId id="281" r:id="rId13"/>
    <p:sldId id="287" r:id="rId14"/>
    <p:sldId id="268" r:id="rId15"/>
    <p:sldId id="288" r:id="rId16"/>
    <p:sldId id="270" r:id="rId17"/>
    <p:sldId id="26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CKARD BELL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26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88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168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719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494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052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803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622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www.rehberlikservisi.org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E97D-6376-447D-9C6A-D8F8AB2A75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04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53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64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63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54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82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82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64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42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D93B70-19CD-4242-8EAD-6437D5CE060E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3419A2-A06B-4C1A-A14E-9D7C3E319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88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834887" y="2094810"/>
            <a:ext cx="10707756" cy="4571033"/>
          </a:xfrm>
        </p:spPr>
        <p:txBody>
          <a:bodyPr rtlCol="0">
            <a:normAutofit fontScale="40000" lnSpcReduction="20000"/>
          </a:bodyPr>
          <a:lstStyle/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5800" b="1" dirty="0" smtClean="0">
                <a:solidFill>
                  <a:srgbClr val="FF0000"/>
                </a:solidFill>
              </a:rPr>
              <a:t>MALATYA İL </a:t>
            </a:r>
            <a:r>
              <a:rPr lang="tr-TR" sz="5800" b="1" dirty="0">
                <a:solidFill>
                  <a:srgbClr val="FF0000"/>
                </a:solidFill>
              </a:rPr>
              <a:t>MİLLİ EĞİTİM MÜDÜRLÜĞÜ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5800" b="1" dirty="0" smtClean="0">
                <a:solidFill>
                  <a:srgbClr val="FF0000"/>
                </a:solidFill>
              </a:rPr>
              <a:t>YEREL HEDEF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5800" b="1" dirty="0" smtClean="0">
                <a:solidFill>
                  <a:srgbClr val="FF0000"/>
                </a:solidFill>
              </a:rPr>
              <a:t>OTOKONTROL 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</a:rPr>
              <a:t>(ANAOKULU ÖĞRETMEN SUNUSU)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1800" b="1" dirty="0" smtClean="0">
              <a:solidFill>
                <a:srgbClr val="FF0000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1800" b="1" dirty="0">
              <a:solidFill>
                <a:srgbClr val="FF0000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3800" b="1" dirty="0" smtClean="0">
                <a:solidFill>
                  <a:srgbClr val="FF0000"/>
                </a:solidFill>
              </a:rPr>
              <a:t>2024-2025 </a:t>
            </a:r>
            <a:r>
              <a:rPr lang="tr-TR" sz="3800" b="1" dirty="0">
                <a:solidFill>
                  <a:srgbClr val="FF0000"/>
                </a:solidFill>
              </a:rPr>
              <a:t>EĞİTİM ÖĞRETİM YILI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4100" b="1" dirty="0">
              <a:solidFill>
                <a:schemeClr val="bg1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4100" b="1" dirty="0">
              <a:solidFill>
                <a:schemeClr val="bg1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9" name="Picture 4" descr="MALATYA İL MİLLİ EĞİTİM MÜDÜRLÜĞÜ (@MalatyaMem) / 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217" y="430083"/>
            <a:ext cx="1980718" cy="166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341" y="332686"/>
            <a:ext cx="6371879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3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28468" y="2191287"/>
            <a:ext cx="1004433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tr-TR" altLang="tr-T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Özdenetim becerisi her bireyde farklı zamanlarda ve farklı düzeylerde gelişir. Parmak izimiz kadar farklı olan </a:t>
            </a:r>
            <a:r>
              <a:rPr lang="tr-TR" altLang="tr-T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kişilik özelliklerimiz, deneyimler, içinde bulunulan durumlar </a:t>
            </a:r>
            <a:r>
              <a:rPr lang="tr-TR" altLang="tr-T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daha bir çok faktörün de etkisiyle bazı çocuklar duygu ve davranışlarını kontrol etmekte bazı yaşıtlarına göre biraz daha fazla zorlanabilirler.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endParaRPr lang="tr-TR" altLang="tr-T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871003" y="384556"/>
            <a:ext cx="84968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0" i="0" u="none" strike="noStrike" kern="0" cap="none" spc="-3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j-ea"/>
              <a:cs typeface="Calibri Ligh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OTOKONTROLE</a:t>
            </a:r>
            <a:r>
              <a:rPr kumimoji="0" lang="tr-TR" sz="3600" b="0" i="0" u="none" strike="noStrike" kern="0" cap="none" spc="-1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tr-TR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ENGEL</a:t>
            </a:r>
            <a:r>
              <a:rPr kumimoji="0" lang="tr-TR" sz="3600" b="0" i="0" u="none" strike="noStrike" kern="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tr-TR" sz="36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DURUMLAR</a:t>
            </a:r>
            <a:endParaRPr kumimoji="0" lang="tr-TR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78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770915"/>
            <a:ext cx="10364451" cy="1596177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tr-TR" kern="0" cap="none" spc="-3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OTOKONTROLE</a:t>
            </a:r>
            <a:r>
              <a:rPr lang="tr-TR" kern="0" cap="none" spc="-11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tr-TR" kern="0" cap="none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ENGEL</a:t>
            </a:r>
            <a:r>
              <a:rPr lang="tr-TR" kern="0" cap="none" spc="-16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tr-TR" kern="0" cap="none" spc="-1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DURUMLAR</a:t>
            </a:r>
            <a:r>
              <a:rPr lang="tr-TR" kern="0" cap="none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tr-TR" kern="0" cap="none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tr-TR" alt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Özdenetim becerisinin gelişmesini olumsuz etkileyen en yaygın sebeplerden bir tanesi de </a:t>
            </a:r>
            <a:r>
              <a:rPr lang="tr-TR" altLang="tr-TR" sz="24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dikkat ve odaklanma </a:t>
            </a:r>
            <a:r>
              <a:rPr lang="tr-TR" alt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konularıdır. Kaygı seviyesinin yüksek olması çocukların kendilerini kontrol etmelerinin zorlaştıran sebeplerden bir diğeridir.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3066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166" y="385228"/>
            <a:ext cx="10364451" cy="1274964"/>
          </a:xfrm>
          <a:prstGeom prst="rect">
            <a:avLst/>
          </a:prstGeom>
        </p:spPr>
        <p:txBody>
          <a:bodyPr vert="horz" wrap="square" lIns="0" tIns="165354" rIns="0" bIns="0" rtlCol="0">
            <a:spAutoFit/>
          </a:bodyPr>
          <a:lstStyle/>
          <a:p>
            <a:pPr marL="811530">
              <a:lnSpc>
                <a:spcPct val="100000"/>
              </a:lnSpc>
              <a:spcBef>
                <a:spcPts val="95"/>
              </a:spcBef>
            </a:pPr>
            <a:r>
              <a:rPr spc="-25" dirty="0" err="1">
                <a:latin typeface="Arial" panose="020B0604020202020204" pitchFamily="34" charset="0"/>
                <a:cs typeface="Arial" panose="020B0604020202020204" pitchFamily="34" charset="0"/>
              </a:rPr>
              <a:t>Otokontrolü</a:t>
            </a:r>
            <a:r>
              <a:rPr spc="-1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Geliştirmek</a:t>
            </a:r>
            <a:r>
              <a:rPr lang="tr-TR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için neler yapılabilir?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167" y="1766421"/>
            <a:ext cx="10579530" cy="46038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sz="2400" spc="4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becerisi</a:t>
            </a:r>
            <a:r>
              <a:rPr sz="2400" spc="4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çocukların</a:t>
            </a:r>
            <a:r>
              <a:rPr sz="2400" spc="4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</a:t>
            </a:r>
            <a:r>
              <a:rPr sz="2400" spc="484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yaşlardan</a:t>
            </a:r>
            <a:r>
              <a:rPr sz="2400" spc="48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itibaren</a:t>
            </a:r>
            <a:r>
              <a:rPr sz="2400" spc="49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sahip</a:t>
            </a:r>
            <a:r>
              <a:rPr sz="2400" spc="48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olmalarını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beklediğimiz</a:t>
            </a:r>
            <a:r>
              <a:rPr sz="2400" spc="-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-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r>
              <a:rPr sz="2400" spc="-5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içerisinde</a:t>
            </a:r>
            <a:r>
              <a:rPr sz="2400" spc="-7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gelişen</a:t>
            </a:r>
            <a:r>
              <a:rPr sz="2400" spc="-6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sz="2400" spc="-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beceridir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r>
              <a:rPr lang="tr-TR" sz="2400" dirty="0">
                <a:latin typeface="Calibri"/>
                <a:cs typeface="Calibri"/>
              </a:rPr>
              <a:t>	</a:t>
            </a:r>
            <a:r>
              <a:rPr lang="tr-TR" sz="2400" dirty="0" smtClean="0">
                <a:latin typeface="Calibri"/>
                <a:cs typeface="Calibri"/>
              </a:rPr>
              <a:t>	</a:t>
            </a: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Çocuklar</a:t>
            </a:r>
            <a:r>
              <a:rPr sz="24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büyüdükçe</a:t>
            </a:r>
            <a:r>
              <a:rPr sz="24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duygu</a:t>
            </a:r>
            <a:r>
              <a:rPr sz="2400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-3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davranışlarını</a:t>
            </a:r>
            <a:r>
              <a:rPr sz="2400" spc="-3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r>
              <a:rPr sz="24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etme</a:t>
            </a:r>
            <a:r>
              <a:rPr sz="2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konusunda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başarılı</a:t>
            </a:r>
            <a:r>
              <a:rPr sz="2400" spc="1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olabilirler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400" spc="1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Çocuklar</a:t>
            </a:r>
            <a:r>
              <a:rPr sz="2400" spc="2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doğruyu</a:t>
            </a:r>
            <a:r>
              <a:rPr sz="2400" spc="2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yanlışı</a:t>
            </a:r>
            <a:r>
              <a:rPr sz="2400" spc="2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öğrense</a:t>
            </a:r>
            <a:r>
              <a:rPr sz="2400" spc="2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bile</a:t>
            </a:r>
            <a:r>
              <a:rPr sz="2400" spc="20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davranışlarını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buna</a:t>
            </a:r>
            <a:r>
              <a:rPr sz="2400" spc="2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göre</a:t>
            </a:r>
            <a:r>
              <a:rPr sz="2400" spc="2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ayarlamaları</a:t>
            </a:r>
            <a:r>
              <a:rPr sz="2400" spc="2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r>
              <a:rPr sz="2400" spc="2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alır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400" spc="2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sz="2400" spc="2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sebeple</a:t>
            </a:r>
            <a:r>
              <a:rPr sz="2400" spc="2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başlangıçta</a:t>
            </a:r>
            <a:r>
              <a:rPr sz="2400" spc="28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kontrole</a:t>
            </a:r>
            <a:r>
              <a:rPr sz="2400" spc="28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ihtiyaç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duymaları</a:t>
            </a:r>
            <a:r>
              <a:rPr sz="2400" spc="509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doğaldır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400" spc="52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Ancak</a:t>
            </a:r>
            <a:r>
              <a:rPr sz="2400" spc="52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ilerleyen</a:t>
            </a:r>
            <a:r>
              <a:rPr sz="2400" spc="53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zamanlarda</a:t>
            </a:r>
            <a:r>
              <a:rPr sz="2400" spc="52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çocuktan</a:t>
            </a:r>
            <a:r>
              <a:rPr sz="2400" spc="52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beklenen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davranışlar</a:t>
            </a:r>
            <a:r>
              <a:rPr sz="2400" spc="-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kontrolün</a:t>
            </a:r>
            <a:r>
              <a:rPr sz="2400" spc="-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düzeyi</a:t>
            </a:r>
            <a:r>
              <a:rPr sz="2400" spc="-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çocuğun</a:t>
            </a:r>
            <a:r>
              <a:rPr sz="2400" spc="-8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olgunluğuna</a:t>
            </a:r>
            <a:r>
              <a:rPr sz="2400" spc="-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göre</a:t>
            </a:r>
            <a:r>
              <a:rPr sz="2400" spc="-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ayarlanmalıdır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20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OTOKONTROLÜ GELİŞTİRMEK İÇİN NELER YAPILABİLİR?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12700" lvl="0" indent="0" algn="just">
              <a:lnSpc>
                <a:spcPts val="2735"/>
              </a:lnSpc>
              <a:spcBef>
                <a:spcPts val="100"/>
              </a:spcBef>
              <a:buClrTx/>
              <a:buNone/>
              <a:tabLst>
                <a:tab pos="240029" algn="l"/>
              </a:tabLst>
            </a:pP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tr-TR" sz="2400" cap="none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</a:t>
            </a:r>
            <a:r>
              <a:rPr lang="tr-TR" sz="2400" cap="none" spc="4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tr-TR" sz="2400" cap="none" spc="6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lang="tr-TR" sz="2400" cap="none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becerisinin</a:t>
            </a:r>
            <a:r>
              <a:rPr lang="tr-TR" sz="2400" cap="none" spc="6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</a:t>
            </a:r>
            <a:r>
              <a:rPr lang="tr-TR" sz="2400" cap="none" spc="5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süresi,</a:t>
            </a:r>
            <a:r>
              <a:rPr lang="tr-TR" sz="2400" cap="none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hızı</a:t>
            </a:r>
            <a:r>
              <a:rPr lang="tr-TR" sz="2400" cap="none" spc="5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400" cap="none" spc="5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etkililiği</a:t>
            </a:r>
            <a:r>
              <a:rPr lang="tr-TR" sz="2400" cap="none" spc="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farklılık göstermektedir.</a:t>
            </a:r>
            <a:r>
              <a:rPr lang="tr-TR" sz="2400" cap="none" spc="9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tr-TR" sz="2400" cap="none" spc="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</a:t>
            </a:r>
            <a:r>
              <a:rPr lang="tr-TR" sz="2400" cap="none" spc="8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kendine</a:t>
            </a:r>
            <a:r>
              <a:rPr lang="tr-TR" sz="2400" cap="none" spc="8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</a:t>
            </a:r>
            <a:r>
              <a:rPr lang="tr-TR" sz="2400" cap="none" spc="9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400" cap="none" spc="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biricik</a:t>
            </a:r>
            <a:r>
              <a:rPr lang="tr-TR" sz="2400" cap="none" spc="9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olduğunu</a:t>
            </a:r>
            <a:r>
              <a:rPr lang="tr-TR" sz="2400" cap="none" spc="114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hatırlayarak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lang="tr-TR" sz="2400" cap="none" spc="18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becerisinde</a:t>
            </a:r>
            <a:r>
              <a:rPr lang="tr-TR" sz="2400" cap="none" spc="18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zorlanmasının</a:t>
            </a:r>
            <a:r>
              <a:rPr lang="tr-TR" sz="2400" cap="none" spc="19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kaynaklarının</a:t>
            </a:r>
            <a:r>
              <a:rPr lang="tr-TR" sz="2400" cap="none" spc="19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neler</a:t>
            </a:r>
            <a:r>
              <a:rPr lang="tr-TR" sz="2400" cap="none" spc="18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cap="none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olabileceğini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düşünmek</a:t>
            </a:r>
            <a:r>
              <a:rPr lang="tr-TR" sz="2400" cap="none" spc="-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tr-TR" sz="2400" cap="none" spc="-5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r>
              <a:rPr lang="tr-TR" sz="2400" cap="none" spc="-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başlangıç</a:t>
            </a:r>
            <a:r>
              <a:rPr lang="tr-TR" sz="2400" cap="none" spc="-6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noktamız</a:t>
            </a:r>
            <a:r>
              <a:rPr lang="tr-TR" sz="2400" cap="none" spc="-1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olmaktadır.</a:t>
            </a:r>
            <a:endParaRPr lang="tr-TR" sz="2400" cap="non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1347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03385" y="1021234"/>
            <a:ext cx="10621108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OTOKONTROLÜ GELİŞTİRMEK İÇİN NELER YAPILABİLİR?</a:t>
            </a:r>
          </a:p>
          <a:p>
            <a:pPr algn="just"/>
            <a:endParaRPr lang="tr-TR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Okul kuralları öğrencilere açıklanarak her bireyin kendi davranışlarını kontrol edebileceği vurgulanır.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Çocuklar oyun oynarken de öğrenebilirler. Oyunların kurallara göre oynanması için uygun ortam hazırlanmalı, herkesin kurallara göre hareket etmesi sağlanmalıdır.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Evde ve okulda herkesin üzerine sorumluluklar düşebileceği anlatılabilir. Herkesin bu sorumlulukların üstesinden gelebileceği vurgulanır.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2740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90843" y="1126498"/>
            <a:ext cx="103538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r-TR" sz="3600" cap="all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OTOKONTROLÜ GELİŞTİRMEK İÇİN NELER YAPILABİLİR?</a:t>
            </a:r>
            <a:endParaRPr 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Mutluluk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öfke, üzüntü gibi korku gibi temel duygularımız vardır. Her çocuk bu duyguları yaşarken bazen kontrolü kaybedebilir. Onlara rol model olarak duygularını yaşama ve ifade etme fırsatı verilmelidir. Bu bağlamda </a:t>
            </a:r>
            <a:r>
              <a:rPr lang="tr-T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 ve Rehberlik ve Hizmetleri Genel Müdürlüğü web sitesindeki ‘’ Okul Öncesi Sınıf Rehberlik Etkinlikleri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’’ kitabından bireyin duygularını </a:t>
            </a:r>
            <a:r>
              <a:rPr lang="tr-TR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farketmesi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ifade edebilmesine yönelik etkinlikler sınıf içinde uygulanabilir.</a:t>
            </a:r>
          </a:p>
        </p:txBody>
      </p:sp>
    </p:spTree>
    <p:extLst>
      <p:ext uri="{BB962C8B-B14F-4D97-AF65-F5344CB8AC3E}">
        <p14:creationId xmlns:p14="http://schemas.microsoft.com/office/powerpoint/2010/main" val="276482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37513" y="852950"/>
            <a:ext cx="10430707" cy="4337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0029" indent="-227329" algn="just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endParaRPr lang="tr-TR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r>
              <a:rPr lang="tr-TR" sz="3200" cap="all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OTOKONTROLÜ GELİŞTİRMEK İÇİN </a:t>
            </a:r>
            <a:r>
              <a:rPr lang="tr-TR" sz="3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NELER</a:t>
            </a:r>
          </a:p>
          <a:p>
            <a:pPr marL="12700" algn="ctr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3200" cap="all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12700" algn="ctr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r>
              <a:rPr lang="tr-TR" sz="3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tr-TR" sz="3200" cap="all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YAPILABİLİR</a:t>
            </a:r>
            <a:r>
              <a:rPr lang="tr-TR" sz="3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</a:p>
          <a:p>
            <a:pPr marL="12700" algn="ctr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3200" b="1" cap="all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12700" algn="ctr">
              <a:lnSpc>
                <a:spcPts val="2735"/>
              </a:lnSpc>
              <a:spcBef>
                <a:spcPts val="100"/>
              </a:spcBef>
              <a:tabLst>
                <a:tab pos="240029" algn="l"/>
              </a:tabLst>
            </a:pPr>
            <a:endParaRPr lang="tr-TR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 algn="just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endParaRPr lang="tr-TR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 algn="just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tr-TR" sz="2400" b="1" spc="-25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İsteklerinin</a:t>
            </a:r>
            <a:r>
              <a:rPr lang="tr-TR" sz="2400" b="1" spc="-7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tr-TR" sz="2400" b="1" spc="-2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r>
              <a:rPr lang="tr-TR" sz="2400" b="1" spc="-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Olamayacağını</a:t>
            </a:r>
            <a:r>
              <a:rPr lang="tr-T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Öğrenmeleri</a:t>
            </a:r>
            <a:r>
              <a:rPr lang="tr-TR" sz="2400" b="1" spc="-1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Sağlanmalıdır.</a:t>
            </a:r>
            <a:r>
              <a:rPr lang="tr-T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Kendisini</a:t>
            </a:r>
            <a:r>
              <a:rPr lang="tr-TR" sz="2400" spc="33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içinde</a:t>
            </a:r>
            <a:r>
              <a:rPr lang="tr-TR" sz="2400" spc="3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bulunduğu</a:t>
            </a:r>
            <a:r>
              <a:rPr lang="tr-TR" sz="2400" spc="3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>
                <a:latin typeface="Arial" panose="020B0604020202020204" pitchFamily="34" charset="0"/>
                <a:cs typeface="Arial" panose="020B0604020202020204" pitchFamily="34" charset="0"/>
              </a:rPr>
              <a:t>koşullara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göre</a:t>
            </a:r>
            <a:r>
              <a:rPr lang="tr-TR" sz="2400" spc="50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ayarlamayı,</a:t>
            </a:r>
            <a:r>
              <a:rPr lang="tr-TR" sz="2400" spc="49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beklemeyi,</a:t>
            </a:r>
            <a:r>
              <a:rPr lang="tr-TR" sz="2400" spc="50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spc="-10" dirty="0">
                <a:latin typeface="Arial" panose="020B0604020202020204" pitchFamily="34" charset="0"/>
                <a:cs typeface="Arial" panose="020B0604020202020204" pitchFamily="34" charset="0"/>
              </a:rPr>
              <a:t>ertelemeyi,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bazen</a:t>
            </a:r>
            <a:r>
              <a:rPr lang="tr-TR" sz="2400" spc="5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reddedilmeyi</a:t>
            </a:r>
            <a:r>
              <a:rPr lang="tr-TR" sz="2400" spc="5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öğrenmesi</a:t>
            </a:r>
            <a:r>
              <a:rPr lang="tr-TR" sz="2400" spc="5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400" spc="5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bununla başa çıkabilmesi çok önemlidir. Böyle durumlarla nasıl başa çıkılabileceğini öğrenmelidirler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61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9620" y="2788285"/>
            <a:ext cx="10515600" cy="1325563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Teşekkürler </a:t>
            </a:r>
            <a:endParaRPr lang="tr-TR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692151"/>
            <a:ext cx="8229600" cy="1152525"/>
          </a:xfrm>
        </p:spPr>
        <p:txBody>
          <a:bodyPr/>
          <a:lstStyle/>
          <a:p>
            <a:pPr eaLnBrk="1" hangingPunct="1"/>
            <a:r>
              <a:rPr lang="tr-TR" alt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Sunu</a:t>
            </a:r>
            <a:r>
              <a:rPr lang="tr-TR" alt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içeriği</a:t>
            </a:r>
            <a:endParaRPr lang="tr-TR" alt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524001" y="2420939"/>
            <a:ext cx="55086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tr-TR" altLang="tr-TR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00333" y="2420939"/>
            <a:ext cx="8328073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 Nedir?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 ile ilişkili kavramlar nelerdir?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Otokontrole sahip çocukların özellikleri nelerdir?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Otokontrole engel olan durumlar nelerdir?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Çocuklarda otokontrolü geliştirmek için neler yapılabilir?</a:t>
            </a:r>
          </a:p>
          <a:p>
            <a:endParaRPr lang="tr-TR" sz="2300" dirty="0"/>
          </a:p>
        </p:txBody>
      </p:sp>
    </p:spTree>
    <p:extLst>
      <p:ext uri="{BB962C8B-B14F-4D97-AF65-F5344CB8AC3E}">
        <p14:creationId xmlns:p14="http://schemas.microsoft.com/office/powerpoint/2010/main" val="300256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6228" y="782931"/>
            <a:ext cx="10364451" cy="720967"/>
          </a:xfrm>
          <a:prstGeom prst="rect">
            <a:avLst/>
          </a:prstGeom>
        </p:spPr>
        <p:txBody>
          <a:bodyPr vert="horz" wrap="square" lIns="0" tIns="165354" rIns="0" bIns="0" rtlCol="0">
            <a:spAutoFit/>
          </a:bodyPr>
          <a:lstStyle/>
          <a:p>
            <a:pPr marL="811530">
              <a:lnSpc>
                <a:spcPct val="100000"/>
              </a:lnSpc>
              <a:spcBef>
                <a:spcPts val="95"/>
              </a:spcBef>
            </a:pPr>
            <a:r>
              <a:rPr lang="tr-TR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 NEDİR ?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1540" y="1852422"/>
            <a:ext cx="9928546" cy="1347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just">
              <a:lnSpc>
                <a:spcPts val="2630"/>
              </a:lnSpc>
              <a:spcBef>
                <a:spcPts val="105"/>
              </a:spcBef>
              <a:tabLst>
                <a:tab pos="227965" algn="l"/>
              </a:tabLst>
            </a:pP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basit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tanımıyla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kendini</a:t>
            </a:r>
            <a:r>
              <a:rPr sz="2400"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r>
              <a:rPr sz="2400" spc="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etmek</a:t>
            </a:r>
            <a:r>
              <a:rPr sz="2400" spc="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demektir.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Odaklanma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24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işe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yoğunlaşıp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disiplinli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şekilde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çalışmak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4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dışındakileri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engelleme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(engelleyici kontrol) Bilişsel esneklik (odak noktasını kontrollü olarak ve istendiği zaman değiştirebilmek) olarak da düşünülebilir.  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1540" y="3660721"/>
            <a:ext cx="9928546" cy="1552219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algn="just">
              <a:lnSpc>
                <a:spcPts val="2615"/>
              </a:lnSpc>
              <a:spcBef>
                <a:spcPts val="725"/>
              </a:spcBef>
              <a:tabLst>
                <a:tab pos="240665" algn="l"/>
              </a:tabLst>
            </a:pP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Aksiliklere</a:t>
            </a:r>
            <a:r>
              <a:rPr sz="2400" spc="-1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rağmen</a:t>
            </a:r>
            <a:r>
              <a:rPr sz="2400" spc="-3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yoluna</a:t>
            </a:r>
            <a:r>
              <a:rPr sz="2400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devam</a:t>
            </a:r>
            <a:r>
              <a:rPr sz="2400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edebilme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ruh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durumunu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düzenleyebilmedir.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Engelleri</a:t>
            </a:r>
            <a:r>
              <a:rPr sz="2400" spc="-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aşmak</a:t>
            </a:r>
            <a:r>
              <a:rPr sz="24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moral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bozukluğunun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etkilerine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kendini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kapamadır.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1019"/>
              </a:spcBef>
              <a:buFont typeface="Arial"/>
              <a:buChar char="•"/>
              <a:tabLst>
                <a:tab pos="241300" algn="l"/>
              </a:tabLst>
            </a:pPr>
            <a:endParaRPr lang="tr-T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pc="-25" dirty="0">
                <a:latin typeface="Arial" panose="020B0604020202020204" pitchFamily="34" charset="0"/>
                <a:cs typeface="Arial" panose="020B0604020202020204" pitchFamily="34" charset="0"/>
              </a:rPr>
              <a:t>OTOKONTROL NEDİR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762181"/>
            <a:ext cx="10363826" cy="3424107"/>
          </a:xfrm>
        </p:spPr>
        <p:txBody>
          <a:bodyPr>
            <a:normAutofit/>
          </a:bodyPr>
          <a:lstStyle/>
          <a:p>
            <a:pPr marL="12700" marR="5080" lvl="0" indent="0" algn="just">
              <a:lnSpc>
                <a:spcPct val="90000"/>
              </a:lnSpc>
              <a:spcBef>
                <a:spcPts val="380"/>
              </a:spcBef>
              <a:buClrTx/>
              <a:buNone/>
            </a:pPr>
            <a:endParaRPr lang="tr-TR" sz="2300" cap="none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lvl="0" indent="0" algn="just">
              <a:lnSpc>
                <a:spcPct val="90000"/>
              </a:lnSpc>
              <a:spcBef>
                <a:spcPts val="380"/>
              </a:spcBef>
              <a:buClrTx/>
              <a:buNone/>
            </a:pP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Kişinin bazı kuralları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benimsemesi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dış uyarılara gerek kalmadan 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bu uyarılara kendi kendine uymasıdır. Olumlu ve olumsuz duygularını yönlendirebilme iradesine sahip olmasıdır.</a:t>
            </a:r>
          </a:p>
          <a:p>
            <a:pPr marL="12700" marR="5080" lvl="0" indent="0" algn="just">
              <a:lnSpc>
                <a:spcPct val="90000"/>
              </a:lnSpc>
              <a:spcBef>
                <a:spcPts val="380"/>
              </a:spcBef>
              <a:buClrTx/>
              <a:buNone/>
            </a:pPr>
            <a:endParaRPr lang="tr-TR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lvl="0" indent="0" algn="just">
              <a:lnSpc>
                <a:spcPct val="90000"/>
              </a:lnSpc>
              <a:spcBef>
                <a:spcPts val="380"/>
              </a:spcBef>
              <a:buClrTx/>
              <a:buNone/>
            </a:pP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400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hedefe ulaşmak için bireyin kendi davranışlarını kontrol etmesi,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dürtülerine karşı</a:t>
            </a:r>
            <a:r>
              <a:rPr lang="tr-TR" sz="2400" cap="none" spc="47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koyabilmesi</a:t>
            </a:r>
            <a:r>
              <a:rPr lang="tr-TR" sz="2400" cap="none" spc="47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400" cap="none" spc="48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isteklerini</a:t>
            </a:r>
            <a:r>
              <a:rPr lang="tr-TR" sz="2400" cap="none" spc="48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tr-TR" sz="2400" cap="none" spc="459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süreliğine</a:t>
            </a:r>
            <a:r>
              <a:rPr lang="tr-TR" sz="2400" cap="none" spc="48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erteleyebilmesi</a:t>
            </a:r>
            <a:r>
              <a:rPr lang="tr-TR" sz="2400" cap="none" spc="484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otokontrolün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temelini</a:t>
            </a:r>
            <a:r>
              <a:rPr lang="tr-TR" sz="2400" cap="none" spc="3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oluşturur.</a:t>
            </a:r>
            <a:r>
              <a:rPr lang="tr-TR" sz="2400" cap="none" spc="32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Dürtülere</a:t>
            </a:r>
            <a:r>
              <a:rPr lang="tr-TR" sz="2400" cap="none" spc="34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karşı</a:t>
            </a:r>
            <a:r>
              <a:rPr lang="tr-TR" sz="2400" cap="none" spc="34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koyabilme,</a:t>
            </a:r>
            <a:r>
              <a:rPr lang="tr-TR" sz="2400" cap="none" spc="32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</a:t>
            </a:r>
            <a:r>
              <a:rPr lang="tr-TR" sz="2400" cap="none" spc="3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öncesi</a:t>
            </a:r>
            <a:r>
              <a:rPr lang="tr-TR" sz="2400" cap="none" spc="3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</a:t>
            </a:r>
            <a:r>
              <a:rPr lang="tr-TR" sz="2400" cap="none" spc="33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tr-TR" sz="2400" cap="none" spc="-5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lang="tr-TR" sz="2400" cap="none" spc="-3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zordur</a:t>
            </a:r>
            <a:r>
              <a:rPr lang="tr-TR" sz="2400" cap="none" spc="-3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çünkü</a:t>
            </a:r>
            <a:r>
              <a:rPr lang="tr-TR" sz="2400" cap="none" spc="-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2400" cap="none" spc="-2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</a:t>
            </a:r>
            <a:r>
              <a:rPr lang="tr-TR" sz="2400" cap="none" spc="-4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çocukları</a:t>
            </a:r>
            <a:r>
              <a:rPr lang="tr-TR" sz="2400" cap="none" spc="-5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cap="none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benmerkezcidir.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843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775" y="884409"/>
            <a:ext cx="10364451" cy="106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1530">
              <a:lnSpc>
                <a:spcPts val="4105"/>
              </a:lnSpc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OTOKONTROL İLE İLGİLİ KAVRAMLAR NELERDİR?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05" y="2343807"/>
            <a:ext cx="9571990" cy="355802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6350" algn="just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Öz</a:t>
            </a:r>
            <a:r>
              <a:rPr sz="24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denetim</a:t>
            </a:r>
            <a:r>
              <a:rPr sz="24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edinme</a:t>
            </a:r>
            <a:r>
              <a:rPr lang="tr-TR" sz="2400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sürecinde</a:t>
            </a:r>
            <a:r>
              <a:rPr sz="2400" spc="8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çocuklar</a:t>
            </a:r>
            <a:r>
              <a:rPr lang="tr-TR" sz="24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tr-TR" sz="2400" spc="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dürtü</a:t>
            </a:r>
            <a:r>
              <a:rPr lang="tr-TR" sz="2400" spc="7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kontrolünün</a:t>
            </a:r>
            <a:r>
              <a:rPr sz="2400" spc="8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kazanılması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oldukça</a:t>
            </a:r>
            <a:r>
              <a:rPr sz="2400" spc="5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önemli.</a:t>
            </a:r>
            <a:r>
              <a:rPr sz="2400" spc="5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Küçük</a:t>
            </a:r>
            <a:r>
              <a:rPr sz="2400" spc="5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çocuklar</a:t>
            </a:r>
            <a:r>
              <a:rPr sz="2400" spc="4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biyolojik</a:t>
            </a:r>
            <a:r>
              <a:rPr sz="2400" spc="4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kökenli</a:t>
            </a:r>
            <a:r>
              <a:rPr sz="2400" spc="4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istek</a:t>
            </a:r>
            <a:r>
              <a:rPr sz="2400" spc="3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4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10" dirty="0" err="1">
                <a:latin typeface="Arial" panose="020B0604020202020204" pitchFamily="34" charset="0"/>
                <a:cs typeface="Arial" panose="020B0604020202020204" pitchFamily="34" charset="0"/>
              </a:rPr>
              <a:t>yönelimlerini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ertelemekte</a:t>
            </a:r>
            <a:r>
              <a:rPr sz="2400" spc="2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zorlanırlar</a:t>
            </a:r>
            <a:r>
              <a:rPr sz="2400" spc="3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3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hemen</a:t>
            </a:r>
            <a:r>
              <a:rPr sz="2400" spc="3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doyurulması</a:t>
            </a:r>
            <a:r>
              <a:rPr sz="2400" spc="3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sz="2400" spc="3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sz="2400" spc="3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yoğun</a:t>
            </a:r>
            <a:r>
              <a:rPr sz="2400" spc="3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çaba</a:t>
            </a:r>
            <a:r>
              <a:rPr sz="2400" spc="3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>
                <a:latin typeface="Arial" panose="020B0604020202020204" pitchFamily="34" charset="0"/>
                <a:cs typeface="Arial" panose="020B0604020202020204" pitchFamily="34" charset="0"/>
              </a:rPr>
              <a:t>içine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girebilirler</a:t>
            </a:r>
            <a:r>
              <a:rPr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 algn="just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ts val="2590"/>
              </a:lnSpc>
              <a:spcBef>
                <a:spcPts val="1030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durum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onların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ebeveynlerin</a:t>
            </a:r>
            <a:r>
              <a:rPr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birçok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sorun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yaşamasına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neden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olabilir.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Çünkü</a:t>
            </a:r>
            <a:r>
              <a:rPr sz="2400" spc="17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çocuklar</a:t>
            </a:r>
            <a:r>
              <a:rPr sz="2400" spc="16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15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sz="2400" spc="16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16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sz="2400" spc="1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dürtüsünün</a:t>
            </a:r>
            <a:r>
              <a:rPr sz="2400" spc="17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doyumuna</a:t>
            </a:r>
            <a:r>
              <a:rPr sz="2400" spc="1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</a:t>
            </a:r>
            <a:r>
              <a:rPr sz="2400" spc="1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1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almaya</a:t>
            </a:r>
            <a:r>
              <a:rPr lang="tr-TR" sz="2400" spc="-1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odaklanır ve sonuçlarını hesaplayamazlar bu nedenle de ertelemekte zorlanabilirler. Yaşın büyümesi ile beraber otokontrol becerisi artar.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775" y="360355"/>
            <a:ext cx="10364451" cy="2112501"/>
          </a:xfrm>
          <a:prstGeom prst="rect">
            <a:avLst/>
          </a:prstGeom>
        </p:spPr>
        <p:txBody>
          <a:bodyPr vert="horz" wrap="square" lIns="0" tIns="80391" rIns="0" bIns="0" rtlCol="0">
            <a:spAutoFit/>
          </a:bodyPr>
          <a:lstStyle/>
          <a:p>
            <a:pPr marL="278130">
              <a:lnSpc>
                <a:spcPct val="100000"/>
              </a:lnSpc>
              <a:spcBef>
                <a:spcPts val="95"/>
              </a:spcBef>
            </a:pPr>
            <a:r>
              <a:rPr lang="tr-TR" sz="44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400" spc="-55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44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Marshmallow</a:t>
            </a:r>
            <a:r>
              <a:rPr sz="4400" spc="-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Deneyi</a:t>
            </a:r>
            <a:r>
              <a:rPr lang="tr-TR" sz="4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400" spc="-1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804796"/>
            <a:ext cx="10359390" cy="4444422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0029" marR="5080" indent="-227329" algn="just">
              <a:lnSpc>
                <a:spcPct val="901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endParaRPr lang="tr-TR" sz="2400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Nam-ı </a:t>
            </a: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“Zevki Erteleme Becerisi Testi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just"/>
            <a:endParaRPr lang="tr-TR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Dünyada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ilk defa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Colombia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Üniversitesi’nde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Walter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Mischel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tarafından 1970 yılında uygulanan “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Marshmallow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Testi” diğer adıyla “Zevki Erteleme Becerisi Testi” 40 yıldır 4-6 yaşları arasındaki anaokulu çağındaki çocuklarının kendilerini kontrol etme ve duygularını yönetme becerilerini ölçmek için yaygın olarak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kullanılıyor.(Aytun, 2013)</a:t>
            </a:r>
          </a:p>
          <a:p>
            <a:pPr algn="just"/>
            <a:endParaRPr lang="tr-TR" sz="2400" dirty="0">
              <a:solidFill>
                <a:srgbClr val="2125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</a:t>
            </a:r>
            <a:r>
              <a:rPr lang="tr-T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denetim</a:t>
            </a:r>
            <a:r>
              <a:rPr sz="2400" spc="-85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becerisi</a:t>
            </a:r>
            <a:r>
              <a:rPr sz="2400" spc="-4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olup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deneyde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istenileni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yapabilen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çocukların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ileri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yaşlarda</a:t>
            </a:r>
            <a:r>
              <a:rPr sz="2400" spc="3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40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sz="2400" spc="40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akademik</a:t>
            </a:r>
            <a:r>
              <a:rPr sz="2400" spc="4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başarılara</a:t>
            </a:r>
            <a:r>
              <a:rPr sz="2400" spc="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4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4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sağlıklı</a:t>
            </a:r>
            <a:r>
              <a:rPr sz="2400" spc="4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sosyal</a:t>
            </a:r>
            <a:r>
              <a:rPr sz="2400" spc="4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ilişkilere</a:t>
            </a:r>
            <a:r>
              <a:rPr sz="2400" spc="4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sahip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olduğu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görülmüştür.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77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9123" y="-11246"/>
            <a:ext cx="10858587" cy="255133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lang="tr-TR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pc="-25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pc="-2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pc="-2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Nedir? </a:t>
            </a:r>
            <a:r>
              <a:rPr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lang="tr-TR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 İ</a:t>
            </a:r>
            <a:r>
              <a:rPr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pc="-19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İlişkili Kavramlar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9124" y="2852115"/>
            <a:ext cx="10436556" cy="214699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90"/>
              </a:spcBef>
            </a:pPr>
            <a:endParaRPr lang="tr-TR" sz="2400" dirty="0" smtClean="0">
              <a:latin typeface="Calibri"/>
              <a:cs typeface="Calibri"/>
            </a:endParaRPr>
          </a:p>
          <a:p>
            <a:pPr marL="12700" marR="5080" algn="just">
              <a:lnSpc>
                <a:spcPct val="90000"/>
              </a:lnSpc>
              <a:spcBef>
                <a:spcPts val="390"/>
              </a:spcBef>
            </a:pPr>
            <a:endParaRPr lang="tr-TR" sz="2400" dirty="0">
              <a:latin typeface="Calibri"/>
              <a:cs typeface="Calibri"/>
            </a:endParaRPr>
          </a:p>
          <a:p>
            <a:pPr marL="12700" marR="5080" algn="just">
              <a:lnSpc>
                <a:spcPct val="90000"/>
              </a:lnSpc>
              <a:spcBef>
                <a:spcPts val="390"/>
              </a:spcBef>
            </a:pPr>
            <a:r>
              <a:rPr lang="tr-TR" sz="2400" dirty="0" smtClean="0">
                <a:latin typeface="Calibri"/>
                <a:cs typeface="Calibri"/>
              </a:rPr>
              <a:t>	</a:t>
            </a: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Bazı</a:t>
            </a:r>
            <a:r>
              <a:rPr sz="24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durumlarda</a:t>
            </a:r>
            <a:r>
              <a:rPr sz="24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dürtü</a:t>
            </a:r>
            <a:r>
              <a:rPr sz="24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bazen</a:t>
            </a:r>
            <a:r>
              <a:rPr sz="24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yiyeceği</a:t>
            </a:r>
            <a:r>
              <a:rPr sz="2400" spc="24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sz="2400" spc="25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etmek</a:t>
            </a:r>
            <a:r>
              <a:rPr sz="2400" spc="2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sz="2400" spc="2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oyuncağa</a:t>
            </a:r>
            <a:r>
              <a:rPr sz="2400" spc="19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sahip</a:t>
            </a:r>
            <a:r>
              <a:rPr sz="2400" spc="17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olmak</a:t>
            </a:r>
            <a:r>
              <a:rPr sz="2400" spc="17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olabilir.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Bazen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arkadaşına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vurmak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gibi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öfke</a:t>
            </a:r>
            <a:r>
              <a:rPr sz="2400" spc="8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9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kızgınlığını</a:t>
            </a:r>
            <a:r>
              <a:rPr sz="2400" spc="8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r>
              <a:rPr sz="2400" spc="9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verici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şekilde ortaya çıkabilir. Sonuçları itibariyle de zor durumda kalabilirler.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79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3496" y="336688"/>
            <a:ext cx="10326311" cy="1011302"/>
          </a:xfrm>
          <a:prstGeom prst="rect">
            <a:avLst/>
          </a:prstGeom>
        </p:spPr>
        <p:txBody>
          <a:bodyPr vert="horz" wrap="square" lIns="0" tIns="452882" rIns="0" bIns="0" rtlCol="0">
            <a:spAutoFit/>
          </a:bodyPr>
          <a:lstStyle/>
          <a:p>
            <a:pPr marL="278130">
              <a:lnSpc>
                <a:spcPct val="100000"/>
              </a:lnSpc>
              <a:spcBef>
                <a:spcPts val="100"/>
              </a:spcBef>
            </a:pPr>
            <a:r>
              <a:rPr sz="3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Otokontrol</a:t>
            </a:r>
            <a:r>
              <a:rPr lang="tr-TR" sz="36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 İ</a:t>
            </a:r>
            <a:r>
              <a:rPr sz="36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z="3600" spc="-8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dirty="0">
                <a:latin typeface="Arial" panose="020B0604020202020204" pitchFamily="34" charset="0"/>
                <a:cs typeface="Arial" panose="020B0604020202020204" pitchFamily="34" charset="0"/>
              </a:rPr>
              <a:t>İlişkili</a:t>
            </a:r>
            <a:r>
              <a:rPr sz="36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spc="-10" dirty="0">
                <a:latin typeface="Arial" panose="020B0604020202020204" pitchFamily="34" charset="0"/>
                <a:cs typeface="Arial" panose="020B0604020202020204" pitchFamily="34" charset="0"/>
              </a:rPr>
              <a:t>Kavramlar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0367" y="1825751"/>
            <a:ext cx="2176780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74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9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398145">
              <a:lnSpc>
                <a:spcPct val="100000"/>
              </a:lnSpc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Öz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disiplin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3047" y="1825751"/>
            <a:ext cx="2173605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74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9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68630">
              <a:lnSpc>
                <a:spcPct val="100000"/>
              </a:lnSpc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Öz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güven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05728" y="1825751"/>
            <a:ext cx="2173605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74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95"/>
              </a:spcBef>
            </a:pPr>
            <a:endParaRPr sz="260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Odaklanma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5359" y="1825751"/>
            <a:ext cx="2176780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74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9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330835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Muhakeme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0367" y="3349752"/>
            <a:ext cx="2176780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274320" rIns="0" bIns="0" rtlCol="0">
            <a:spAutoFit/>
          </a:bodyPr>
          <a:lstStyle/>
          <a:p>
            <a:pPr marL="690880" marR="320675" indent="-368935">
              <a:lnSpc>
                <a:spcPts val="2860"/>
              </a:lnSpc>
              <a:spcBef>
                <a:spcPts val="2160"/>
              </a:spcBef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Sorumluluk bilinci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3047" y="3349752"/>
            <a:ext cx="2173605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61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85"/>
              </a:spcBef>
            </a:pPr>
            <a:endParaRPr sz="2600">
              <a:latin typeface="Times New Roman"/>
              <a:cs typeface="Times New Roman"/>
            </a:endParaRPr>
          </a:p>
          <a:p>
            <a:pPr marL="361950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Farkındalık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05728" y="3349752"/>
            <a:ext cx="2173605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61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85"/>
              </a:spcBef>
            </a:pP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Sabır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95359" y="3349752"/>
            <a:ext cx="2176780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61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85"/>
              </a:spcBef>
            </a:pPr>
            <a:endParaRPr sz="26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Saygı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18232" y="4870703"/>
            <a:ext cx="2173605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81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509905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Tutarlılık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07864" y="4870703"/>
            <a:ext cx="2176780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94615" rIns="0" bIns="0" rtlCol="0">
            <a:spAutoFit/>
          </a:bodyPr>
          <a:lstStyle/>
          <a:p>
            <a:pPr marL="451484" marR="445134" indent="1270" algn="ctr">
              <a:lnSpc>
                <a:spcPts val="2860"/>
              </a:lnSpc>
              <a:spcBef>
                <a:spcPts val="745"/>
              </a:spcBef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Problem Çözme Becerileri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00543" y="4870703"/>
            <a:ext cx="2173605" cy="130492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81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endParaRPr sz="2600">
              <a:latin typeface="Times New Roman"/>
              <a:cs typeface="Times New Roman"/>
            </a:endParaRPr>
          </a:p>
          <a:p>
            <a:pPr marL="615950">
              <a:lnSpc>
                <a:spcPct val="100000"/>
              </a:lnSpc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Sınırlar</a:t>
            </a:r>
            <a:endParaRPr sz="2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46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166870" cy="6858000"/>
          </a:xfrm>
          <a:custGeom>
            <a:avLst/>
            <a:gdLst/>
            <a:ahLst/>
            <a:cxnLst/>
            <a:rect l="l" t="t" r="r" b="b"/>
            <a:pathLst>
              <a:path w="4166870" h="6858000">
                <a:moveTo>
                  <a:pt x="2259203" y="0"/>
                </a:moveTo>
                <a:lnTo>
                  <a:pt x="0" y="0"/>
                </a:lnTo>
                <a:lnTo>
                  <a:pt x="0" y="6857999"/>
                </a:lnTo>
                <a:lnTo>
                  <a:pt x="2259203" y="6857999"/>
                </a:lnTo>
                <a:lnTo>
                  <a:pt x="2387473" y="6775778"/>
                </a:lnTo>
                <a:lnTo>
                  <a:pt x="2427059" y="6748686"/>
                </a:lnTo>
                <a:lnTo>
                  <a:pt x="2466306" y="6721137"/>
                </a:lnTo>
                <a:lnTo>
                  <a:pt x="2505209" y="6693136"/>
                </a:lnTo>
                <a:lnTo>
                  <a:pt x="2543765" y="6664686"/>
                </a:lnTo>
                <a:lnTo>
                  <a:pt x="2581969" y="6635792"/>
                </a:lnTo>
                <a:lnTo>
                  <a:pt x="2619817" y="6606457"/>
                </a:lnTo>
                <a:lnTo>
                  <a:pt x="2657307" y="6576685"/>
                </a:lnTo>
                <a:lnTo>
                  <a:pt x="2694433" y="6546479"/>
                </a:lnTo>
                <a:lnTo>
                  <a:pt x="2731193" y="6515844"/>
                </a:lnTo>
                <a:lnTo>
                  <a:pt x="2767582" y="6484784"/>
                </a:lnTo>
                <a:lnTo>
                  <a:pt x="2803597" y="6453301"/>
                </a:lnTo>
                <a:lnTo>
                  <a:pt x="2839233" y="6421401"/>
                </a:lnTo>
                <a:lnTo>
                  <a:pt x="2874488" y="6389086"/>
                </a:lnTo>
                <a:lnTo>
                  <a:pt x="2909356" y="6356362"/>
                </a:lnTo>
                <a:lnTo>
                  <a:pt x="2943835" y="6323230"/>
                </a:lnTo>
                <a:lnTo>
                  <a:pt x="2977921" y="6289696"/>
                </a:lnTo>
                <a:lnTo>
                  <a:pt x="3011609" y="6255763"/>
                </a:lnTo>
                <a:lnTo>
                  <a:pt x="3044896" y="6221435"/>
                </a:lnTo>
                <a:lnTo>
                  <a:pt x="3077778" y="6186716"/>
                </a:lnTo>
                <a:lnTo>
                  <a:pt x="3110252" y="6151609"/>
                </a:lnTo>
                <a:lnTo>
                  <a:pt x="3142313" y="6116118"/>
                </a:lnTo>
                <a:lnTo>
                  <a:pt x="3173957" y="6080248"/>
                </a:lnTo>
                <a:lnTo>
                  <a:pt x="3205181" y="6044002"/>
                </a:lnTo>
                <a:lnTo>
                  <a:pt x="3235982" y="6007384"/>
                </a:lnTo>
                <a:lnTo>
                  <a:pt x="3266354" y="5970397"/>
                </a:lnTo>
                <a:lnTo>
                  <a:pt x="3296295" y="5933046"/>
                </a:lnTo>
                <a:lnTo>
                  <a:pt x="3325800" y="5895333"/>
                </a:lnTo>
                <a:lnTo>
                  <a:pt x="3354866" y="5857265"/>
                </a:lnTo>
                <a:lnTo>
                  <a:pt x="3383489" y="5818842"/>
                </a:lnTo>
                <a:lnTo>
                  <a:pt x="3411665" y="5780071"/>
                </a:lnTo>
                <a:lnTo>
                  <a:pt x="3439390" y="5740954"/>
                </a:lnTo>
                <a:lnTo>
                  <a:pt x="3466661" y="5701496"/>
                </a:lnTo>
                <a:lnTo>
                  <a:pt x="3493474" y="5661700"/>
                </a:lnTo>
                <a:lnTo>
                  <a:pt x="3519824" y="5621569"/>
                </a:lnTo>
                <a:lnTo>
                  <a:pt x="3545708" y="5581109"/>
                </a:lnTo>
                <a:lnTo>
                  <a:pt x="3571122" y="5540322"/>
                </a:lnTo>
                <a:lnTo>
                  <a:pt x="3596063" y="5499213"/>
                </a:lnTo>
                <a:lnTo>
                  <a:pt x="3620526" y="5457784"/>
                </a:lnTo>
                <a:lnTo>
                  <a:pt x="3644508" y="5416041"/>
                </a:lnTo>
                <a:lnTo>
                  <a:pt x="3668005" y="5373987"/>
                </a:lnTo>
                <a:lnTo>
                  <a:pt x="3691013" y="5331626"/>
                </a:lnTo>
                <a:lnTo>
                  <a:pt x="3713528" y="5288961"/>
                </a:lnTo>
                <a:lnTo>
                  <a:pt x="3735547" y="5245996"/>
                </a:lnTo>
                <a:lnTo>
                  <a:pt x="3757066" y="5202736"/>
                </a:lnTo>
                <a:lnTo>
                  <a:pt x="3778080" y="5159183"/>
                </a:lnTo>
                <a:lnTo>
                  <a:pt x="3798586" y="5115342"/>
                </a:lnTo>
                <a:lnTo>
                  <a:pt x="3818580" y="5071217"/>
                </a:lnTo>
                <a:lnTo>
                  <a:pt x="3838059" y="5026811"/>
                </a:lnTo>
                <a:lnTo>
                  <a:pt x="3857019" y="4982129"/>
                </a:lnTo>
                <a:lnTo>
                  <a:pt x="3875455" y="4937174"/>
                </a:lnTo>
                <a:lnTo>
                  <a:pt x="3893364" y="4891949"/>
                </a:lnTo>
                <a:lnTo>
                  <a:pt x="3910742" y="4846459"/>
                </a:lnTo>
                <a:lnTo>
                  <a:pt x="3927585" y="4800708"/>
                </a:lnTo>
                <a:lnTo>
                  <a:pt x="3943890" y="4754699"/>
                </a:lnTo>
                <a:lnTo>
                  <a:pt x="3959653" y="4708436"/>
                </a:lnTo>
                <a:lnTo>
                  <a:pt x="3974869" y="4661923"/>
                </a:lnTo>
                <a:lnTo>
                  <a:pt x="3989536" y="4615164"/>
                </a:lnTo>
                <a:lnTo>
                  <a:pt x="4003649" y="4568162"/>
                </a:lnTo>
                <a:lnTo>
                  <a:pt x="4017204" y="4520922"/>
                </a:lnTo>
                <a:lnTo>
                  <a:pt x="4030197" y="4473447"/>
                </a:lnTo>
                <a:lnTo>
                  <a:pt x="4042626" y="4425741"/>
                </a:lnTo>
                <a:lnTo>
                  <a:pt x="4054485" y="4377808"/>
                </a:lnTo>
                <a:lnTo>
                  <a:pt x="4065772" y="4329652"/>
                </a:lnTo>
                <a:lnTo>
                  <a:pt x="4076481" y="4281276"/>
                </a:lnTo>
                <a:lnTo>
                  <a:pt x="4086611" y="4232684"/>
                </a:lnTo>
                <a:lnTo>
                  <a:pt x="4096156" y="4183881"/>
                </a:lnTo>
                <a:lnTo>
                  <a:pt x="4105112" y="4134870"/>
                </a:lnTo>
                <a:lnTo>
                  <a:pt x="4113477" y="4085654"/>
                </a:lnTo>
                <a:lnTo>
                  <a:pt x="4121246" y="4036238"/>
                </a:lnTo>
                <a:lnTo>
                  <a:pt x="4128416" y="3986625"/>
                </a:lnTo>
                <a:lnTo>
                  <a:pt x="4134982" y="3936819"/>
                </a:lnTo>
                <a:lnTo>
                  <a:pt x="4140941" y="3886825"/>
                </a:lnTo>
                <a:lnTo>
                  <a:pt x="4146289" y="3836645"/>
                </a:lnTo>
                <a:lnTo>
                  <a:pt x="4151022" y="3786284"/>
                </a:lnTo>
                <a:lnTo>
                  <a:pt x="4155136" y="3735745"/>
                </a:lnTo>
                <a:lnTo>
                  <a:pt x="4158628" y="3685033"/>
                </a:lnTo>
                <a:lnTo>
                  <a:pt x="4161493" y="3634151"/>
                </a:lnTo>
                <a:lnTo>
                  <a:pt x="4163728" y="3583103"/>
                </a:lnTo>
                <a:lnTo>
                  <a:pt x="4165330" y="3531892"/>
                </a:lnTo>
                <a:lnTo>
                  <a:pt x="4166293" y="3480523"/>
                </a:lnTo>
                <a:lnTo>
                  <a:pt x="4166616" y="3429000"/>
                </a:lnTo>
                <a:lnTo>
                  <a:pt x="4166293" y="3377476"/>
                </a:lnTo>
                <a:lnTo>
                  <a:pt x="4165330" y="3326107"/>
                </a:lnTo>
                <a:lnTo>
                  <a:pt x="4163728" y="3274897"/>
                </a:lnTo>
                <a:lnTo>
                  <a:pt x="4161493" y="3223849"/>
                </a:lnTo>
                <a:lnTo>
                  <a:pt x="4158628" y="3172967"/>
                </a:lnTo>
                <a:lnTo>
                  <a:pt x="4155136" y="3122255"/>
                </a:lnTo>
                <a:lnTo>
                  <a:pt x="4151022" y="3071716"/>
                </a:lnTo>
                <a:lnTo>
                  <a:pt x="4146289" y="3021356"/>
                </a:lnTo>
                <a:lnTo>
                  <a:pt x="4140941" y="2971176"/>
                </a:lnTo>
                <a:lnTo>
                  <a:pt x="4134982" y="2921182"/>
                </a:lnTo>
                <a:lnTo>
                  <a:pt x="4128416" y="2871377"/>
                </a:lnTo>
                <a:lnTo>
                  <a:pt x="4121246" y="2821765"/>
                </a:lnTo>
                <a:lnTo>
                  <a:pt x="4113477" y="2772349"/>
                </a:lnTo>
                <a:lnTo>
                  <a:pt x="4105112" y="2723134"/>
                </a:lnTo>
                <a:lnTo>
                  <a:pt x="4096156" y="2674123"/>
                </a:lnTo>
                <a:lnTo>
                  <a:pt x="4086611" y="2625320"/>
                </a:lnTo>
                <a:lnTo>
                  <a:pt x="4076481" y="2576729"/>
                </a:lnTo>
                <a:lnTo>
                  <a:pt x="4065772" y="2528354"/>
                </a:lnTo>
                <a:lnTo>
                  <a:pt x="4054485" y="2480198"/>
                </a:lnTo>
                <a:lnTo>
                  <a:pt x="4042626" y="2432266"/>
                </a:lnTo>
                <a:lnTo>
                  <a:pt x="4030197" y="2384560"/>
                </a:lnTo>
                <a:lnTo>
                  <a:pt x="4017204" y="2337086"/>
                </a:lnTo>
                <a:lnTo>
                  <a:pt x="4003649" y="2289846"/>
                </a:lnTo>
                <a:lnTo>
                  <a:pt x="3989536" y="2242846"/>
                </a:lnTo>
                <a:lnTo>
                  <a:pt x="3974869" y="2196087"/>
                </a:lnTo>
                <a:lnTo>
                  <a:pt x="3959653" y="2149575"/>
                </a:lnTo>
                <a:lnTo>
                  <a:pt x="3943890" y="2103312"/>
                </a:lnTo>
                <a:lnTo>
                  <a:pt x="3927585" y="2057304"/>
                </a:lnTo>
                <a:lnTo>
                  <a:pt x="3910742" y="2011553"/>
                </a:lnTo>
                <a:lnTo>
                  <a:pt x="3893364" y="1966064"/>
                </a:lnTo>
                <a:lnTo>
                  <a:pt x="3875455" y="1920840"/>
                </a:lnTo>
                <a:lnTo>
                  <a:pt x="3857019" y="1875885"/>
                </a:lnTo>
                <a:lnTo>
                  <a:pt x="3838059" y="1831203"/>
                </a:lnTo>
                <a:lnTo>
                  <a:pt x="3818580" y="1786797"/>
                </a:lnTo>
                <a:lnTo>
                  <a:pt x="3798586" y="1742673"/>
                </a:lnTo>
                <a:lnTo>
                  <a:pt x="3778080" y="1698832"/>
                </a:lnTo>
                <a:lnTo>
                  <a:pt x="3757066" y="1655280"/>
                </a:lnTo>
                <a:lnTo>
                  <a:pt x="3735547" y="1612020"/>
                </a:lnTo>
                <a:lnTo>
                  <a:pt x="3713528" y="1569055"/>
                </a:lnTo>
                <a:lnTo>
                  <a:pt x="3691013" y="1526391"/>
                </a:lnTo>
                <a:lnTo>
                  <a:pt x="3668005" y="1484029"/>
                </a:lnTo>
                <a:lnTo>
                  <a:pt x="3644508" y="1441975"/>
                </a:lnTo>
                <a:lnTo>
                  <a:pt x="3620526" y="1400232"/>
                </a:lnTo>
                <a:lnTo>
                  <a:pt x="3596063" y="1358804"/>
                </a:lnTo>
                <a:lnTo>
                  <a:pt x="3571122" y="1317694"/>
                </a:lnTo>
                <a:lnTo>
                  <a:pt x="3545708" y="1276907"/>
                </a:lnTo>
                <a:lnTo>
                  <a:pt x="3519824" y="1236446"/>
                </a:lnTo>
                <a:lnTo>
                  <a:pt x="3493474" y="1196316"/>
                </a:lnTo>
                <a:lnTo>
                  <a:pt x="3466661" y="1156519"/>
                </a:lnTo>
                <a:lnTo>
                  <a:pt x="3439390" y="1117060"/>
                </a:lnTo>
                <a:lnTo>
                  <a:pt x="3411665" y="1077943"/>
                </a:lnTo>
                <a:lnTo>
                  <a:pt x="3383489" y="1039171"/>
                </a:lnTo>
                <a:lnTo>
                  <a:pt x="3354866" y="1000748"/>
                </a:lnTo>
                <a:lnTo>
                  <a:pt x="3325800" y="962678"/>
                </a:lnTo>
                <a:lnTo>
                  <a:pt x="3296295" y="924965"/>
                </a:lnTo>
                <a:lnTo>
                  <a:pt x="3266354" y="887613"/>
                </a:lnTo>
                <a:lnTo>
                  <a:pt x="3235982" y="850625"/>
                </a:lnTo>
                <a:lnTo>
                  <a:pt x="3205181" y="814006"/>
                </a:lnTo>
                <a:lnTo>
                  <a:pt x="3173957" y="777758"/>
                </a:lnTo>
                <a:lnTo>
                  <a:pt x="3142313" y="741886"/>
                </a:lnTo>
                <a:lnTo>
                  <a:pt x="3110252" y="706395"/>
                </a:lnTo>
                <a:lnTo>
                  <a:pt x="3077778" y="671286"/>
                </a:lnTo>
                <a:lnTo>
                  <a:pt x="3044896" y="636565"/>
                </a:lnTo>
                <a:lnTo>
                  <a:pt x="3011609" y="602235"/>
                </a:lnTo>
                <a:lnTo>
                  <a:pt x="2977921" y="568300"/>
                </a:lnTo>
                <a:lnTo>
                  <a:pt x="2943835" y="534764"/>
                </a:lnTo>
                <a:lnTo>
                  <a:pt x="2909356" y="501631"/>
                </a:lnTo>
                <a:lnTo>
                  <a:pt x="2874488" y="468903"/>
                </a:lnTo>
                <a:lnTo>
                  <a:pt x="2839233" y="436586"/>
                </a:lnTo>
                <a:lnTo>
                  <a:pt x="2803597" y="404684"/>
                </a:lnTo>
                <a:lnTo>
                  <a:pt x="2767582" y="373198"/>
                </a:lnTo>
                <a:lnTo>
                  <a:pt x="2731193" y="342135"/>
                </a:lnTo>
                <a:lnTo>
                  <a:pt x="2694433" y="311497"/>
                </a:lnTo>
                <a:lnTo>
                  <a:pt x="2657307" y="281288"/>
                </a:lnTo>
                <a:lnTo>
                  <a:pt x="2619817" y="251513"/>
                </a:lnTo>
                <a:lnTo>
                  <a:pt x="2581969" y="222174"/>
                </a:lnTo>
                <a:lnTo>
                  <a:pt x="2543765" y="193276"/>
                </a:lnTo>
                <a:lnTo>
                  <a:pt x="2505209" y="164823"/>
                </a:lnTo>
                <a:lnTo>
                  <a:pt x="2466306" y="136818"/>
                </a:lnTo>
                <a:lnTo>
                  <a:pt x="2427059" y="109265"/>
                </a:lnTo>
                <a:lnTo>
                  <a:pt x="2387473" y="82169"/>
                </a:lnTo>
                <a:lnTo>
                  <a:pt x="2259203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5759" y="2064842"/>
            <a:ext cx="2682875" cy="250698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z="4400" spc="-70" dirty="0">
                <a:solidFill>
                  <a:srgbClr val="FFFFFF"/>
                </a:solidFill>
                <a:latin typeface="Calibri Light"/>
                <a:cs typeface="Calibri Light"/>
              </a:rPr>
              <a:t>Otokontrole </a:t>
            </a:r>
            <a:r>
              <a:rPr sz="4400" spc="-10" dirty="0">
                <a:solidFill>
                  <a:srgbClr val="FFFFFF"/>
                </a:solidFill>
                <a:latin typeface="Calibri Light"/>
                <a:cs typeface="Calibri Light"/>
              </a:rPr>
              <a:t>Sahip Çocukların Özellikleri</a:t>
            </a:r>
            <a:endParaRPr sz="44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4393" y="1150442"/>
            <a:ext cx="7658739" cy="44884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  <a:tab pos="2021205" algn="l"/>
                <a:tab pos="3289300" algn="l"/>
                <a:tab pos="4243705" algn="l"/>
                <a:tab pos="5756275" algn="l"/>
              </a:tabLst>
            </a:pPr>
            <a:r>
              <a:rPr lang="tr-TR" sz="24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Amaç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oluşturma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ulaşmada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farklı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seçenekleri kullanabilirler.</a:t>
            </a:r>
          </a:p>
          <a:p>
            <a:pPr marL="240029" indent="-227329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  <a:tab pos="2021205" algn="l"/>
                <a:tab pos="3289300" algn="l"/>
                <a:tab pos="4243705" algn="l"/>
                <a:tab pos="5756275" algn="l"/>
              </a:tabLst>
            </a:pP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Karşılaştıkları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çözme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konusunda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kendine</a:t>
            </a:r>
            <a:endParaRPr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>
              <a:lnSpc>
                <a:spcPts val="2735"/>
              </a:lnSpc>
            </a:pPr>
            <a:r>
              <a:rPr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-8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güvenirler.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>
              <a:lnSpc>
                <a:spcPts val="2735"/>
              </a:lnSpc>
              <a:spcBef>
                <a:spcPts val="72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Öz</a:t>
            </a:r>
            <a:r>
              <a:rPr sz="24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saygıları,</a:t>
            </a:r>
            <a:r>
              <a:rPr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öz</a:t>
            </a:r>
            <a:r>
              <a:rPr sz="2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güvenleri,</a:t>
            </a:r>
            <a:r>
              <a:rPr sz="24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empati</a:t>
            </a:r>
            <a:r>
              <a:rPr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becerileri</a:t>
            </a:r>
            <a:r>
              <a:rPr sz="24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2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uyum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>
              <a:lnSpc>
                <a:spcPts val="2735"/>
              </a:lnSpc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düzeyleri</a:t>
            </a:r>
            <a:r>
              <a:rPr sz="24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yüksektir.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Yeni</a:t>
            </a:r>
            <a:r>
              <a:rPr sz="24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çözüm</a:t>
            </a:r>
            <a:r>
              <a:rPr sz="2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yollarını</a:t>
            </a:r>
            <a:r>
              <a:rPr sz="24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denemeye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açıktırlar.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Kendilerini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motive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edebilirler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Planlama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becerileri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iyidir.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Öğrenme</a:t>
            </a:r>
            <a:r>
              <a:rPr sz="24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sürecine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sz="24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etkin</a:t>
            </a:r>
            <a:r>
              <a:rPr sz="2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katılabilirler.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029" indent="-227329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Yeterliliklerinin</a:t>
            </a:r>
            <a:r>
              <a:rPr sz="2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farkındadırlar.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9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5832</TotalTime>
  <Words>833</Words>
  <Application>Microsoft Office PowerPoint</Application>
  <PresentationFormat>Geniş ekran</PresentationFormat>
  <Paragraphs>110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Symbol</vt:lpstr>
      <vt:lpstr>Times New Roman</vt:lpstr>
      <vt:lpstr>Tw Cen MT</vt:lpstr>
      <vt:lpstr>Damla</vt:lpstr>
      <vt:lpstr>PowerPoint Sunusu</vt:lpstr>
      <vt:lpstr>Sunu içeriği</vt:lpstr>
      <vt:lpstr>OTOKONTROL NEDİR ?</vt:lpstr>
      <vt:lpstr>OTOKONTROL NEDİR ?</vt:lpstr>
      <vt:lpstr>OTOKONTROL İLE İLGİLİ KAVRAMLAR NELERDİR?</vt:lpstr>
      <vt:lpstr> Marshmallow Deneyi </vt:lpstr>
      <vt:lpstr>  Otokontrol Nedir? Otokontrol İle İlişkili Kavramlar</vt:lpstr>
      <vt:lpstr>Otokontrol İle İlişkili Kavramlar</vt:lpstr>
      <vt:lpstr>PowerPoint Sunusu</vt:lpstr>
      <vt:lpstr>PowerPoint Sunusu</vt:lpstr>
      <vt:lpstr>OTOKONTROLE ENGEL DURUMLAR </vt:lpstr>
      <vt:lpstr>Otokontrolü Geliştirmek için neler yapılabilir?</vt:lpstr>
      <vt:lpstr>OTOKONTROLÜ GELİŞTİRMEK İÇİN NELER YAPILABİLİR?</vt:lpstr>
      <vt:lpstr>PowerPoint Sunusu</vt:lpstr>
      <vt:lpstr>PowerPoint Sunusu</vt:lpstr>
      <vt:lpstr>PowerPoint Sunusu</vt:lpstr>
      <vt:lpstr>Teşekkürler 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PACKARD BELL</dc:creator>
  <cp:lastModifiedBy>lenova</cp:lastModifiedBy>
  <cp:revision>36</cp:revision>
  <dcterms:created xsi:type="dcterms:W3CDTF">2021-10-25T07:01:04Z</dcterms:created>
  <dcterms:modified xsi:type="dcterms:W3CDTF">2024-09-19T14:42:36Z</dcterms:modified>
</cp:coreProperties>
</file>