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8288000" cy="10287000"/>
  <p:notesSz cx="6858000" cy="9144000"/>
  <p:embeddedFontLst>
    <p:embeddedFont>
      <p:font typeface="Jua" panose="020B0604020202020204" charset="-127"/>
      <p:regular r:id="rId17"/>
    </p:embeddedFont>
    <p:embeddedFont>
      <p:font typeface="Calibri" panose="020F0502020204030204" pitchFamily="34" charset="0"/>
      <p:regular r:id="rId18"/>
      <p:bold r:id="rId19"/>
      <p:italic r:id="rId20"/>
      <p:boldItalic r:id="rId21"/>
    </p:embeddedFont>
    <p:embeddedFont>
      <p:font typeface="Klein Bold" panose="020B0604020202020204" charset="0"/>
      <p:regular r:id="rId22"/>
    </p:embeddedFont>
    <p:embeddedFont>
      <p:font typeface="Funtastic" panose="020B0604020202020204" charset="-94"/>
      <p:regular r:id="rId23"/>
    </p:embeddedFont>
    <p:embeddedFont>
      <p:font typeface="Sniglet" panose="020B0604020202020204" charset="0"/>
      <p:regular r:id="rId24"/>
    </p:embeddedFont>
    <p:embeddedFont>
      <p:font typeface="Klein"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8.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7.png"/><Relationship Id="rId12"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252331" y="3142216"/>
            <a:ext cx="16061634" cy="6856550"/>
          </a:xfrm>
        </p:spPr>
        <p:txBody>
          <a:bodyPr rtlCol="0">
            <a:normAutofit fontScale="47500" lnSpcReduction="20000"/>
          </a:bodyPr>
          <a:lstStyle/>
          <a:p>
            <a:pPr indent="-274320" algn="ctr">
              <a:lnSpc>
                <a:spcPct val="200000"/>
              </a:lnSpc>
              <a:buNone/>
              <a:defRPr/>
            </a:pPr>
            <a:r>
              <a:rPr lang="tr-TR" sz="8700" b="1" dirty="0">
                <a:solidFill>
                  <a:srgbClr val="FF0000"/>
                </a:solidFill>
              </a:rPr>
              <a:t>MALATYA İL MİLLİ EĞİTİM MÜDÜRLÜĞÜ</a:t>
            </a:r>
          </a:p>
          <a:p>
            <a:pPr indent="-274320" algn="ctr">
              <a:lnSpc>
                <a:spcPct val="200000"/>
              </a:lnSpc>
              <a:buNone/>
              <a:defRPr/>
            </a:pPr>
            <a:r>
              <a:rPr lang="tr-TR" sz="8700" b="1" dirty="0">
                <a:solidFill>
                  <a:srgbClr val="FF0000"/>
                </a:solidFill>
              </a:rPr>
              <a:t>YEREL HEDEF</a:t>
            </a:r>
          </a:p>
          <a:p>
            <a:pPr indent="-274320" algn="ctr">
              <a:lnSpc>
                <a:spcPct val="200000"/>
              </a:lnSpc>
              <a:buNone/>
              <a:defRPr/>
            </a:pPr>
            <a:r>
              <a:rPr lang="tr-TR" sz="8700" b="1" dirty="0">
                <a:solidFill>
                  <a:srgbClr val="FF0000"/>
                </a:solidFill>
              </a:rPr>
              <a:t>OTOKONTROL </a:t>
            </a:r>
          </a:p>
          <a:p>
            <a:pPr indent="-274320" algn="ctr">
              <a:lnSpc>
                <a:spcPct val="200000"/>
              </a:lnSpc>
              <a:buNone/>
              <a:defRPr/>
            </a:pPr>
            <a:r>
              <a:rPr lang="tr-TR" sz="5400" b="1" dirty="0">
                <a:solidFill>
                  <a:srgbClr val="FF0000"/>
                </a:solidFill>
              </a:rPr>
              <a:t>(OKUL ÖNCESİ VELİ SUNUSU)</a:t>
            </a:r>
          </a:p>
          <a:p>
            <a:pPr indent="-274320" algn="ctr">
              <a:lnSpc>
                <a:spcPct val="200000"/>
              </a:lnSpc>
              <a:buNone/>
              <a:defRPr/>
            </a:pPr>
            <a:endParaRPr lang="tr-TR" sz="2700" b="1" dirty="0">
              <a:solidFill>
                <a:srgbClr val="FF0000"/>
              </a:solidFill>
            </a:endParaRPr>
          </a:p>
          <a:p>
            <a:pPr indent="-274320" algn="ctr">
              <a:lnSpc>
                <a:spcPct val="200000"/>
              </a:lnSpc>
              <a:buNone/>
              <a:defRPr/>
            </a:pPr>
            <a:endParaRPr lang="tr-TR" sz="2700" b="1" dirty="0">
              <a:solidFill>
                <a:srgbClr val="FF0000"/>
              </a:solidFill>
            </a:endParaRPr>
          </a:p>
          <a:p>
            <a:pPr indent="-274320" algn="ctr">
              <a:lnSpc>
                <a:spcPct val="200000"/>
              </a:lnSpc>
              <a:buNone/>
              <a:defRPr/>
            </a:pPr>
            <a:r>
              <a:rPr lang="tr-TR" sz="5700" b="1" dirty="0">
                <a:solidFill>
                  <a:srgbClr val="FF0000"/>
                </a:solidFill>
              </a:rPr>
              <a:t>2024-2025 EĞİTİM ÖĞRETİM YILI</a:t>
            </a:r>
          </a:p>
          <a:p>
            <a:pPr indent="-274320" algn="ctr">
              <a:lnSpc>
                <a:spcPct val="200000"/>
              </a:lnSpc>
              <a:buNone/>
              <a:defRPr/>
            </a:pPr>
            <a:endParaRPr lang="tr-TR" sz="6150" b="1" dirty="0">
              <a:solidFill>
                <a:schemeClr val="bg1"/>
              </a:solidFill>
            </a:endParaRPr>
          </a:p>
          <a:p>
            <a:pPr indent="-274320" algn="ctr">
              <a:lnSpc>
                <a:spcPct val="200000"/>
              </a:lnSpc>
              <a:buNone/>
              <a:defRPr/>
            </a:pPr>
            <a:endParaRPr lang="tr-TR" sz="6150" b="1" dirty="0">
              <a:solidFill>
                <a:schemeClr val="bg1"/>
              </a:solidFill>
            </a:endParaRPr>
          </a:p>
          <a:p>
            <a:pPr indent="-274320" algn="ctr">
              <a:lnSpc>
                <a:spcPct val="200000"/>
              </a:lnSpc>
              <a:buNone/>
              <a:defRPr/>
            </a:pPr>
            <a:endParaRPr lang="tr-TR" sz="6600" b="1" dirty="0">
              <a:solidFill>
                <a:schemeClr val="bg2">
                  <a:lumMod val="50000"/>
                </a:schemeClr>
              </a:solidFill>
            </a:endParaRPr>
          </a:p>
        </p:txBody>
      </p:sp>
      <p:pic>
        <p:nvPicPr>
          <p:cNvPr id="9219" name="Picture 4" descr="MALATYA İL MİLLİ EĞİTİM MÜDÜRLÜĞÜ (@MalatyaMem) / 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7826" y="645125"/>
            <a:ext cx="2971077" cy="249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Resim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1512" y="499030"/>
            <a:ext cx="9557819"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5570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1787439" y="1279266"/>
            <a:ext cx="14049681" cy="7213302"/>
          </a:xfrm>
          <a:custGeom>
            <a:avLst/>
            <a:gdLst/>
            <a:ahLst/>
            <a:cxnLst/>
            <a:rect l="l" t="t" r="r" b="b"/>
            <a:pathLst>
              <a:path w="14049681" h="7213302">
                <a:moveTo>
                  <a:pt x="0" y="0"/>
                </a:moveTo>
                <a:lnTo>
                  <a:pt x="14049681" y="0"/>
                </a:lnTo>
                <a:lnTo>
                  <a:pt x="14049681" y="7213301"/>
                </a:lnTo>
                <a:lnTo>
                  <a:pt x="0" y="7213301"/>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flipH="1">
            <a:off x="1099646" y="6005079"/>
            <a:ext cx="2509857" cy="3684194"/>
          </a:xfrm>
          <a:custGeom>
            <a:avLst/>
            <a:gdLst/>
            <a:ahLst/>
            <a:cxnLst/>
            <a:rect l="l" t="t" r="r" b="b"/>
            <a:pathLst>
              <a:path w="2509857" h="3684194">
                <a:moveTo>
                  <a:pt x="2509857" y="0"/>
                </a:moveTo>
                <a:lnTo>
                  <a:pt x="0" y="0"/>
                </a:lnTo>
                <a:lnTo>
                  <a:pt x="0" y="3684194"/>
                </a:lnTo>
                <a:lnTo>
                  <a:pt x="2509857" y="3684194"/>
                </a:lnTo>
                <a:lnTo>
                  <a:pt x="2509857"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1607083">
            <a:off x="14485970" y="1670913"/>
            <a:ext cx="1952455" cy="1681552"/>
          </a:xfrm>
          <a:custGeom>
            <a:avLst/>
            <a:gdLst/>
            <a:ahLst/>
            <a:cxnLst/>
            <a:rect l="l" t="t" r="r" b="b"/>
            <a:pathLst>
              <a:path w="1952455" h="1681552">
                <a:moveTo>
                  <a:pt x="0" y="0"/>
                </a:moveTo>
                <a:lnTo>
                  <a:pt x="1952455" y="0"/>
                </a:lnTo>
                <a:lnTo>
                  <a:pt x="1952455" y="1681552"/>
                </a:lnTo>
                <a:lnTo>
                  <a:pt x="0" y="1681552"/>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2310715" y="1654846"/>
            <a:ext cx="13003129" cy="1041399"/>
          </a:xfrm>
          <a:prstGeom prst="rect">
            <a:avLst/>
          </a:prstGeom>
        </p:spPr>
        <p:txBody>
          <a:bodyPr lIns="0" tIns="0" rIns="0" bIns="0" rtlCol="0" anchor="t">
            <a:spAutoFit/>
          </a:bodyPr>
          <a:lstStyle/>
          <a:p>
            <a:pPr algn="ctr">
              <a:lnSpc>
                <a:spcPts val="7700"/>
              </a:lnSpc>
            </a:pPr>
            <a:r>
              <a:rPr lang="en-US" sz="5500">
                <a:solidFill>
                  <a:srgbClr val="000000"/>
                </a:solidFill>
                <a:latin typeface="Funtastic"/>
                <a:ea typeface="Funtastic"/>
                <a:cs typeface="Funtastic"/>
                <a:sym typeface="Funtastic"/>
              </a:rPr>
              <a:t>OTOKONTROL İÇİN NELER GEREKLİDİR?</a:t>
            </a:r>
          </a:p>
        </p:txBody>
      </p:sp>
      <p:sp>
        <p:nvSpPr>
          <p:cNvPr id="14" name="Freeform 14"/>
          <p:cNvSpPr/>
          <p:nvPr/>
        </p:nvSpPr>
        <p:spPr>
          <a:xfrm>
            <a:off x="2884169" y="2908405"/>
            <a:ext cx="362667" cy="377286"/>
          </a:xfrm>
          <a:custGeom>
            <a:avLst/>
            <a:gdLst/>
            <a:ahLst/>
            <a:cxnLst/>
            <a:rect l="l" t="t" r="r" b="b"/>
            <a:pathLst>
              <a:path w="362667" h="377286">
                <a:moveTo>
                  <a:pt x="0" y="0"/>
                </a:moveTo>
                <a:lnTo>
                  <a:pt x="362667" y="0"/>
                </a:lnTo>
                <a:lnTo>
                  <a:pt x="362667" y="377286"/>
                </a:lnTo>
                <a:lnTo>
                  <a:pt x="0" y="37728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5" name="TextBox 15"/>
          <p:cNvSpPr txBox="1"/>
          <p:nvPr/>
        </p:nvSpPr>
        <p:spPr>
          <a:xfrm>
            <a:off x="3428169" y="2841730"/>
            <a:ext cx="12193153" cy="5446326"/>
          </a:xfrm>
          <a:prstGeom prst="rect">
            <a:avLst/>
          </a:prstGeom>
        </p:spPr>
        <p:txBody>
          <a:bodyPr lIns="0" tIns="0" rIns="0" bIns="0" rtlCol="0" anchor="t">
            <a:spAutoFit/>
          </a:bodyPr>
          <a:lstStyle/>
          <a:p>
            <a:pPr algn="l">
              <a:lnSpc>
                <a:spcPts val="3945"/>
              </a:lnSpc>
            </a:pPr>
            <a:r>
              <a:rPr lang="en-US" sz="2818">
                <a:solidFill>
                  <a:srgbClr val="000000"/>
                </a:solidFill>
                <a:latin typeface="Klein"/>
                <a:ea typeface="Klein"/>
                <a:cs typeface="Klein"/>
                <a:sym typeface="Klein"/>
              </a:rPr>
              <a:t>Sıcak, şeffaf, ilgili ve tutarlı bir anne babanın varlığı, en önemli şartlardan biridir.</a:t>
            </a:r>
          </a:p>
          <a:p>
            <a:pPr algn="l">
              <a:lnSpc>
                <a:spcPts val="3945"/>
              </a:lnSpc>
            </a:pPr>
            <a:r>
              <a:rPr lang="en-US" sz="2818">
                <a:solidFill>
                  <a:srgbClr val="000000"/>
                </a:solidFill>
                <a:latin typeface="Klein"/>
                <a:ea typeface="Klein"/>
                <a:cs typeface="Klein"/>
                <a:sym typeface="Klein"/>
              </a:rPr>
              <a:t>Çocukların, kabul gördükleri, sevildikleri ortamda kuralları kabul etmeleri kolaylaşır.</a:t>
            </a:r>
          </a:p>
          <a:p>
            <a:pPr algn="l">
              <a:lnSpc>
                <a:spcPts val="3945"/>
              </a:lnSpc>
            </a:pPr>
            <a:r>
              <a:rPr lang="en-US" sz="2818">
                <a:solidFill>
                  <a:srgbClr val="000000"/>
                </a:solidFill>
                <a:latin typeface="Klein"/>
                <a:ea typeface="Klein"/>
                <a:cs typeface="Klein"/>
                <a:sym typeface="Klein"/>
              </a:rPr>
              <a:t>Sınırlar bebeklikten itibaren konmalı ve yaş ilerledikçe yeniden düzenlenmelidir. </a:t>
            </a:r>
          </a:p>
          <a:p>
            <a:pPr algn="l">
              <a:lnSpc>
                <a:spcPts val="3945"/>
              </a:lnSpc>
            </a:pPr>
            <a:r>
              <a:rPr lang="en-US" sz="2818">
                <a:solidFill>
                  <a:srgbClr val="000000"/>
                </a:solidFill>
                <a:latin typeface="Klein"/>
                <a:ea typeface="Klein"/>
                <a:cs typeface="Klein"/>
                <a:sym typeface="Klein"/>
              </a:rPr>
              <a:t>      Sınırlara uymanın önemi çocuklara net ifade edilmelidir.</a:t>
            </a:r>
          </a:p>
          <a:p>
            <a:pPr algn="l">
              <a:lnSpc>
                <a:spcPts val="3945"/>
              </a:lnSpc>
            </a:pPr>
            <a:r>
              <a:rPr lang="en-US" sz="2818">
                <a:solidFill>
                  <a:srgbClr val="000000"/>
                </a:solidFill>
                <a:latin typeface="Klein"/>
                <a:ea typeface="Klein"/>
                <a:cs typeface="Klein"/>
                <a:sym typeface="Klein"/>
              </a:rPr>
              <a:t>      Sınırlar gerektiğinde değişebilir ve esnek olmalıdır. </a:t>
            </a:r>
          </a:p>
          <a:p>
            <a:pPr algn="l">
              <a:lnSpc>
                <a:spcPts val="3945"/>
              </a:lnSpc>
            </a:pPr>
            <a:r>
              <a:rPr lang="en-US" sz="2818">
                <a:solidFill>
                  <a:srgbClr val="000000"/>
                </a:solidFill>
                <a:latin typeface="Klein"/>
                <a:ea typeface="Klein"/>
                <a:cs typeface="Klein"/>
                <a:sym typeface="Klein"/>
              </a:rPr>
              <a:t>      Amaca yönelik sınırlar konmalıdır. Sınır koyacağım diye her şeye     "hayır” dememek gerekir.</a:t>
            </a:r>
          </a:p>
          <a:p>
            <a:pPr algn="l">
              <a:lnSpc>
                <a:spcPts val="3945"/>
              </a:lnSpc>
            </a:pPr>
            <a:endParaRPr lang="en-US" sz="2818">
              <a:solidFill>
                <a:srgbClr val="000000"/>
              </a:solidFill>
              <a:latin typeface="Klein"/>
              <a:ea typeface="Klein"/>
              <a:cs typeface="Klein"/>
              <a:sym typeface="Klein"/>
            </a:endParaRPr>
          </a:p>
        </p:txBody>
      </p:sp>
      <p:sp>
        <p:nvSpPr>
          <p:cNvPr id="16" name="Freeform 16"/>
          <p:cNvSpPr/>
          <p:nvPr/>
        </p:nvSpPr>
        <p:spPr>
          <a:xfrm>
            <a:off x="2884169" y="3825657"/>
            <a:ext cx="362667" cy="377286"/>
          </a:xfrm>
          <a:custGeom>
            <a:avLst/>
            <a:gdLst/>
            <a:ahLst/>
            <a:cxnLst/>
            <a:rect l="l" t="t" r="r" b="b"/>
            <a:pathLst>
              <a:path w="362667" h="377286">
                <a:moveTo>
                  <a:pt x="0" y="0"/>
                </a:moveTo>
                <a:lnTo>
                  <a:pt x="362667" y="0"/>
                </a:lnTo>
                <a:lnTo>
                  <a:pt x="362667"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7" name="Freeform 17"/>
          <p:cNvSpPr/>
          <p:nvPr/>
        </p:nvSpPr>
        <p:spPr>
          <a:xfrm>
            <a:off x="2884169" y="4831032"/>
            <a:ext cx="362667" cy="377286"/>
          </a:xfrm>
          <a:custGeom>
            <a:avLst/>
            <a:gdLst/>
            <a:ahLst/>
            <a:cxnLst/>
            <a:rect l="l" t="t" r="r" b="b"/>
            <a:pathLst>
              <a:path w="362667" h="377286">
                <a:moveTo>
                  <a:pt x="0" y="0"/>
                </a:moveTo>
                <a:lnTo>
                  <a:pt x="362667" y="0"/>
                </a:lnTo>
                <a:lnTo>
                  <a:pt x="362667" y="377286"/>
                </a:lnTo>
                <a:lnTo>
                  <a:pt x="0" y="37728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8" name="Freeform 18"/>
          <p:cNvSpPr/>
          <p:nvPr/>
        </p:nvSpPr>
        <p:spPr>
          <a:xfrm>
            <a:off x="3609503" y="5845011"/>
            <a:ext cx="362667" cy="377286"/>
          </a:xfrm>
          <a:custGeom>
            <a:avLst/>
            <a:gdLst/>
            <a:ahLst/>
            <a:cxnLst/>
            <a:rect l="l" t="t" r="r" b="b"/>
            <a:pathLst>
              <a:path w="362667" h="377286">
                <a:moveTo>
                  <a:pt x="0" y="0"/>
                </a:moveTo>
                <a:lnTo>
                  <a:pt x="362666" y="0"/>
                </a:lnTo>
                <a:lnTo>
                  <a:pt x="362666"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9" name="Freeform 19"/>
          <p:cNvSpPr/>
          <p:nvPr/>
        </p:nvSpPr>
        <p:spPr>
          <a:xfrm>
            <a:off x="3609503" y="6364244"/>
            <a:ext cx="362667" cy="377286"/>
          </a:xfrm>
          <a:custGeom>
            <a:avLst/>
            <a:gdLst/>
            <a:ahLst/>
            <a:cxnLst/>
            <a:rect l="l" t="t" r="r" b="b"/>
            <a:pathLst>
              <a:path w="362667" h="377286">
                <a:moveTo>
                  <a:pt x="0" y="0"/>
                </a:moveTo>
                <a:lnTo>
                  <a:pt x="362666" y="0"/>
                </a:lnTo>
                <a:lnTo>
                  <a:pt x="362666"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20" name="Freeform 20"/>
          <p:cNvSpPr/>
          <p:nvPr/>
        </p:nvSpPr>
        <p:spPr>
          <a:xfrm>
            <a:off x="3609503" y="6855831"/>
            <a:ext cx="362667" cy="377286"/>
          </a:xfrm>
          <a:custGeom>
            <a:avLst/>
            <a:gdLst/>
            <a:ahLst/>
            <a:cxnLst/>
            <a:rect l="l" t="t" r="r" b="b"/>
            <a:pathLst>
              <a:path w="362667" h="377286">
                <a:moveTo>
                  <a:pt x="0" y="0"/>
                </a:moveTo>
                <a:lnTo>
                  <a:pt x="362666" y="0"/>
                </a:lnTo>
                <a:lnTo>
                  <a:pt x="362666" y="377286"/>
                </a:lnTo>
                <a:lnTo>
                  <a:pt x="0" y="37728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4678497" y="6038399"/>
            <a:ext cx="2893977" cy="4068861"/>
          </a:xfrm>
          <a:custGeom>
            <a:avLst/>
            <a:gdLst/>
            <a:ahLst/>
            <a:cxnLst/>
            <a:rect l="l" t="t" r="r" b="b"/>
            <a:pathLst>
              <a:path w="2893977" h="4068861">
                <a:moveTo>
                  <a:pt x="0" y="0"/>
                </a:moveTo>
                <a:lnTo>
                  <a:pt x="2893978" y="0"/>
                </a:lnTo>
                <a:lnTo>
                  <a:pt x="2893978" y="4068861"/>
                </a:lnTo>
                <a:lnTo>
                  <a:pt x="0" y="406886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1532063">
            <a:off x="2519390" y="838885"/>
            <a:ext cx="650065" cy="2453077"/>
          </a:xfrm>
          <a:custGeom>
            <a:avLst/>
            <a:gdLst/>
            <a:ahLst/>
            <a:cxnLst/>
            <a:rect l="l" t="t" r="r" b="b"/>
            <a:pathLst>
              <a:path w="650065" h="2453077">
                <a:moveTo>
                  <a:pt x="0" y="0"/>
                </a:moveTo>
                <a:lnTo>
                  <a:pt x="650066" y="0"/>
                </a:lnTo>
                <a:lnTo>
                  <a:pt x="650066" y="2453077"/>
                </a:lnTo>
                <a:lnTo>
                  <a:pt x="0" y="2453077"/>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2620867" y="2022852"/>
            <a:ext cx="13046266" cy="904875"/>
          </a:xfrm>
          <a:prstGeom prst="rect">
            <a:avLst/>
          </a:prstGeom>
        </p:spPr>
        <p:txBody>
          <a:bodyPr lIns="0" tIns="0" rIns="0" bIns="0" rtlCol="0" anchor="t">
            <a:spAutoFit/>
          </a:bodyPr>
          <a:lstStyle/>
          <a:p>
            <a:pPr algn="ctr">
              <a:lnSpc>
                <a:spcPts val="6360"/>
              </a:lnSpc>
            </a:pPr>
            <a:r>
              <a:rPr lang="en-US" sz="5300">
                <a:solidFill>
                  <a:srgbClr val="000000"/>
                </a:solidFill>
                <a:latin typeface="Funtastic"/>
                <a:ea typeface="Funtastic"/>
                <a:cs typeface="Funtastic"/>
                <a:sym typeface="Funtastic"/>
              </a:rPr>
              <a:t>OTOKONTROL İÇİN NELER GEREKLİDİR?</a:t>
            </a:r>
          </a:p>
        </p:txBody>
      </p:sp>
      <p:sp>
        <p:nvSpPr>
          <p:cNvPr id="14" name="TextBox 14"/>
          <p:cNvSpPr txBox="1"/>
          <p:nvPr/>
        </p:nvSpPr>
        <p:spPr>
          <a:xfrm>
            <a:off x="3676178" y="3109430"/>
            <a:ext cx="11527951" cy="4468100"/>
          </a:xfrm>
          <a:prstGeom prst="rect">
            <a:avLst/>
          </a:prstGeom>
        </p:spPr>
        <p:txBody>
          <a:bodyPr wrap="square" lIns="0" tIns="0" rIns="0" bIns="0" rtlCol="0" anchor="t">
            <a:spAutoFit/>
          </a:bodyPr>
          <a:lstStyle/>
          <a:p>
            <a:pPr algn="just">
              <a:lnSpc>
                <a:spcPts val="3919"/>
              </a:lnSpc>
            </a:pP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Çizilen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sınırlar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tutarlı</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uygulanmalıdır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Sınırların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çiğnenebilir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olduğunu</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öğrenen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çocuğun</a:t>
            </a:r>
            <a:r>
              <a:rPr lang="en-US" sz="2799" dirty="0">
                <a:solidFill>
                  <a:srgbClr val="000000"/>
                </a:solidFill>
                <a:latin typeface="Klein"/>
                <a:ea typeface="Klein"/>
                <a:cs typeface="Klein"/>
                <a:sym typeface="Klein"/>
              </a:rPr>
              <a:t> her </a:t>
            </a:r>
            <a:r>
              <a:rPr lang="en-US" sz="2799" dirty="0" err="1">
                <a:solidFill>
                  <a:srgbClr val="000000"/>
                </a:solidFill>
                <a:latin typeface="Klein"/>
                <a:ea typeface="Klein"/>
                <a:cs typeface="Klein"/>
                <a:sym typeface="Klein"/>
              </a:rPr>
              <a:t>ortamda</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sınırları</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zorlaması</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kaçınılmazdır</a:t>
            </a:r>
            <a:r>
              <a:rPr lang="en-US" sz="2799" dirty="0">
                <a:solidFill>
                  <a:srgbClr val="000000"/>
                </a:solidFill>
                <a:latin typeface="Klein"/>
                <a:ea typeface="Klein"/>
                <a:cs typeface="Klein"/>
                <a:sym typeface="Klein"/>
              </a:rPr>
              <a:t>.</a:t>
            </a:r>
          </a:p>
          <a:p>
            <a:pPr algn="just">
              <a:lnSpc>
                <a:spcPts val="3919"/>
              </a:lnSpc>
            </a:pP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Günü</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kurtarmak</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adına</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gerçekçilikten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uzak</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geçici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çözümler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üretilmemelidir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Çocuklar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sizin</a:t>
            </a:r>
            <a:r>
              <a:rPr lang="en-US" sz="2799" dirty="0">
                <a:solidFill>
                  <a:srgbClr val="000000"/>
                </a:solidFill>
                <a:latin typeface="Klein"/>
                <a:ea typeface="Klein"/>
                <a:cs typeface="Klein"/>
                <a:sym typeface="Klein"/>
              </a:rPr>
              <a:t> her </a:t>
            </a:r>
            <a:r>
              <a:rPr lang="en-US" sz="2799" dirty="0" err="1">
                <a:solidFill>
                  <a:srgbClr val="000000"/>
                </a:solidFill>
                <a:latin typeface="Klein"/>
                <a:ea typeface="Klein"/>
                <a:cs typeface="Klein"/>
                <a:sym typeface="Klein"/>
              </a:rPr>
              <a:t>sorunu</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çözemeyeceğinizi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dünyadaki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herkesi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yenemeyeceğinizi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tüm</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dünyayı</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kurtaramayacağınızı</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bilmelidir</a:t>
            </a:r>
            <a:r>
              <a:rPr lang="en-US" sz="2799" dirty="0">
                <a:solidFill>
                  <a:srgbClr val="000000"/>
                </a:solidFill>
                <a:latin typeface="Klein"/>
                <a:ea typeface="Klein"/>
                <a:cs typeface="Klein"/>
                <a:sym typeface="Klein"/>
              </a:rPr>
              <a:t>.</a:t>
            </a:r>
          </a:p>
          <a:p>
            <a:pPr algn="just">
              <a:lnSpc>
                <a:spcPts val="3919"/>
              </a:lnSpc>
            </a:pP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Olumsuz</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davranışların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nedeni</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araştırılmalıdır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çünkü</a:t>
            </a:r>
            <a:r>
              <a:rPr lang="en-US" sz="2799" dirty="0">
                <a:solidFill>
                  <a:srgbClr val="000000"/>
                </a:solidFill>
                <a:latin typeface="Klein"/>
                <a:ea typeface="Klein"/>
                <a:cs typeface="Klein"/>
                <a:sym typeface="Klein"/>
              </a:rPr>
              <a:t> her </a:t>
            </a:r>
            <a:r>
              <a:rPr lang="en-US" sz="2799" dirty="0" err="1">
                <a:solidFill>
                  <a:srgbClr val="000000"/>
                </a:solidFill>
                <a:latin typeface="Klein"/>
                <a:ea typeface="Klein"/>
                <a:cs typeface="Klein"/>
                <a:sym typeface="Klein"/>
              </a:rPr>
              <a:t>davranışın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arkasında</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bir</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ihtiyaç</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amaç</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veya</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sorun</a:t>
            </a:r>
            <a:r>
              <a:rPr lang="en-US" sz="2799" dirty="0">
                <a:solidFill>
                  <a:srgbClr val="000000"/>
                </a:solidFill>
                <a:latin typeface="Klein"/>
                <a:ea typeface="Klein"/>
                <a:cs typeface="Klein"/>
                <a:sym typeface="Klein"/>
              </a:rPr>
              <a:t> </a:t>
            </a:r>
            <a:r>
              <a:rPr lang="en-US" sz="2799" dirty="0" err="1">
                <a:solidFill>
                  <a:srgbClr val="000000"/>
                </a:solidFill>
                <a:latin typeface="Klein"/>
                <a:ea typeface="Klein"/>
                <a:cs typeface="Klein"/>
                <a:sym typeface="Klein"/>
              </a:rPr>
              <a:t>yatar</a:t>
            </a:r>
            <a:r>
              <a:rPr lang="en-US" sz="2799" dirty="0">
                <a:solidFill>
                  <a:srgbClr val="000000"/>
                </a:solidFill>
                <a:latin typeface="Klein"/>
                <a:ea typeface="Klein"/>
                <a:cs typeface="Klein"/>
                <a:sym typeface="Klein"/>
              </a:rPr>
              <a:t>.   </a:t>
            </a:r>
          </a:p>
        </p:txBody>
      </p:sp>
      <p:sp>
        <p:nvSpPr>
          <p:cNvPr id="15" name="Freeform 15"/>
          <p:cNvSpPr/>
          <p:nvPr/>
        </p:nvSpPr>
        <p:spPr>
          <a:xfrm>
            <a:off x="3246836" y="3203672"/>
            <a:ext cx="362667" cy="377286"/>
          </a:xfrm>
          <a:custGeom>
            <a:avLst/>
            <a:gdLst/>
            <a:ahLst/>
            <a:cxnLst/>
            <a:rect l="l" t="t" r="r" b="b"/>
            <a:pathLst>
              <a:path w="362667" h="377286">
                <a:moveTo>
                  <a:pt x="0" y="0"/>
                </a:moveTo>
                <a:lnTo>
                  <a:pt x="362667" y="0"/>
                </a:lnTo>
                <a:lnTo>
                  <a:pt x="362667" y="377286"/>
                </a:lnTo>
                <a:lnTo>
                  <a:pt x="0" y="37728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6" name="Freeform 16"/>
          <p:cNvSpPr/>
          <p:nvPr/>
        </p:nvSpPr>
        <p:spPr>
          <a:xfrm>
            <a:off x="3313511" y="4642388"/>
            <a:ext cx="362667" cy="377286"/>
          </a:xfrm>
          <a:custGeom>
            <a:avLst/>
            <a:gdLst/>
            <a:ahLst/>
            <a:cxnLst/>
            <a:rect l="l" t="t" r="r" b="b"/>
            <a:pathLst>
              <a:path w="362667" h="377286">
                <a:moveTo>
                  <a:pt x="0" y="0"/>
                </a:moveTo>
                <a:lnTo>
                  <a:pt x="362667" y="0"/>
                </a:lnTo>
                <a:lnTo>
                  <a:pt x="362667"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7" name="Freeform 17"/>
          <p:cNvSpPr/>
          <p:nvPr/>
        </p:nvSpPr>
        <p:spPr>
          <a:xfrm>
            <a:off x="3276600" y="6591300"/>
            <a:ext cx="362667" cy="377286"/>
          </a:xfrm>
          <a:custGeom>
            <a:avLst/>
            <a:gdLst/>
            <a:ahLst/>
            <a:cxnLst/>
            <a:rect l="l" t="t" r="r" b="b"/>
            <a:pathLst>
              <a:path w="362667" h="377286">
                <a:moveTo>
                  <a:pt x="0" y="0"/>
                </a:moveTo>
                <a:lnTo>
                  <a:pt x="362667" y="0"/>
                </a:lnTo>
                <a:lnTo>
                  <a:pt x="362667"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flipH="1">
            <a:off x="1032820" y="6113193"/>
            <a:ext cx="2431568" cy="3684194"/>
          </a:xfrm>
          <a:custGeom>
            <a:avLst/>
            <a:gdLst/>
            <a:ahLst/>
            <a:cxnLst/>
            <a:rect l="l" t="t" r="r" b="b"/>
            <a:pathLst>
              <a:path w="2431568" h="3684194">
                <a:moveTo>
                  <a:pt x="2431568" y="0"/>
                </a:moveTo>
                <a:lnTo>
                  <a:pt x="0" y="0"/>
                </a:lnTo>
                <a:lnTo>
                  <a:pt x="0" y="3684194"/>
                </a:lnTo>
                <a:lnTo>
                  <a:pt x="2431568" y="3684194"/>
                </a:lnTo>
                <a:lnTo>
                  <a:pt x="2431568"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764849">
            <a:off x="14740606" y="998792"/>
            <a:ext cx="604584" cy="2985600"/>
          </a:xfrm>
          <a:custGeom>
            <a:avLst/>
            <a:gdLst/>
            <a:ahLst/>
            <a:cxnLst/>
            <a:rect l="l" t="t" r="r" b="b"/>
            <a:pathLst>
              <a:path w="604584" h="2985600">
                <a:moveTo>
                  <a:pt x="0" y="0"/>
                </a:moveTo>
                <a:lnTo>
                  <a:pt x="604585" y="0"/>
                </a:lnTo>
                <a:lnTo>
                  <a:pt x="604585" y="2985601"/>
                </a:lnTo>
                <a:lnTo>
                  <a:pt x="0" y="2985601"/>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2792617" y="2251455"/>
            <a:ext cx="12539549" cy="962025"/>
          </a:xfrm>
          <a:prstGeom prst="rect">
            <a:avLst/>
          </a:prstGeom>
        </p:spPr>
        <p:txBody>
          <a:bodyPr lIns="0" tIns="0" rIns="0" bIns="0" rtlCol="0" anchor="t">
            <a:spAutoFit/>
          </a:bodyPr>
          <a:lstStyle/>
          <a:p>
            <a:pPr algn="l">
              <a:lnSpc>
                <a:spcPts val="6720"/>
              </a:lnSpc>
            </a:pPr>
            <a:r>
              <a:rPr lang="en-US" sz="5600">
                <a:solidFill>
                  <a:srgbClr val="000000"/>
                </a:solidFill>
                <a:latin typeface="Funtastic"/>
                <a:ea typeface="Funtastic"/>
                <a:cs typeface="Funtastic"/>
                <a:sym typeface="Funtastic"/>
              </a:rPr>
              <a:t>OTOKONTROL İÇİN NELER GEREKLİDİR?</a:t>
            </a:r>
          </a:p>
        </p:txBody>
      </p:sp>
      <p:sp>
        <p:nvSpPr>
          <p:cNvPr id="14" name="TextBox 14"/>
          <p:cNvSpPr txBox="1"/>
          <p:nvPr/>
        </p:nvSpPr>
        <p:spPr>
          <a:xfrm>
            <a:off x="3429240" y="3784973"/>
            <a:ext cx="11817201" cy="4076885"/>
          </a:xfrm>
          <a:prstGeom prst="rect">
            <a:avLst/>
          </a:prstGeom>
        </p:spPr>
        <p:txBody>
          <a:bodyPr lIns="0" tIns="0" rIns="0" bIns="0" rtlCol="0" anchor="t">
            <a:spAutoFit/>
          </a:bodyPr>
          <a:lstStyle/>
          <a:p>
            <a:pPr algn="l">
              <a:lnSpc>
                <a:spcPts val="3975"/>
              </a:lnSpc>
            </a:pPr>
            <a:r>
              <a:rPr lang="en-US" sz="2839" dirty="0" err="1">
                <a:solidFill>
                  <a:srgbClr val="000000"/>
                </a:solidFill>
                <a:latin typeface="Sniglet"/>
                <a:ea typeface="Sniglet"/>
                <a:cs typeface="Sniglet"/>
                <a:sym typeface="Sniglet"/>
              </a:rPr>
              <a:t>Çocuğa</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neyi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yapamayacağı</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açıklanırken</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buna</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karşılık</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neleri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yapabileceği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belirtilmelidir</a:t>
            </a:r>
            <a:r>
              <a:rPr lang="en-US" sz="2839" dirty="0">
                <a:solidFill>
                  <a:srgbClr val="000000"/>
                </a:solidFill>
                <a:latin typeface="Sniglet"/>
                <a:ea typeface="Sniglet"/>
                <a:cs typeface="Sniglet"/>
                <a:sym typeface="Sniglet"/>
              </a:rPr>
              <a:t>.</a:t>
            </a:r>
          </a:p>
          <a:p>
            <a:pPr algn="l">
              <a:lnSpc>
                <a:spcPts val="3975"/>
              </a:lnSpc>
            </a:pPr>
            <a:r>
              <a:rPr lang="en-US" sz="2839" dirty="0" err="1">
                <a:solidFill>
                  <a:srgbClr val="000000"/>
                </a:solidFill>
                <a:latin typeface="Sniglet"/>
                <a:ea typeface="Sniglet"/>
                <a:cs typeface="Sniglet"/>
                <a:sym typeface="Sniglet"/>
              </a:rPr>
              <a:t>Sınırları</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belirlerken</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çocukları</a:t>
            </a:r>
            <a:r>
              <a:rPr lang="en-US" sz="2839" dirty="0">
                <a:solidFill>
                  <a:srgbClr val="000000"/>
                </a:solidFill>
                <a:latin typeface="Sniglet"/>
                <a:ea typeface="Sniglet"/>
                <a:cs typeface="Sniglet"/>
                <a:sym typeface="Sniglet"/>
              </a:rPr>
              <a:t> da </a:t>
            </a:r>
            <a:r>
              <a:rPr lang="en-US" sz="2839" dirty="0" err="1">
                <a:solidFill>
                  <a:srgbClr val="000000"/>
                </a:solidFill>
                <a:latin typeface="Sniglet"/>
                <a:ea typeface="Sniglet"/>
                <a:cs typeface="Sniglet"/>
                <a:sym typeface="Sniglet"/>
              </a:rPr>
              <a:t>işin</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içine</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katmak</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durumu</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sahiplenmelerini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sağlar</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Sınırı</a:t>
            </a:r>
            <a:r>
              <a:rPr lang="en-US" sz="2839" dirty="0">
                <a:solidFill>
                  <a:srgbClr val="000000"/>
                </a:solidFill>
                <a:latin typeface="Sniglet"/>
                <a:ea typeface="Sniglet"/>
                <a:cs typeface="Sniglet"/>
                <a:sym typeface="Sniglet"/>
              </a:rPr>
              <a:t>/</a:t>
            </a:r>
            <a:r>
              <a:rPr lang="en-US" sz="2839" dirty="0" err="1">
                <a:solidFill>
                  <a:srgbClr val="000000"/>
                </a:solidFill>
                <a:latin typeface="Sniglet"/>
                <a:ea typeface="Sniglet"/>
                <a:cs typeface="Sniglet"/>
                <a:sym typeface="Sniglet"/>
              </a:rPr>
              <a:t>kuralı</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koyanın</a:t>
            </a:r>
            <a:r>
              <a:rPr lang="en-US" sz="2839" dirty="0">
                <a:solidFill>
                  <a:srgbClr val="000000"/>
                </a:solidFill>
                <a:latin typeface="Sniglet"/>
                <a:ea typeface="Sniglet"/>
                <a:cs typeface="Sniglet"/>
                <a:sym typeface="Sniglet"/>
              </a:rPr>
              <a:t> "baba </a:t>
            </a:r>
            <a:r>
              <a:rPr lang="en-US" sz="2839" dirty="0" err="1">
                <a:solidFill>
                  <a:srgbClr val="000000"/>
                </a:solidFill>
                <a:latin typeface="Sniglet"/>
                <a:ea typeface="Sniglet"/>
                <a:cs typeface="Sniglet"/>
                <a:sym typeface="Sniglet"/>
              </a:rPr>
              <a:t>ya</a:t>
            </a:r>
            <a:r>
              <a:rPr lang="en-US" sz="2839" dirty="0">
                <a:solidFill>
                  <a:srgbClr val="000000"/>
                </a:solidFill>
                <a:latin typeface="Sniglet"/>
                <a:ea typeface="Sniglet"/>
                <a:cs typeface="Sniglet"/>
                <a:sym typeface="Sniglet"/>
              </a:rPr>
              <a:t> da </a:t>
            </a:r>
            <a:r>
              <a:rPr lang="en-US" sz="2839" dirty="0" err="1">
                <a:solidFill>
                  <a:srgbClr val="000000"/>
                </a:solidFill>
                <a:latin typeface="Sniglet"/>
                <a:ea typeface="Sniglet"/>
                <a:cs typeface="Sniglet"/>
                <a:sym typeface="Sniglet"/>
              </a:rPr>
              <a:t>anne</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olduğu</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mesajı</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verilmemelidir</a:t>
            </a:r>
            <a:r>
              <a:rPr lang="en-US" sz="2839" dirty="0">
                <a:solidFill>
                  <a:srgbClr val="000000"/>
                </a:solidFill>
                <a:latin typeface="Sniglet"/>
                <a:ea typeface="Sniglet"/>
                <a:cs typeface="Sniglet"/>
                <a:sym typeface="Sniglet"/>
              </a:rPr>
              <a:t>.</a:t>
            </a:r>
          </a:p>
          <a:p>
            <a:pPr algn="l">
              <a:lnSpc>
                <a:spcPts val="3975"/>
              </a:lnSpc>
            </a:pPr>
            <a:r>
              <a:rPr lang="en-US" sz="2839" dirty="0" err="1">
                <a:solidFill>
                  <a:srgbClr val="000000"/>
                </a:solidFill>
                <a:latin typeface="Sniglet"/>
                <a:ea typeface="Sniglet"/>
                <a:cs typeface="Sniglet"/>
                <a:sym typeface="Sniglet"/>
              </a:rPr>
              <a:t>Çocuklara</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iyi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bir</a:t>
            </a:r>
            <a:r>
              <a:rPr lang="en-US" sz="2839" dirty="0">
                <a:solidFill>
                  <a:srgbClr val="000000"/>
                </a:solidFill>
                <a:latin typeface="Sniglet"/>
                <a:ea typeface="Sniglet"/>
                <a:cs typeface="Sniglet"/>
                <a:sym typeface="Sniglet"/>
              </a:rPr>
              <a:t> model </a:t>
            </a:r>
            <a:r>
              <a:rPr lang="en-US" sz="2839" dirty="0" err="1">
                <a:solidFill>
                  <a:srgbClr val="000000"/>
                </a:solidFill>
                <a:latin typeface="Sniglet"/>
                <a:ea typeface="Sniglet"/>
                <a:cs typeface="Sniglet"/>
                <a:sym typeface="Sniglet"/>
              </a:rPr>
              <a:t>olmak</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önemlidir</a:t>
            </a:r>
            <a:r>
              <a:rPr lang="en-US" sz="2839" dirty="0">
                <a:solidFill>
                  <a:srgbClr val="000000"/>
                </a:solidFill>
                <a:latin typeface="Sniglet"/>
                <a:ea typeface="Sniglet"/>
                <a:cs typeface="Sniglet"/>
                <a:sym typeface="Sniglet"/>
              </a:rPr>
              <a:t>. </a:t>
            </a:r>
            <a:r>
              <a:rPr lang="tr-TR" sz="2839" dirty="0" err="1" smtClean="0">
                <a:solidFill>
                  <a:srgbClr val="000000"/>
                </a:solidFill>
                <a:latin typeface="Sniglet"/>
                <a:ea typeface="Sniglet"/>
                <a:cs typeface="Sniglet"/>
                <a:sym typeface="Sniglet"/>
              </a:rPr>
              <a:t>Ebevynlerin</a:t>
            </a:r>
            <a:r>
              <a:rPr lang="tr-TR" sz="2839" dirty="0" smtClean="0">
                <a:solidFill>
                  <a:srgbClr val="000000"/>
                </a:solidFill>
                <a:latin typeface="Sniglet"/>
                <a:ea typeface="Sniglet"/>
                <a:cs typeface="Sniglet"/>
                <a:sym typeface="Sniglet"/>
              </a:rPr>
              <a:t> </a:t>
            </a:r>
            <a:r>
              <a:rPr lang="en-US" sz="2839" dirty="0" err="1" smtClean="0">
                <a:solidFill>
                  <a:srgbClr val="000000"/>
                </a:solidFill>
                <a:latin typeface="Sniglet"/>
                <a:ea typeface="Sniglet"/>
                <a:cs typeface="Sniglet"/>
                <a:sym typeface="Sniglet"/>
              </a:rPr>
              <a:t>ortak</a:t>
            </a:r>
            <a:r>
              <a:rPr lang="en-US" sz="2839" dirty="0" smtClean="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tutumu</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genel</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duruşu</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ve</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davranışları</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en</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iyi</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sınır</a:t>
            </a:r>
            <a:r>
              <a:rPr lang="en-US" sz="2839" dirty="0">
                <a:solidFill>
                  <a:srgbClr val="000000"/>
                </a:solidFill>
                <a:latin typeface="Sniglet"/>
                <a:ea typeface="Sniglet"/>
                <a:cs typeface="Sniglet"/>
                <a:sym typeface="Sniglet"/>
              </a:rPr>
              <a:t> </a:t>
            </a:r>
            <a:r>
              <a:rPr lang="en-US" sz="2839" dirty="0" err="1">
                <a:solidFill>
                  <a:srgbClr val="000000"/>
                </a:solidFill>
                <a:latin typeface="Sniglet"/>
                <a:ea typeface="Sniglet"/>
                <a:cs typeface="Sniglet"/>
                <a:sym typeface="Sniglet"/>
              </a:rPr>
              <a:t>belirleyicisidir</a:t>
            </a:r>
            <a:r>
              <a:rPr lang="en-US" sz="2839" dirty="0">
                <a:solidFill>
                  <a:srgbClr val="000000"/>
                </a:solidFill>
                <a:latin typeface="Sniglet"/>
                <a:ea typeface="Sniglet"/>
                <a:cs typeface="Sniglet"/>
                <a:sym typeface="Sniglet"/>
              </a:rPr>
              <a:t>.</a:t>
            </a:r>
          </a:p>
          <a:p>
            <a:pPr algn="l">
              <a:lnSpc>
                <a:spcPts val="3975"/>
              </a:lnSpc>
            </a:pPr>
            <a:endParaRPr lang="en-US" sz="2839" dirty="0">
              <a:solidFill>
                <a:srgbClr val="000000"/>
              </a:solidFill>
              <a:latin typeface="Sniglet"/>
              <a:ea typeface="Sniglet"/>
              <a:cs typeface="Sniglet"/>
              <a:sym typeface="Sniglet"/>
            </a:endParaRPr>
          </a:p>
        </p:txBody>
      </p:sp>
      <p:sp>
        <p:nvSpPr>
          <p:cNvPr id="15" name="Freeform 15"/>
          <p:cNvSpPr/>
          <p:nvPr/>
        </p:nvSpPr>
        <p:spPr>
          <a:xfrm>
            <a:off x="3034923" y="4859607"/>
            <a:ext cx="362667" cy="377286"/>
          </a:xfrm>
          <a:custGeom>
            <a:avLst/>
            <a:gdLst/>
            <a:ahLst/>
            <a:cxnLst/>
            <a:rect l="l" t="t" r="r" b="b"/>
            <a:pathLst>
              <a:path w="362667" h="377286">
                <a:moveTo>
                  <a:pt x="0" y="0"/>
                </a:moveTo>
                <a:lnTo>
                  <a:pt x="362667" y="0"/>
                </a:lnTo>
                <a:lnTo>
                  <a:pt x="362667" y="377286"/>
                </a:lnTo>
                <a:lnTo>
                  <a:pt x="0" y="37728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6" name="Freeform 16"/>
          <p:cNvSpPr/>
          <p:nvPr/>
        </p:nvSpPr>
        <p:spPr>
          <a:xfrm>
            <a:off x="3034923" y="3832598"/>
            <a:ext cx="362667" cy="377286"/>
          </a:xfrm>
          <a:custGeom>
            <a:avLst/>
            <a:gdLst/>
            <a:ahLst/>
            <a:cxnLst/>
            <a:rect l="l" t="t" r="r" b="b"/>
            <a:pathLst>
              <a:path w="362667" h="377286">
                <a:moveTo>
                  <a:pt x="0" y="0"/>
                </a:moveTo>
                <a:lnTo>
                  <a:pt x="362667" y="0"/>
                </a:lnTo>
                <a:lnTo>
                  <a:pt x="362667"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7" name="Freeform 17"/>
          <p:cNvSpPr/>
          <p:nvPr/>
        </p:nvSpPr>
        <p:spPr>
          <a:xfrm>
            <a:off x="3066574" y="6396168"/>
            <a:ext cx="362667" cy="377286"/>
          </a:xfrm>
          <a:custGeom>
            <a:avLst/>
            <a:gdLst/>
            <a:ahLst/>
            <a:cxnLst/>
            <a:rect l="l" t="t" r="r" b="b"/>
            <a:pathLst>
              <a:path w="362667" h="377286">
                <a:moveTo>
                  <a:pt x="0" y="0"/>
                </a:moveTo>
                <a:lnTo>
                  <a:pt x="362666" y="0"/>
                </a:lnTo>
                <a:lnTo>
                  <a:pt x="362666" y="377287"/>
                </a:lnTo>
                <a:lnTo>
                  <a:pt x="0" y="377287"/>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979648"/>
            <a:ext cx="13046266" cy="7512919"/>
          </a:xfrm>
          <a:custGeom>
            <a:avLst/>
            <a:gdLst/>
            <a:ahLst/>
            <a:cxnLst/>
            <a:rect l="l" t="t" r="r" b="b"/>
            <a:pathLst>
              <a:path w="13046266" h="7512919">
                <a:moveTo>
                  <a:pt x="0" y="0"/>
                </a:moveTo>
                <a:lnTo>
                  <a:pt x="13046266" y="0"/>
                </a:lnTo>
                <a:lnTo>
                  <a:pt x="13046266" y="7512919"/>
                </a:lnTo>
                <a:lnTo>
                  <a:pt x="0" y="7512919"/>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218303" y="818579"/>
            <a:ext cx="4004207" cy="2142251"/>
          </a:xfrm>
          <a:custGeom>
            <a:avLst/>
            <a:gdLst/>
            <a:ahLst/>
            <a:cxnLst/>
            <a:rect l="l" t="t" r="r" b="b"/>
            <a:pathLst>
              <a:path w="4004207" h="2142251">
                <a:moveTo>
                  <a:pt x="0" y="0"/>
                </a:moveTo>
                <a:lnTo>
                  <a:pt x="4004207" y="0"/>
                </a:lnTo>
                <a:lnTo>
                  <a:pt x="4004207"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rot="2700000">
            <a:off x="14180394" y="470896"/>
            <a:ext cx="2057271" cy="2837615"/>
          </a:xfrm>
          <a:custGeom>
            <a:avLst/>
            <a:gdLst/>
            <a:ahLst/>
            <a:cxnLst/>
            <a:rect l="l" t="t" r="r" b="b"/>
            <a:pathLst>
              <a:path w="2057271" h="2837615">
                <a:moveTo>
                  <a:pt x="0" y="0"/>
                </a:moveTo>
                <a:lnTo>
                  <a:pt x="2057271" y="0"/>
                </a:lnTo>
                <a:lnTo>
                  <a:pt x="2057271" y="2837616"/>
                </a:lnTo>
                <a:lnTo>
                  <a:pt x="0" y="2837616"/>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a:off x="4222510" y="3099177"/>
            <a:ext cx="453658" cy="471946"/>
          </a:xfrm>
          <a:custGeom>
            <a:avLst/>
            <a:gdLst/>
            <a:ahLst/>
            <a:cxnLst/>
            <a:rect l="l" t="t" r="r" b="b"/>
            <a:pathLst>
              <a:path w="453658" h="471946">
                <a:moveTo>
                  <a:pt x="0" y="0"/>
                </a:moveTo>
                <a:lnTo>
                  <a:pt x="453658" y="0"/>
                </a:lnTo>
                <a:lnTo>
                  <a:pt x="453658" y="471946"/>
                </a:lnTo>
                <a:lnTo>
                  <a:pt x="0" y="471946"/>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a:blipFill>
          <a:ln cap="sq">
            <a:noFill/>
            <a:prstDash val="solid"/>
            <a:miter/>
          </a:ln>
        </p:spPr>
      </p:sp>
      <p:sp>
        <p:nvSpPr>
          <p:cNvPr id="13" name="Freeform 13"/>
          <p:cNvSpPr/>
          <p:nvPr/>
        </p:nvSpPr>
        <p:spPr>
          <a:xfrm>
            <a:off x="4222510" y="4197486"/>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a:blipFill>
          <a:ln cap="sq">
            <a:noFill/>
            <a:prstDash val="solid"/>
            <a:miter/>
          </a:ln>
        </p:spPr>
      </p:sp>
      <p:sp>
        <p:nvSpPr>
          <p:cNvPr id="14" name="Freeform 14"/>
          <p:cNvSpPr/>
          <p:nvPr/>
        </p:nvSpPr>
        <p:spPr>
          <a:xfrm>
            <a:off x="4198812" y="5641252"/>
            <a:ext cx="477357" cy="496600"/>
          </a:xfrm>
          <a:custGeom>
            <a:avLst/>
            <a:gdLst/>
            <a:ahLst/>
            <a:cxnLst/>
            <a:rect l="l" t="t" r="r" b="b"/>
            <a:pathLst>
              <a:path w="477357" h="496600">
                <a:moveTo>
                  <a:pt x="0" y="0"/>
                </a:moveTo>
                <a:lnTo>
                  <a:pt x="477356" y="0"/>
                </a:lnTo>
                <a:lnTo>
                  <a:pt x="477356" y="496600"/>
                </a:lnTo>
                <a:lnTo>
                  <a:pt x="0" y="496600"/>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a:blipFill>
          <a:ln cap="sq">
            <a:noFill/>
            <a:prstDash val="solid"/>
            <a:miter/>
          </a:ln>
        </p:spPr>
      </p:sp>
      <p:sp>
        <p:nvSpPr>
          <p:cNvPr id="15" name="Freeform 15"/>
          <p:cNvSpPr/>
          <p:nvPr/>
        </p:nvSpPr>
        <p:spPr>
          <a:xfrm>
            <a:off x="1181098" y="6298373"/>
            <a:ext cx="3041413" cy="3567639"/>
          </a:xfrm>
          <a:custGeom>
            <a:avLst/>
            <a:gdLst/>
            <a:ahLst/>
            <a:cxnLst/>
            <a:rect l="l" t="t" r="r" b="b"/>
            <a:pathLst>
              <a:path w="3041413" h="3567639">
                <a:moveTo>
                  <a:pt x="0" y="0"/>
                </a:moveTo>
                <a:lnTo>
                  <a:pt x="3041412" y="0"/>
                </a:lnTo>
                <a:lnTo>
                  <a:pt x="3041412" y="3567639"/>
                </a:lnTo>
                <a:lnTo>
                  <a:pt x="0" y="3567639"/>
                </a:lnTo>
                <a:lnTo>
                  <a:pt x="0" y="0"/>
                </a:lnTo>
                <a:close/>
              </a:path>
            </a:pathLst>
          </a:custGeom>
          <a:blipFill>
            <a:blip r:embed="rId14" cstate="screen">
              <a:extLst>
                <a:ext uri="{28A0092B-C50C-407E-A947-70E740481C1C}">
                  <a14:useLocalDpi xmlns:a14="http://schemas.microsoft.com/office/drawing/2010/main"/>
                </a:ext>
              </a:extLst>
            </a:blip>
            <a:stretch>
              <a:fillRect/>
            </a:stretch>
          </a:blipFill>
        </p:spPr>
      </p:sp>
      <p:sp>
        <p:nvSpPr>
          <p:cNvPr id="16" name="TextBox 16"/>
          <p:cNvSpPr txBox="1"/>
          <p:nvPr/>
        </p:nvSpPr>
        <p:spPr>
          <a:xfrm>
            <a:off x="4228718" y="1016097"/>
            <a:ext cx="9441082" cy="2058326"/>
          </a:xfrm>
          <a:prstGeom prst="rect">
            <a:avLst/>
          </a:prstGeom>
        </p:spPr>
        <p:txBody>
          <a:bodyPr lIns="0" tIns="0" rIns="0" bIns="0" rtlCol="0" anchor="t">
            <a:spAutoFit/>
          </a:bodyPr>
          <a:lstStyle/>
          <a:p>
            <a:pPr algn="ctr">
              <a:lnSpc>
                <a:spcPts val="7823"/>
              </a:lnSpc>
            </a:pPr>
            <a:r>
              <a:rPr lang="en-US" sz="5588">
                <a:solidFill>
                  <a:srgbClr val="000000"/>
                </a:solidFill>
                <a:latin typeface="Funtastic"/>
                <a:ea typeface="Funtastic"/>
                <a:cs typeface="Funtastic"/>
                <a:sym typeface="Funtastic"/>
              </a:rPr>
              <a:t>OTOKONTROL</a:t>
            </a:r>
          </a:p>
          <a:p>
            <a:pPr algn="ctr">
              <a:lnSpc>
                <a:spcPts val="7823"/>
              </a:lnSpc>
            </a:pPr>
            <a:r>
              <a:rPr lang="en-US" sz="5588">
                <a:solidFill>
                  <a:srgbClr val="000000"/>
                </a:solidFill>
                <a:latin typeface="Funtastic"/>
                <a:ea typeface="Funtastic"/>
                <a:cs typeface="Funtastic"/>
                <a:sym typeface="Funtastic"/>
              </a:rPr>
              <a:t> KİTAP ÖNERİLERİ</a:t>
            </a:r>
          </a:p>
        </p:txBody>
      </p:sp>
      <p:sp>
        <p:nvSpPr>
          <p:cNvPr id="17" name="TextBox 17"/>
          <p:cNvSpPr txBox="1"/>
          <p:nvPr/>
        </p:nvSpPr>
        <p:spPr>
          <a:xfrm>
            <a:off x="4676168" y="3133637"/>
            <a:ext cx="9705129" cy="4948555"/>
          </a:xfrm>
          <a:prstGeom prst="rect">
            <a:avLst/>
          </a:prstGeom>
        </p:spPr>
        <p:txBody>
          <a:bodyPr lIns="0" tIns="0" rIns="0" bIns="0" rtlCol="0" anchor="t">
            <a:spAutoFit/>
          </a:bodyPr>
          <a:lstStyle/>
          <a:p>
            <a:pPr algn="l">
              <a:lnSpc>
                <a:spcPts val="3919"/>
              </a:lnSpc>
            </a:pPr>
            <a:r>
              <a:rPr lang="en-US" sz="2799">
                <a:solidFill>
                  <a:srgbClr val="000000"/>
                </a:solidFill>
                <a:latin typeface="Klein"/>
                <a:ea typeface="Klein"/>
                <a:cs typeface="Klein"/>
                <a:sym typeface="Klein"/>
              </a:rPr>
              <a:t> “Sınırlar”, Dr. Henry Cloud, Dr. John Townsend, Sistem Yayıncılık </a:t>
            </a:r>
          </a:p>
          <a:p>
            <a:pPr algn="l">
              <a:lnSpc>
                <a:spcPts val="3919"/>
              </a:lnSpc>
            </a:pPr>
            <a:r>
              <a:rPr lang="en-US" sz="2799">
                <a:solidFill>
                  <a:srgbClr val="000000"/>
                </a:solidFill>
                <a:latin typeface="Klein"/>
                <a:ea typeface="Klein"/>
                <a:cs typeface="Klein"/>
                <a:sym typeface="Klein"/>
              </a:rPr>
              <a:t> “SOS! Ana Babalara Yardım, Çocukların Gündelik Davranış Sorunları İçin Pratik Öneriler Kılavuzu”, LynnClark, Evrim Yayınevi.  </a:t>
            </a:r>
          </a:p>
          <a:p>
            <a:pPr algn="l">
              <a:lnSpc>
                <a:spcPts val="3919"/>
              </a:lnSpc>
            </a:pPr>
            <a:r>
              <a:rPr lang="en-US" sz="2799">
                <a:solidFill>
                  <a:srgbClr val="000000"/>
                </a:solidFill>
                <a:latin typeface="Klein"/>
                <a:ea typeface="Klein"/>
                <a:cs typeface="Klein"/>
                <a:sym typeface="Klein"/>
              </a:rPr>
              <a:t> “Çocuğunuza Sınır Koyma (Sorumluluk Sahibi, Bağımsız Çocuk Yetiştirmenin Yolları)” Robert J. Mackenzie, HYB Yayıncılık  </a:t>
            </a:r>
          </a:p>
          <a:p>
            <a:pPr algn="l">
              <a:lnSpc>
                <a:spcPts val="3919"/>
              </a:lnSpc>
            </a:pPr>
            <a:r>
              <a:rPr lang="en-US" sz="2799">
                <a:solidFill>
                  <a:srgbClr val="000000"/>
                </a:solidFill>
                <a:latin typeface="Klein"/>
                <a:ea typeface="Klein"/>
                <a:cs typeface="Klein"/>
                <a:sym typeface="Klein"/>
              </a:rPr>
              <a:t>Çocuk ve Ergen Gelişiminde ‘Doğru Disiplin’, Özgür Ayhan Özkaynak, Ekinoks Yayıncılık</a:t>
            </a:r>
          </a:p>
        </p:txBody>
      </p:sp>
      <p:sp>
        <p:nvSpPr>
          <p:cNvPr id="18" name="Freeform 18"/>
          <p:cNvSpPr/>
          <p:nvPr/>
        </p:nvSpPr>
        <p:spPr>
          <a:xfrm>
            <a:off x="4198812" y="7109402"/>
            <a:ext cx="477357" cy="496600"/>
          </a:xfrm>
          <a:custGeom>
            <a:avLst/>
            <a:gdLst/>
            <a:ahLst/>
            <a:cxnLst/>
            <a:rect l="l" t="t" r="r" b="b"/>
            <a:pathLst>
              <a:path w="477357" h="496600">
                <a:moveTo>
                  <a:pt x="0" y="0"/>
                </a:moveTo>
                <a:lnTo>
                  <a:pt x="477356" y="0"/>
                </a:lnTo>
                <a:lnTo>
                  <a:pt x="477356" y="496600"/>
                </a:lnTo>
                <a:lnTo>
                  <a:pt x="0" y="496600"/>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a:blipFill>
          <a:ln cap="sq">
            <a:noFill/>
            <a:prstDash val="solid"/>
            <a:miter/>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rot="2700000">
            <a:off x="13886217" y="1291444"/>
            <a:ext cx="2057271" cy="2837615"/>
          </a:xfrm>
          <a:custGeom>
            <a:avLst/>
            <a:gdLst/>
            <a:ahLst/>
            <a:cxnLst/>
            <a:rect l="l" t="t" r="r" b="b"/>
            <a:pathLst>
              <a:path w="2057271" h="2837615">
                <a:moveTo>
                  <a:pt x="0" y="0"/>
                </a:moveTo>
                <a:lnTo>
                  <a:pt x="2057271" y="0"/>
                </a:lnTo>
                <a:lnTo>
                  <a:pt x="2057271" y="2837615"/>
                </a:lnTo>
                <a:lnTo>
                  <a:pt x="0" y="2837615"/>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a:off x="1100161" y="6067773"/>
            <a:ext cx="3041413" cy="3567639"/>
          </a:xfrm>
          <a:custGeom>
            <a:avLst/>
            <a:gdLst/>
            <a:ahLst/>
            <a:cxnLst/>
            <a:rect l="l" t="t" r="r" b="b"/>
            <a:pathLst>
              <a:path w="3041413" h="3567639">
                <a:moveTo>
                  <a:pt x="0" y="0"/>
                </a:moveTo>
                <a:lnTo>
                  <a:pt x="3041412" y="0"/>
                </a:lnTo>
                <a:lnTo>
                  <a:pt x="3041412" y="3567640"/>
                </a:lnTo>
                <a:lnTo>
                  <a:pt x="0" y="3567640"/>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665115" y="2327909"/>
            <a:ext cx="10568288" cy="1408096"/>
          </a:xfrm>
          <a:prstGeom prst="rect">
            <a:avLst/>
          </a:prstGeom>
        </p:spPr>
        <p:txBody>
          <a:bodyPr lIns="0" tIns="0" rIns="0" bIns="0" rtlCol="0" anchor="t">
            <a:spAutoFit/>
          </a:bodyPr>
          <a:lstStyle/>
          <a:p>
            <a:pPr algn="ctr">
              <a:lnSpc>
                <a:spcPts val="10355"/>
              </a:lnSpc>
            </a:pPr>
            <a:r>
              <a:rPr lang="en-US" sz="7396">
                <a:solidFill>
                  <a:srgbClr val="000000"/>
                </a:solidFill>
                <a:latin typeface="Funtastic"/>
                <a:ea typeface="Funtastic"/>
                <a:cs typeface="Funtastic"/>
                <a:sym typeface="Funtastic"/>
              </a:rPr>
              <a:t>KAYNAKÇA</a:t>
            </a:r>
          </a:p>
        </p:txBody>
      </p:sp>
      <p:sp>
        <p:nvSpPr>
          <p:cNvPr id="14" name="TextBox 14"/>
          <p:cNvSpPr txBox="1"/>
          <p:nvPr/>
        </p:nvSpPr>
        <p:spPr>
          <a:xfrm>
            <a:off x="4676168" y="3966675"/>
            <a:ext cx="9196376" cy="3339465"/>
          </a:xfrm>
          <a:prstGeom prst="rect">
            <a:avLst/>
          </a:prstGeom>
        </p:spPr>
        <p:txBody>
          <a:bodyPr lIns="0" tIns="0" rIns="0" bIns="0" rtlCol="0" anchor="t">
            <a:spAutoFit/>
          </a:bodyPr>
          <a:lstStyle/>
          <a:p>
            <a:pPr algn="l">
              <a:lnSpc>
                <a:spcPts val="3359"/>
              </a:lnSpc>
            </a:pPr>
            <a:r>
              <a:rPr lang="en-US" sz="2400">
                <a:solidFill>
                  <a:srgbClr val="000000"/>
                </a:solidFill>
                <a:latin typeface="Klein"/>
                <a:ea typeface="Klein"/>
                <a:cs typeface="Klein"/>
                <a:sym typeface="Klein"/>
              </a:rPr>
              <a:t>https://dergipark.org.tr/tr/download/article-file/757424 </a:t>
            </a:r>
          </a:p>
          <a:p>
            <a:pPr algn="l">
              <a:lnSpc>
                <a:spcPts val="3359"/>
              </a:lnSpc>
            </a:pPr>
            <a:r>
              <a:rPr lang="en-US" sz="2400">
                <a:solidFill>
                  <a:srgbClr val="000000"/>
                </a:solidFill>
                <a:latin typeface="Klein"/>
                <a:ea typeface="Klein"/>
                <a:cs typeface="Klein"/>
                <a:sym typeface="Klein"/>
              </a:rPr>
              <a:t>Sürücü, Ö. (2007). Çocuklarda Otokontrol ve Sorumluluk Bilinci. Çoluk Çocuk Aylık Anne Baba Eğitimci Dergisi, 16-17. https://www.alimokullari.com/otokontrol-ve-sinirlar-s157.html https://journalofomepturkey.org/index.php/eccd/article/view/70/124 https://www.okubil.org/2023/12/psikolojide-otokontrol-nedir.html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921726" y="5019675"/>
            <a:ext cx="2753757" cy="4820581"/>
          </a:xfrm>
          <a:custGeom>
            <a:avLst/>
            <a:gdLst/>
            <a:ahLst/>
            <a:cxnLst/>
            <a:rect l="l" t="t" r="r" b="b"/>
            <a:pathLst>
              <a:path w="2753757" h="4820581">
                <a:moveTo>
                  <a:pt x="0" y="0"/>
                </a:moveTo>
                <a:lnTo>
                  <a:pt x="2753757" y="0"/>
                </a:lnTo>
                <a:lnTo>
                  <a:pt x="2753757" y="4820580"/>
                </a:lnTo>
                <a:lnTo>
                  <a:pt x="0" y="4820580"/>
                </a:lnTo>
                <a:lnTo>
                  <a:pt x="0" y="0"/>
                </a:lnTo>
                <a:close/>
              </a:path>
            </a:pathLst>
          </a:custGeom>
          <a:blipFill>
            <a:blip r:embed="rId10"/>
            <a:stretch>
              <a:fillRect/>
            </a:stretch>
          </a:blipFill>
        </p:spPr>
      </p:sp>
      <p:sp>
        <p:nvSpPr>
          <p:cNvPr id="12" name="Freeform 12"/>
          <p:cNvSpPr/>
          <p:nvPr/>
        </p:nvSpPr>
        <p:spPr>
          <a:xfrm rot="448415">
            <a:off x="12890242" y="1184701"/>
            <a:ext cx="2593740" cy="2985600"/>
          </a:xfrm>
          <a:custGeom>
            <a:avLst/>
            <a:gdLst/>
            <a:ahLst/>
            <a:cxnLst/>
            <a:rect l="l" t="t" r="r" b="b"/>
            <a:pathLst>
              <a:path w="2593740" h="2985600">
                <a:moveTo>
                  <a:pt x="0" y="0"/>
                </a:moveTo>
                <a:lnTo>
                  <a:pt x="2593741" y="0"/>
                </a:lnTo>
                <a:lnTo>
                  <a:pt x="2593741" y="2985601"/>
                </a:lnTo>
                <a:lnTo>
                  <a:pt x="0" y="2985601"/>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4675483" y="3027680"/>
            <a:ext cx="8937034" cy="3831589"/>
          </a:xfrm>
          <a:prstGeom prst="rect">
            <a:avLst/>
          </a:prstGeom>
        </p:spPr>
        <p:txBody>
          <a:bodyPr lIns="0" tIns="0" rIns="0" bIns="0" rtlCol="0" anchor="t">
            <a:spAutoFit/>
          </a:bodyPr>
          <a:lstStyle/>
          <a:p>
            <a:pPr algn="ctr">
              <a:lnSpc>
                <a:spcPts val="14560"/>
              </a:lnSpc>
            </a:pPr>
            <a:r>
              <a:rPr lang="en-US" sz="10400">
                <a:solidFill>
                  <a:srgbClr val="000000"/>
                </a:solidFill>
                <a:latin typeface="Funtastic"/>
                <a:ea typeface="Funtastic"/>
                <a:cs typeface="Funtastic"/>
                <a:sym typeface="Funtastic"/>
              </a:rPr>
              <a:t>Teşekkür</a:t>
            </a:r>
          </a:p>
          <a:p>
            <a:pPr algn="ctr">
              <a:lnSpc>
                <a:spcPts val="14560"/>
              </a:lnSpc>
            </a:pPr>
            <a:r>
              <a:rPr lang="en-US" sz="10400">
                <a:solidFill>
                  <a:srgbClr val="000000"/>
                </a:solidFill>
                <a:latin typeface="Funtastic"/>
                <a:ea typeface="Funtastic"/>
                <a:cs typeface="Funtastic"/>
                <a:sym typeface="Funtastic"/>
              </a:rPr>
              <a:t>Ederiz.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276854" y="2751290"/>
            <a:ext cx="4562668" cy="6155370"/>
          </a:xfrm>
          <a:custGeom>
            <a:avLst/>
            <a:gdLst/>
            <a:ahLst/>
            <a:cxnLst/>
            <a:rect l="l" t="t" r="r" b="b"/>
            <a:pathLst>
              <a:path w="4562668" h="6155370">
                <a:moveTo>
                  <a:pt x="0" y="0"/>
                </a:moveTo>
                <a:lnTo>
                  <a:pt x="4562668" y="0"/>
                </a:lnTo>
                <a:lnTo>
                  <a:pt x="4562668" y="6155370"/>
                </a:lnTo>
                <a:lnTo>
                  <a:pt x="0" y="6155370"/>
                </a:lnTo>
                <a:lnTo>
                  <a:pt x="0" y="0"/>
                </a:lnTo>
                <a:close/>
              </a:path>
            </a:pathLst>
          </a:custGeom>
          <a:blipFill>
            <a:blip r:embed="rId3"/>
            <a:stretch>
              <a:fillRect/>
            </a:stretch>
          </a:blipFill>
        </p:spPr>
      </p:sp>
      <p:sp>
        <p:nvSpPr>
          <p:cNvPr id="4" name="Freeform 4"/>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4"/>
            <a:stretch>
              <a:fillRect/>
            </a:stretch>
          </a:blipFill>
        </p:spPr>
      </p:sp>
      <p:sp>
        <p:nvSpPr>
          <p:cNvPr id="5" name="Freeform 5"/>
          <p:cNvSpPr/>
          <p:nvPr/>
        </p:nvSpPr>
        <p:spPr>
          <a:xfrm flipH="1">
            <a:off x="14707355" y="1266477"/>
            <a:ext cx="2775353" cy="1484814"/>
          </a:xfrm>
          <a:custGeom>
            <a:avLst/>
            <a:gdLst/>
            <a:ahLst/>
            <a:cxnLst/>
            <a:rect l="l" t="t" r="r" b="b"/>
            <a:pathLst>
              <a:path w="2775353" h="1484814">
                <a:moveTo>
                  <a:pt x="2775353" y="0"/>
                </a:moveTo>
                <a:lnTo>
                  <a:pt x="0" y="0"/>
                </a:lnTo>
                <a:lnTo>
                  <a:pt x="0" y="1484813"/>
                </a:lnTo>
                <a:lnTo>
                  <a:pt x="2775353" y="1484813"/>
                </a:lnTo>
                <a:lnTo>
                  <a:pt x="2775353" y="0"/>
                </a:lnTo>
                <a:close/>
              </a:path>
            </a:pathLst>
          </a:custGeom>
          <a:blipFill>
            <a:blip r:embed="rId5" cstate="screen">
              <a:extLst>
                <a:ext uri="{28A0092B-C50C-407E-A947-70E740481C1C}">
                  <a14:useLocalDpi xmlns:a14="http://schemas.microsoft.com/office/drawing/2010/main"/>
                </a:ext>
              </a:extLst>
            </a:blip>
            <a:stretch>
              <a:fillRect/>
            </a:stretch>
          </a:blipFill>
        </p:spPr>
      </p:sp>
      <p:grpSp>
        <p:nvGrpSpPr>
          <p:cNvPr id="6" name="Group 6"/>
          <p:cNvGrpSpPr/>
          <p:nvPr/>
        </p:nvGrpSpPr>
        <p:grpSpPr>
          <a:xfrm>
            <a:off x="15221126" y="4527907"/>
            <a:ext cx="3609503" cy="4858986"/>
            <a:chOff x="0" y="0"/>
            <a:chExt cx="4812670" cy="6478648"/>
          </a:xfrm>
        </p:grpSpPr>
        <p:sp>
          <p:nvSpPr>
            <p:cNvPr id="7" name="Freeform 7"/>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Freeform 8"/>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grpSp>
      <p:sp>
        <p:nvSpPr>
          <p:cNvPr id="9" name="Freeform 9"/>
          <p:cNvSpPr/>
          <p:nvPr/>
        </p:nvSpPr>
        <p:spPr>
          <a:xfrm>
            <a:off x="5568024" y="3570575"/>
            <a:ext cx="2381217" cy="1273951"/>
          </a:xfrm>
          <a:custGeom>
            <a:avLst/>
            <a:gdLst/>
            <a:ahLst/>
            <a:cxnLst/>
            <a:rect l="l" t="t" r="r" b="b"/>
            <a:pathLst>
              <a:path w="2381217" h="1273951">
                <a:moveTo>
                  <a:pt x="0" y="0"/>
                </a:moveTo>
                <a:lnTo>
                  <a:pt x="2381217" y="0"/>
                </a:lnTo>
                <a:lnTo>
                  <a:pt x="2381217" y="1273951"/>
                </a:lnTo>
                <a:lnTo>
                  <a:pt x="0" y="1273951"/>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rot="-24000">
            <a:off x="11851722" y="7473495"/>
            <a:ext cx="6027627" cy="2476269"/>
          </a:xfrm>
          <a:custGeom>
            <a:avLst/>
            <a:gdLst/>
            <a:ahLst/>
            <a:cxnLst/>
            <a:rect l="l" t="t" r="r" b="b"/>
            <a:pathLst>
              <a:path w="6027627" h="2476269">
                <a:moveTo>
                  <a:pt x="16995" y="0"/>
                </a:moveTo>
                <a:lnTo>
                  <a:pt x="6027627" y="41963"/>
                </a:lnTo>
                <a:lnTo>
                  <a:pt x="6010632" y="2476269"/>
                </a:lnTo>
                <a:lnTo>
                  <a:pt x="0" y="2434306"/>
                </a:lnTo>
                <a:lnTo>
                  <a:pt x="16995"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flipH="1">
            <a:off x="662944" y="573440"/>
            <a:ext cx="2683073" cy="1435444"/>
          </a:xfrm>
          <a:custGeom>
            <a:avLst/>
            <a:gdLst/>
            <a:ahLst/>
            <a:cxnLst/>
            <a:rect l="l" t="t" r="r" b="b"/>
            <a:pathLst>
              <a:path w="2683073" h="1435444">
                <a:moveTo>
                  <a:pt x="2683073" y="0"/>
                </a:moveTo>
                <a:lnTo>
                  <a:pt x="0" y="0"/>
                </a:lnTo>
                <a:lnTo>
                  <a:pt x="0" y="1435444"/>
                </a:lnTo>
                <a:lnTo>
                  <a:pt x="2683073" y="1435444"/>
                </a:lnTo>
                <a:lnTo>
                  <a:pt x="2683073"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TextBox 12"/>
          <p:cNvSpPr txBox="1"/>
          <p:nvPr/>
        </p:nvSpPr>
        <p:spPr>
          <a:xfrm>
            <a:off x="5424697" y="2227858"/>
            <a:ext cx="11834603" cy="2327709"/>
          </a:xfrm>
          <a:prstGeom prst="rect">
            <a:avLst/>
          </a:prstGeom>
        </p:spPr>
        <p:txBody>
          <a:bodyPr lIns="0" tIns="0" rIns="0" bIns="0" rtlCol="0" anchor="t">
            <a:spAutoFit/>
          </a:bodyPr>
          <a:lstStyle/>
          <a:p>
            <a:pPr algn="ctr">
              <a:lnSpc>
                <a:spcPts val="15301"/>
              </a:lnSpc>
            </a:pPr>
            <a:r>
              <a:rPr lang="en-US" sz="15149">
                <a:solidFill>
                  <a:srgbClr val="000000"/>
                </a:solidFill>
                <a:latin typeface="Funtastic"/>
                <a:ea typeface="Funtastic"/>
                <a:cs typeface="Funtastic"/>
                <a:sym typeface="Funtastic"/>
              </a:rPr>
              <a:t>OTOKONTROL</a:t>
            </a:r>
          </a:p>
        </p:txBody>
      </p:sp>
      <p:sp>
        <p:nvSpPr>
          <p:cNvPr id="13" name="TextBox 13"/>
          <p:cNvSpPr txBox="1"/>
          <p:nvPr/>
        </p:nvSpPr>
        <p:spPr>
          <a:xfrm>
            <a:off x="13649604" y="4291810"/>
            <a:ext cx="3609696" cy="727864"/>
          </a:xfrm>
          <a:prstGeom prst="rect">
            <a:avLst/>
          </a:prstGeom>
        </p:spPr>
        <p:txBody>
          <a:bodyPr lIns="0" tIns="0" rIns="0" bIns="0" rtlCol="0" anchor="t">
            <a:spAutoFit/>
          </a:bodyPr>
          <a:lstStyle/>
          <a:p>
            <a:pPr algn="ctr">
              <a:lnSpc>
                <a:spcPts val="5230"/>
              </a:lnSpc>
            </a:pPr>
            <a:r>
              <a:rPr lang="en-US" sz="3735">
                <a:solidFill>
                  <a:srgbClr val="000000"/>
                </a:solidFill>
                <a:latin typeface="Jua"/>
                <a:ea typeface="Jua"/>
                <a:cs typeface="Jua"/>
                <a:sym typeface="Jua"/>
              </a:rPr>
              <a:t>Veli Sunumu</a:t>
            </a:r>
          </a:p>
        </p:txBody>
      </p:sp>
      <p:sp>
        <p:nvSpPr>
          <p:cNvPr id="14" name="Freeform 14"/>
          <p:cNvSpPr/>
          <p:nvPr/>
        </p:nvSpPr>
        <p:spPr>
          <a:xfrm>
            <a:off x="662944" y="4555566"/>
            <a:ext cx="8145258" cy="4831326"/>
          </a:xfrm>
          <a:custGeom>
            <a:avLst/>
            <a:gdLst/>
            <a:ahLst/>
            <a:cxnLst/>
            <a:rect l="l" t="t" r="r" b="b"/>
            <a:pathLst>
              <a:path w="8145258" h="4831326">
                <a:moveTo>
                  <a:pt x="0" y="0"/>
                </a:moveTo>
                <a:lnTo>
                  <a:pt x="8145258" y="0"/>
                </a:lnTo>
                <a:lnTo>
                  <a:pt x="8145258" y="4831326"/>
                </a:lnTo>
                <a:lnTo>
                  <a:pt x="0" y="4831326"/>
                </a:lnTo>
                <a:lnTo>
                  <a:pt x="0" y="0"/>
                </a:lnTo>
                <a:close/>
              </a:path>
            </a:pathLst>
          </a:custGeom>
          <a:blipFill>
            <a:blip r:embed="rId11" cstate="screen">
              <a:extLst>
                <a:ext uri="{28A0092B-C50C-407E-A947-70E740481C1C}">
                  <a14:useLocalDpi xmlns:a14="http://schemas.microsoft.com/office/drawing/2010/main"/>
                </a:ext>
              </a:extLst>
            </a:blip>
            <a:stretch>
              <a:fillRect l="-3514" t="-2518" r="-8963" b="-4148"/>
            </a:stretch>
          </a:blipFill>
        </p:spPr>
      </p:sp>
      <p:sp>
        <p:nvSpPr>
          <p:cNvPr id="15" name="TextBox 15"/>
          <p:cNvSpPr txBox="1"/>
          <p:nvPr/>
        </p:nvSpPr>
        <p:spPr>
          <a:xfrm>
            <a:off x="7144411" y="9483918"/>
            <a:ext cx="3609696" cy="727864"/>
          </a:xfrm>
          <a:prstGeom prst="rect">
            <a:avLst/>
          </a:prstGeom>
        </p:spPr>
        <p:txBody>
          <a:bodyPr lIns="0" tIns="0" rIns="0" bIns="0" rtlCol="0" anchor="t">
            <a:spAutoFit/>
          </a:bodyPr>
          <a:lstStyle/>
          <a:p>
            <a:pPr algn="ctr">
              <a:lnSpc>
                <a:spcPts val="5230"/>
              </a:lnSpc>
            </a:pPr>
            <a:r>
              <a:rPr lang="en-US" sz="3735">
                <a:solidFill>
                  <a:srgbClr val="000000"/>
                </a:solidFill>
                <a:latin typeface="Jua"/>
                <a:ea typeface="Jua"/>
                <a:cs typeface="Jua"/>
                <a:sym typeface="Jua"/>
              </a:rPr>
              <a:t>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450384"/>
            <a:ext cx="13046266" cy="7042183"/>
          </a:xfrm>
          <a:custGeom>
            <a:avLst/>
            <a:gdLst/>
            <a:ahLst/>
            <a:cxnLst/>
            <a:rect l="l" t="t" r="r" b="b"/>
            <a:pathLst>
              <a:path w="13046266" h="7042183">
                <a:moveTo>
                  <a:pt x="0" y="0"/>
                </a:moveTo>
                <a:lnTo>
                  <a:pt x="13046266" y="0"/>
                </a:lnTo>
                <a:lnTo>
                  <a:pt x="13046266" y="7042183"/>
                </a:lnTo>
                <a:lnTo>
                  <a:pt x="0" y="7042183"/>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172179" y="5327348"/>
            <a:ext cx="2897375" cy="4268693"/>
          </a:xfrm>
          <a:custGeom>
            <a:avLst/>
            <a:gdLst/>
            <a:ahLst/>
            <a:cxnLst/>
            <a:rect l="l" t="t" r="r" b="b"/>
            <a:pathLst>
              <a:path w="2897375" h="4268693">
                <a:moveTo>
                  <a:pt x="0" y="0"/>
                </a:moveTo>
                <a:lnTo>
                  <a:pt x="2897376" y="0"/>
                </a:lnTo>
                <a:lnTo>
                  <a:pt x="2897376" y="4268693"/>
                </a:lnTo>
                <a:lnTo>
                  <a:pt x="0" y="4268693"/>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943206">
            <a:off x="15074439" y="872955"/>
            <a:ext cx="455304" cy="2985600"/>
          </a:xfrm>
          <a:custGeom>
            <a:avLst/>
            <a:gdLst/>
            <a:ahLst/>
            <a:cxnLst/>
            <a:rect l="l" t="t" r="r" b="b"/>
            <a:pathLst>
              <a:path w="455304" h="2985600">
                <a:moveTo>
                  <a:pt x="0" y="0"/>
                </a:moveTo>
                <a:lnTo>
                  <a:pt x="455304" y="0"/>
                </a:lnTo>
                <a:lnTo>
                  <a:pt x="455304" y="2985600"/>
                </a:lnTo>
                <a:lnTo>
                  <a:pt x="0" y="2985600"/>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5037026" y="1821341"/>
            <a:ext cx="8095238" cy="1168064"/>
          </a:xfrm>
          <a:prstGeom prst="rect">
            <a:avLst/>
          </a:prstGeom>
        </p:spPr>
        <p:txBody>
          <a:bodyPr lIns="0" tIns="0" rIns="0" bIns="0" rtlCol="0" anchor="t">
            <a:spAutoFit/>
          </a:bodyPr>
          <a:lstStyle/>
          <a:p>
            <a:pPr algn="ctr">
              <a:lnSpc>
                <a:spcPts val="8575"/>
              </a:lnSpc>
            </a:pPr>
            <a:r>
              <a:rPr lang="en-US" sz="6125">
                <a:solidFill>
                  <a:srgbClr val="000000"/>
                </a:solidFill>
                <a:latin typeface="Funtastic"/>
                <a:ea typeface="Funtastic"/>
                <a:cs typeface="Funtastic"/>
                <a:sym typeface="Funtastic"/>
              </a:rPr>
              <a:t>OTOKONTROL NEDİR?</a:t>
            </a:r>
          </a:p>
        </p:txBody>
      </p:sp>
      <p:sp>
        <p:nvSpPr>
          <p:cNvPr id="14" name="TextBox 14"/>
          <p:cNvSpPr txBox="1"/>
          <p:nvPr/>
        </p:nvSpPr>
        <p:spPr>
          <a:xfrm>
            <a:off x="3723803" y="3601720"/>
            <a:ext cx="11068995" cy="3245485"/>
          </a:xfrm>
          <a:prstGeom prst="rect">
            <a:avLst/>
          </a:prstGeom>
        </p:spPr>
        <p:txBody>
          <a:bodyPr lIns="0" tIns="0" rIns="0" bIns="0" rtlCol="0" anchor="t">
            <a:spAutoFit/>
          </a:bodyPr>
          <a:lstStyle/>
          <a:p>
            <a:pPr algn="ctr">
              <a:lnSpc>
                <a:spcPts val="4339"/>
              </a:lnSpc>
            </a:pPr>
            <a:r>
              <a:rPr lang="en-US" sz="3099">
                <a:solidFill>
                  <a:srgbClr val="000000"/>
                </a:solidFill>
                <a:latin typeface="Klein"/>
                <a:ea typeface="Klein"/>
                <a:cs typeface="Klein"/>
                <a:sym typeface="Klein"/>
              </a:rPr>
              <a:t>Otokontrol, bireyin kendi davranışlarını, düşüncelerini ve duygularını bilinçli olarak yönetme ve düzenleme yeteneği olarak tanımlanır. Bu, bireyin içsel motivasyonlarına ve dış çevreden gelen uyarıcılara tepki verme şeklini kontrollü bir şekilde ayarlamasını içerir.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450384"/>
            <a:ext cx="13046266" cy="7042183"/>
          </a:xfrm>
          <a:custGeom>
            <a:avLst/>
            <a:gdLst/>
            <a:ahLst/>
            <a:cxnLst/>
            <a:rect l="l" t="t" r="r" b="b"/>
            <a:pathLst>
              <a:path w="13046266" h="7042183">
                <a:moveTo>
                  <a:pt x="0" y="0"/>
                </a:moveTo>
                <a:lnTo>
                  <a:pt x="13046266" y="0"/>
                </a:lnTo>
                <a:lnTo>
                  <a:pt x="13046266" y="7042183"/>
                </a:lnTo>
                <a:lnTo>
                  <a:pt x="0" y="7042183"/>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486753" y="5831762"/>
            <a:ext cx="2897375" cy="4268693"/>
          </a:xfrm>
          <a:custGeom>
            <a:avLst/>
            <a:gdLst/>
            <a:ahLst/>
            <a:cxnLst/>
            <a:rect l="l" t="t" r="r" b="b"/>
            <a:pathLst>
              <a:path w="2897375" h="4268693">
                <a:moveTo>
                  <a:pt x="0" y="0"/>
                </a:moveTo>
                <a:lnTo>
                  <a:pt x="2897376" y="0"/>
                </a:lnTo>
                <a:lnTo>
                  <a:pt x="2897376" y="4268693"/>
                </a:lnTo>
                <a:lnTo>
                  <a:pt x="0" y="4268693"/>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943206">
            <a:off x="15074439" y="872955"/>
            <a:ext cx="455304" cy="2985600"/>
          </a:xfrm>
          <a:custGeom>
            <a:avLst/>
            <a:gdLst/>
            <a:ahLst/>
            <a:cxnLst/>
            <a:rect l="l" t="t" r="r" b="b"/>
            <a:pathLst>
              <a:path w="455304" h="2985600">
                <a:moveTo>
                  <a:pt x="0" y="0"/>
                </a:moveTo>
                <a:lnTo>
                  <a:pt x="455304" y="0"/>
                </a:lnTo>
                <a:lnTo>
                  <a:pt x="455304" y="2985600"/>
                </a:lnTo>
                <a:lnTo>
                  <a:pt x="0" y="2985600"/>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422229" y="1710286"/>
            <a:ext cx="11054060" cy="1168064"/>
          </a:xfrm>
          <a:prstGeom prst="rect">
            <a:avLst/>
          </a:prstGeom>
        </p:spPr>
        <p:txBody>
          <a:bodyPr lIns="0" tIns="0" rIns="0" bIns="0" rtlCol="0" anchor="t">
            <a:spAutoFit/>
          </a:bodyPr>
          <a:lstStyle/>
          <a:p>
            <a:pPr algn="ctr">
              <a:lnSpc>
                <a:spcPts val="8575"/>
              </a:lnSpc>
            </a:pPr>
            <a:r>
              <a:rPr lang="en-US" sz="6125">
                <a:solidFill>
                  <a:srgbClr val="000000"/>
                </a:solidFill>
                <a:latin typeface="Funtastic"/>
                <a:ea typeface="Funtastic"/>
                <a:cs typeface="Funtastic"/>
                <a:sym typeface="Funtastic"/>
              </a:rPr>
              <a:t>OTOKONTROLÜN BİLEŞENLERİ</a:t>
            </a:r>
          </a:p>
        </p:txBody>
      </p:sp>
      <p:sp>
        <p:nvSpPr>
          <p:cNvPr id="14" name="TextBox 14"/>
          <p:cNvSpPr txBox="1"/>
          <p:nvPr/>
        </p:nvSpPr>
        <p:spPr>
          <a:xfrm>
            <a:off x="3374604" y="3061077"/>
            <a:ext cx="12004385" cy="5031417"/>
          </a:xfrm>
          <a:prstGeom prst="rect">
            <a:avLst/>
          </a:prstGeom>
        </p:spPr>
        <p:txBody>
          <a:bodyPr lIns="0" tIns="0" rIns="0" bIns="0" rtlCol="0" anchor="t">
            <a:spAutoFit/>
          </a:bodyPr>
          <a:lstStyle/>
          <a:p>
            <a:pPr algn="l">
              <a:lnSpc>
                <a:spcPts val="3673"/>
              </a:lnSpc>
              <a:spcBef>
                <a:spcPct val="0"/>
              </a:spcBef>
            </a:pPr>
            <a:r>
              <a:rPr lang="en-US" sz="2825" b="1">
                <a:solidFill>
                  <a:srgbClr val="000000"/>
                </a:solidFill>
                <a:latin typeface="Klein Bold"/>
                <a:ea typeface="Klein Bold"/>
                <a:cs typeface="Klein Bold"/>
                <a:sym typeface="Klein Bold"/>
              </a:rPr>
              <a:t>Dürtüsel Tepkilerin Yönetimi</a:t>
            </a:r>
            <a:r>
              <a:rPr lang="en-US" sz="2825">
                <a:solidFill>
                  <a:srgbClr val="000000"/>
                </a:solidFill>
                <a:latin typeface="Klein"/>
                <a:ea typeface="Klein"/>
                <a:cs typeface="Klein"/>
                <a:sym typeface="Klein"/>
              </a:rPr>
              <a:t>: Anlık istek ve dürtülerin kontrol altına alınması, örneğin yemeği aşırı yemek veya sinirlenince bağırmak gibi dürtülerin üzerinden gelme becerisi.</a:t>
            </a:r>
          </a:p>
          <a:p>
            <a:pPr algn="l">
              <a:lnSpc>
                <a:spcPts val="3673"/>
              </a:lnSpc>
              <a:spcBef>
                <a:spcPct val="0"/>
              </a:spcBef>
            </a:pPr>
            <a:r>
              <a:rPr lang="en-US" sz="2825" b="1">
                <a:solidFill>
                  <a:srgbClr val="000000"/>
                </a:solidFill>
                <a:latin typeface="Klein Bold"/>
                <a:ea typeface="Klein Bold"/>
                <a:cs typeface="Klein Bold"/>
                <a:sym typeface="Klein Bold"/>
              </a:rPr>
              <a:t>Duygusal Düzenleme</a:t>
            </a:r>
            <a:r>
              <a:rPr lang="en-US" sz="2825">
                <a:solidFill>
                  <a:srgbClr val="000000"/>
                </a:solidFill>
                <a:latin typeface="Klein"/>
                <a:ea typeface="Klein"/>
                <a:cs typeface="Klein"/>
                <a:sym typeface="Klein"/>
              </a:rPr>
              <a:t>: Kişinin kendi duygusal tepkilerini tanıyabilmesi ve bunları uygun şekilde ifade edebilmesi.</a:t>
            </a:r>
          </a:p>
          <a:p>
            <a:pPr algn="l">
              <a:lnSpc>
                <a:spcPts val="3673"/>
              </a:lnSpc>
              <a:spcBef>
                <a:spcPct val="0"/>
              </a:spcBef>
            </a:pPr>
            <a:r>
              <a:rPr lang="en-US" sz="2825" b="1">
                <a:solidFill>
                  <a:srgbClr val="000000"/>
                </a:solidFill>
                <a:latin typeface="Klein Bold"/>
                <a:ea typeface="Klein Bold"/>
                <a:cs typeface="Klein Bold"/>
                <a:sym typeface="Klein Bold"/>
              </a:rPr>
              <a:t>Odaklanma ve Dikkat</a:t>
            </a:r>
            <a:r>
              <a:rPr lang="en-US" sz="2825">
                <a:solidFill>
                  <a:srgbClr val="000000"/>
                </a:solidFill>
                <a:latin typeface="Klein"/>
                <a:ea typeface="Klein"/>
                <a:cs typeface="Klein"/>
                <a:sym typeface="Klein"/>
              </a:rPr>
              <a:t>: Dikkati uzun süre aynı konu üzerinde tutabilme ve dikkat dağıtıcı unsurlardan kaçınma yeteneği.</a:t>
            </a:r>
          </a:p>
          <a:p>
            <a:pPr algn="l">
              <a:lnSpc>
                <a:spcPts val="3673"/>
              </a:lnSpc>
              <a:spcBef>
                <a:spcPct val="0"/>
              </a:spcBef>
            </a:pPr>
            <a:r>
              <a:rPr lang="en-US" sz="2825" b="1">
                <a:solidFill>
                  <a:srgbClr val="000000"/>
                </a:solidFill>
                <a:latin typeface="Klein Bold"/>
                <a:ea typeface="Klein Bold"/>
                <a:cs typeface="Klein Bold"/>
                <a:sym typeface="Klein Bold"/>
              </a:rPr>
              <a:t>Planlama ve Önceliklendirme</a:t>
            </a:r>
            <a:r>
              <a:rPr lang="en-US" sz="2825">
                <a:solidFill>
                  <a:srgbClr val="000000"/>
                </a:solidFill>
                <a:latin typeface="Klein"/>
                <a:ea typeface="Klein"/>
                <a:cs typeface="Klein"/>
                <a:sym typeface="Klein"/>
              </a:rPr>
              <a:t>: Uzun vadeli hedeflere odaklanabilme ve kısa vadeli cazip seçenekler yerine bu hedeflere yönelik adımlar atabilme.</a:t>
            </a:r>
          </a:p>
          <a:p>
            <a:pPr algn="l">
              <a:lnSpc>
                <a:spcPts val="3673"/>
              </a:lnSpc>
              <a:spcBef>
                <a:spcPct val="0"/>
              </a:spcBef>
            </a:pPr>
            <a:endParaRPr lang="en-US" sz="2825">
              <a:solidFill>
                <a:srgbClr val="000000"/>
              </a:solidFill>
              <a:latin typeface="Klein"/>
              <a:ea typeface="Klein"/>
              <a:cs typeface="Klein"/>
              <a:sym typeface="Kle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4761733" y="5567908"/>
            <a:ext cx="2022662" cy="4258236"/>
          </a:xfrm>
          <a:custGeom>
            <a:avLst/>
            <a:gdLst/>
            <a:ahLst/>
            <a:cxnLst/>
            <a:rect l="l" t="t" r="r" b="b"/>
            <a:pathLst>
              <a:path w="2022662" h="4258236">
                <a:moveTo>
                  <a:pt x="0" y="0"/>
                </a:moveTo>
                <a:lnTo>
                  <a:pt x="2022662" y="0"/>
                </a:lnTo>
                <a:lnTo>
                  <a:pt x="2022662" y="4258236"/>
                </a:lnTo>
                <a:lnTo>
                  <a:pt x="0" y="4258236"/>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2277992">
            <a:off x="2139523" y="940217"/>
            <a:ext cx="1167328" cy="2660576"/>
          </a:xfrm>
          <a:custGeom>
            <a:avLst/>
            <a:gdLst/>
            <a:ahLst/>
            <a:cxnLst/>
            <a:rect l="l" t="t" r="r" b="b"/>
            <a:pathLst>
              <a:path w="1167328" h="2660576">
                <a:moveTo>
                  <a:pt x="0" y="0"/>
                </a:moveTo>
                <a:lnTo>
                  <a:pt x="1167327" y="0"/>
                </a:lnTo>
                <a:lnTo>
                  <a:pt x="1167327" y="2660576"/>
                </a:lnTo>
                <a:lnTo>
                  <a:pt x="0" y="266057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526267" y="1845178"/>
            <a:ext cx="11235466" cy="1158748"/>
          </a:xfrm>
          <a:prstGeom prst="rect">
            <a:avLst/>
          </a:prstGeom>
        </p:spPr>
        <p:txBody>
          <a:bodyPr lIns="0" tIns="0" rIns="0" bIns="0" rtlCol="0" anchor="t">
            <a:spAutoFit/>
          </a:bodyPr>
          <a:lstStyle/>
          <a:p>
            <a:pPr algn="ctr">
              <a:lnSpc>
                <a:spcPts val="8581"/>
              </a:lnSpc>
            </a:pPr>
            <a:r>
              <a:rPr lang="en-US" sz="6129">
                <a:solidFill>
                  <a:srgbClr val="000000"/>
                </a:solidFill>
                <a:latin typeface="Funtastic"/>
                <a:ea typeface="Funtastic"/>
                <a:cs typeface="Funtastic"/>
                <a:sym typeface="Funtastic"/>
              </a:rPr>
              <a:t>OTOKONTROLÜN ÖNEMİ</a:t>
            </a:r>
          </a:p>
        </p:txBody>
      </p:sp>
      <p:sp>
        <p:nvSpPr>
          <p:cNvPr id="14" name="TextBox 14"/>
          <p:cNvSpPr txBox="1"/>
          <p:nvPr/>
        </p:nvSpPr>
        <p:spPr>
          <a:xfrm>
            <a:off x="3239604" y="3108702"/>
            <a:ext cx="11618292" cy="4769510"/>
          </a:xfrm>
          <a:prstGeom prst="rect">
            <a:avLst/>
          </a:prstGeom>
        </p:spPr>
        <p:txBody>
          <a:bodyPr lIns="0" tIns="0" rIns="0" bIns="0" rtlCol="0" anchor="t">
            <a:spAutoFit/>
          </a:bodyPr>
          <a:lstStyle/>
          <a:p>
            <a:pPr algn="ctr">
              <a:lnSpc>
                <a:spcPts val="3813"/>
              </a:lnSpc>
            </a:pPr>
            <a:r>
              <a:rPr lang="en-US" sz="2724">
                <a:solidFill>
                  <a:srgbClr val="000000"/>
                </a:solidFill>
                <a:latin typeface="Klein"/>
                <a:ea typeface="Klein"/>
                <a:cs typeface="Klein"/>
                <a:sym typeface="Klein"/>
              </a:rPr>
              <a:t>Çocuklar, kurallarını bilmedikleri bir dünyaya doğarlar. Büyüdükçe kendilerinden beklenenlerin değişmesi ve çeşitlenmesi ise, durumu daha da zora sokmaktadır. Sınırlar, bu öğrenme ve keşfetme sürecinde çok önemli bir role sahiptir. Çocuklar, dünyayı tanıyıp, kendi başlarına bir şeyler yapmaya, yeni ilişkiler kurmaya başladıklarında değişik tepkilerle karşılaşırlar. Bunlarla başa çıkabilmeleri için ihtiyaçları olan en önemli rehber, net sinyallerdir. Çizilen sınırlar anlaşılır ve tutarlı olduğu sürece, çocuklar için onları anlamak ve uygulamak kolay olacaktır. </a:t>
            </a:r>
          </a:p>
          <a:p>
            <a:pPr algn="ctr">
              <a:lnSpc>
                <a:spcPts val="3813"/>
              </a:lnSpc>
            </a:pPr>
            <a:endParaRPr lang="en-US" sz="2724">
              <a:solidFill>
                <a:srgbClr val="000000"/>
              </a:solidFill>
              <a:latin typeface="Klein"/>
              <a:ea typeface="Klein"/>
              <a:cs typeface="Klein"/>
              <a:sym typeface="Kle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620867" y="1794433"/>
            <a:ext cx="13046266" cy="6698134"/>
          </a:xfrm>
          <a:custGeom>
            <a:avLst/>
            <a:gdLst/>
            <a:ahLst/>
            <a:cxnLst/>
            <a:rect l="l" t="t" r="r" b="b"/>
            <a:pathLst>
              <a:path w="13046266" h="6698134">
                <a:moveTo>
                  <a:pt x="0" y="0"/>
                </a:moveTo>
                <a:lnTo>
                  <a:pt x="13046266" y="0"/>
                </a:lnTo>
                <a:lnTo>
                  <a:pt x="13046266" y="6698134"/>
                </a:lnTo>
                <a:lnTo>
                  <a:pt x="0" y="669813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4914133" y="5567908"/>
            <a:ext cx="2022662" cy="4258236"/>
          </a:xfrm>
          <a:custGeom>
            <a:avLst/>
            <a:gdLst/>
            <a:ahLst/>
            <a:cxnLst/>
            <a:rect l="l" t="t" r="r" b="b"/>
            <a:pathLst>
              <a:path w="2022662" h="4258236">
                <a:moveTo>
                  <a:pt x="0" y="0"/>
                </a:moveTo>
                <a:lnTo>
                  <a:pt x="2022662" y="0"/>
                </a:lnTo>
                <a:lnTo>
                  <a:pt x="2022662" y="4258236"/>
                </a:lnTo>
                <a:lnTo>
                  <a:pt x="0" y="4258236"/>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2277992">
            <a:off x="2139523" y="940217"/>
            <a:ext cx="1167328" cy="2660576"/>
          </a:xfrm>
          <a:custGeom>
            <a:avLst/>
            <a:gdLst/>
            <a:ahLst/>
            <a:cxnLst/>
            <a:rect l="l" t="t" r="r" b="b"/>
            <a:pathLst>
              <a:path w="1167328" h="2660576">
                <a:moveTo>
                  <a:pt x="0" y="0"/>
                </a:moveTo>
                <a:lnTo>
                  <a:pt x="1167327" y="0"/>
                </a:lnTo>
                <a:lnTo>
                  <a:pt x="1167327" y="2660576"/>
                </a:lnTo>
                <a:lnTo>
                  <a:pt x="0" y="266057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526267" y="1845178"/>
            <a:ext cx="11235466" cy="1158748"/>
          </a:xfrm>
          <a:prstGeom prst="rect">
            <a:avLst/>
          </a:prstGeom>
        </p:spPr>
        <p:txBody>
          <a:bodyPr lIns="0" tIns="0" rIns="0" bIns="0" rtlCol="0" anchor="t">
            <a:spAutoFit/>
          </a:bodyPr>
          <a:lstStyle/>
          <a:p>
            <a:pPr algn="ctr">
              <a:lnSpc>
                <a:spcPts val="8581"/>
              </a:lnSpc>
            </a:pPr>
            <a:r>
              <a:rPr lang="en-US" sz="6129">
                <a:solidFill>
                  <a:srgbClr val="000000"/>
                </a:solidFill>
                <a:latin typeface="Funtastic"/>
                <a:ea typeface="Funtastic"/>
                <a:cs typeface="Funtastic"/>
                <a:sym typeface="Funtastic"/>
              </a:rPr>
              <a:t>OTOKONTROLÜN ÖNEMİ</a:t>
            </a:r>
          </a:p>
        </p:txBody>
      </p:sp>
      <p:sp>
        <p:nvSpPr>
          <p:cNvPr id="14" name="TextBox 14"/>
          <p:cNvSpPr txBox="1"/>
          <p:nvPr/>
        </p:nvSpPr>
        <p:spPr>
          <a:xfrm>
            <a:off x="2878369" y="2946777"/>
            <a:ext cx="12237029" cy="5330652"/>
          </a:xfrm>
          <a:prstGeom prst="rect">
            <a:avLst/>
          </a:prstGeom>
        </p:spPr>
        <p:txBody>
          <a:bodyPr lIns="0" tIns="0" rIns="0" bIns="0" rtlCol="0" anchor="t">
            <a:spAutoFit/>
          </a:bodyPr>
          <a:lstStyle/>
          <a:p>
            <a:pPr algn="ctr">
              <a:lnSpc>
                <a:spcPts val="3859"/>
              </a:lnSpc>
            </a:pPr>
            <a:r>
              <a:rPr lang="en-US" sz="2756">
                <a:solidFill>
                  <a:srgbClr val="000000"/>
                </a:solidFill>
                <a:latin typeface="Klein"/>
                <a:ea typeface="Klein"/>
                <a:cs typeface="Klein"/>
                <a:sym typeface="Klein"/>
              </a:rPr>
              <a:t>Çocuklar, çevreleriyle olan ilişkilerinde nerede durmaları gerektiğini deneyimleyerek öğrenirler. Zaman içinde yaşadıklarından çıkarımlarda bulunarak, yetişkinlerin güç ve kontrollerinin derecesini belirlerler. Bunun için de takip ettikleri yol oldukça etkilidir: "Yapmak istediklerini yap ve izle”. Çocukların hepsi, yeterliliklerini fark etmek ve var olanın üzerine çıkarabilmek için, kendi yaşamlarına ait özgürlük, güç ve kontrole ihtiyaç duyarlar. Yeni doğan döneminden başlayarak çizilen sınırlar, çocuğa ihtiyaç duyduğu özgürlük, güç ve kontrol imkânını sağlar. Sınırların genel hatlarını ebeveyn belirlemekle birlikte, çocuğun kişilik özellikleri; sınırların şekillendirilmesinde önemli bir etkendir.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078409" y="976992"/>
            <a:ext cx="14638433" cy="7515575"/>
          </a:xfrm>
          <a:custGeom>
            <a:avLst/>
            <a:gdLst/>
            <a:ahLst/>
            <a:cxnLst/>
            <a:rect l="l" t="t" r="r" b="b"/>
            <a:pathLst>
              <a:path w="14638433" h="7515575">
                <a:moveTo>
                  <a:pt x="0" y="0"/>
                </a:moveTo>
                <a:lnTo>
                  <a:pt x="14638433" y="0"/>
                </a:lnTo>
                <a:lnTo>
                  <a:pt x="14638433" y="7515575"/>
                </a:lnTo>
                <a:lnTo>
                  <a:pt x="0" y="7515575"/>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4234256" y="5355017"/>
            <a:ext cx="3025044" cy="3903283"/>
          </a:xfrm>
          <a:custGeom>
            <a:avLst/>
            <a:gdLst/>
            <a:ahLst/>
            <a:cxnLst/>
            <a:rect l="l" t="t" r="r" b="b"/>
            <a:pathLst>
              <a:path w="3025044" h="3903283">
                <a:moveTo>
                  <a:pt x="0" y="0"/>
                </a:moveTo>
                <a:lnTo>
                  <a:pt x="3025044" y="0"/>
                </a:lnTo>
                <a:lnTo>
                  <a:pt x="3025044" y="3903283"/>
                </a:lnTo>
                <a:lnTo>
                  <a:pt x="0" y="3903283"/>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a:off x="2560857" y="952500"/>
            <a:ext cx="2097291" cy="1932129"/>
          </a:xfrm>
          <a:custGeom>
            <a:avLst/>
            <a:gdLst/>
            <a:ahLst/>
            <a:cxnLst/>
            <a:rect l="l" t="t" r="r" b="b"/>
            <a:pathLst>
              <a:path w="2097291" h="1932129">
                <a:moveTo>
                  <a:pt x="0" y="0"/>
                </a:moveTo>
                <a:lnTo>
                  <a:pt x="2097291" y="0"/>
                </a:lnTo>
                <a:lnTo>
                  <a:pt x="2097291" y="1932129"/>
                </a:lnTo>
                <a:lnTo>
                  <a:pt x="0" y="1932129"/>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710716" y="1035327"/>
            <a:ext cx="12036062" cy="1925502"/>
          </a:xfrm>
          <a:prstGeom prst="rect">
            <a:avLst/>
          </a:prstGeom>
        </p:spPr>
        <p:txBody>
          <a:bodyPr lIns="0" tIns="0" rIns="0" bIns="0" rtlCol="0" anchor="t">
            <a:spAutoFit/>
          </a:bodyPr>
          <a:lstStyle/>
          <a:p>
            <a:pPr algn="ctr">
              <a:lnSpc>
                <a:spcPts val="7370"/>
              </a:lnSpc>
            </a:pPr>
            <a:r>
              <a:rPr lang="en-US" sz="5264">
                <a:solidFill>
                  <a:srgbClr val="000000"/>
                </a:solidFill>
                <a:latin typeface="Funtastic"/>
                <a:ea typeface="Funtastic"/>
                <a:cs typeface="Funtastic"/>
                <a:sym typeface="Funtastic"/>
              </a:rPr>
              <a:t>SINIR KOYMAKTA NİÇİN ZORLANIYORUZ?</a:t>
            </a:r>
          </a:p>
        </p:txBody>
      </p:sp>
      <p:sp>
        <p:nvSpPr>
          <p:cNvPr id="14" name="TextBox 14"/>
          <p:cNvSpPr txBox="1"/>
          <p:nvPr/>
        </p:nvSpPr>
        <p:spPr>
          <a:xfrm>
            <a:off x="2723283" y="3062435"/>
            <a:ext cx="12177993" cy="4103688"/>
          </a:xfrm>
          <a:prstGeom prst="rect">
            <a:avLst/>
          </a:prstGeom>
        </p:spPr>
        <p:txBody>
          <a:bodyPr lIns="0" tIns="0" rIns="0" bIns="0" rtlCol="0" anchor="t">
            <a:spAutoFit/>
          </a:bodyPr>
          <a:lstStyle/>
          <a:p>
            <a:pPr algn="ctr">
              <a:lnSpc>
                <a:spcPts val="3999"/>
              </a:lnSpc>
            </a:pPr>
            <a:r>
              <a:rPr lang="tr-TR" sz="2856" dirty="0" err="1" smtClean="0">
                <a:solidFill>
                  <a:srgbClr val="000000"/>
                </a:solidFill>
                <a:latin typeface="Klein"/>
                <a:ea typeface="Klein"/>
                <a:cs typeface="Klein"/>
                <a:sym typeface="Klein"/>
              </a:rPr>
              <a:t>Ebevyenlerin</a:t>
            </a:r>
            <a:r>
              <a:rPr lang="tr-TR" sz="2856" dirty="0" smtClean="0">
                <a:solidFill>
                  <a:srgbClr val="000000"/>
                </a:solidFill>
                <a:latin typeface="Klein"/>
                <a:ea typeface="Klein"/>
                <a:cs typeface="Klein"/>
                <a:sym typeface="Klein"/>
              </a:rPr>
              <a:t> </a:t>
            </a:r>
            <a:r>
              <a:rPr lang="en-US" sz="2856" dirty="0" err="1" smtClean="0">
                <a:solidFill>
                  <a:srgbClr val="000000"/>
                </a:solidFill>
                <a:latin typeface="Klein"/>
                <a:ea typeface="Klein"/>
                <a:cs typeface="Klein"/>
                <a:sym typeface="Klein"/>
              </a:rPr>
              <a:t>istekleri</a:t>
            </a:r>
            <a:r>
              <a:rPr lang="en-US" sz="2856" dirty="0" smtClean="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ve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yetiştirilme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tarzları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koymalarına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etki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eder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Yaşadıklarına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benzer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deneyimleri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kendi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çocuklarına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yaşatmak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istememeleri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koymalarını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engelleyebilir</a:t>
            </a:r>
            <a:r>
              <a:rPr lang="en-US" sz="2856" dirty="0">
                <a:solidFill>
                  <a:srgbClr val="000000"/>
                </a:solidFill>
                <a:latin typeface="Klein"/>
                <a:ea typeface="Klein"/>
                <a:cs typeface="Klein"/>
                <a:sym typeface="Klein"/>
              </a:rPr>
              <a:t>. </a:t>
            </a:r>
          </a:p>
          <a:p>
            <a:pPr algn="ctr">
              <a:lnSpc>
                <a:spcPts val="3999"/>
              </a:lnSpc>
              <a:spcBef>
                <a:spcPct val="0"/>
              </a:spcBef>
            </a:pPr>
            <a:r>
              <a:rPr lang="tr-TR" sz="2856" dirty="0" err="1" smtClean="0">
                <a:solidFill>
                  <a:srgbClr val="000000"/>
                </a:solidFill>
                <a:latin typeface="Klein"/>
                <a:ea typeface="Klein"/>
                <a:cs typeface="Klein"/>
                <a:sym typeface="Klein"/>
              </a:rPr>
              <a:t>Ebevyenlerin</a:t>
            </a:r>
            <a:r>
              <a:rPr lang="tr-TR" sz="2856" dirty="0" smtClean="0">
                <a:solidFill>
                  <a:srgbClr val="000000"/>
                </a:solidFill>
                <a:latin typeface="Klein"/>
                <a:ea typeface="Klein"/>
                <a:cs typeface="Klein"/>
                <a:sym typeface="Klein"/>
              </a:rPr>
              <a:t> </a:t>
            </a:r>
            <a:r>
              <a:rPr lang="en-US" sz="2856" dirty="0" err="1" smtClean="0">
                <a:solidFill>
                  <a:srgbClr val="000000"/>
                </a:solidFill>
                <a:latin typeface="Klein"/>
                <a:ea typeface="Klein"/>
                <a:cs typeface="Klein"/>
                <a:sym typeface="Klein"/>
              </a:rPr>
              <a:t>çocuklarıyla</a:t>
            </a:r>
            <a:r>
              <a:rPr lang="en-US" sz="2856" dirty="0" smtClean="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geçirecekleri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sınırlı</a:t>
            </a:r>
            <a:r>
              <a:rPr lang="en-US" sz="2856" dirty="0">
                <a:solidFill>
                  <a:srgbClr val="000000"/>
                </a:solidFill>
                <a:latin typeface="Klein"/>
                <a:ea typeface="Klein"/>
                <a:cs typeface="Klein"/>
                <a:sym typeface="Klein"/>
              </a:rPr>
              <a:t> zaman </a:t>
            </a:r>
            <a:r>
              <a:rPr lang="en-US" sz="2856" dirty="0" err="1">
                <a:solidFill>
                  <a:srgbClr val="000000"/>
                </a:solidFill>
                <a:latin typeface="Klein"/>
                <a:ea typeface="Klein"/>
                <a:cs typeface="Klein"/>
                <a:sym typeface="Klein"/>
              </a:rPr>
              <a:t>dilimini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şefkatli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iyi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ilişkiler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içinde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geçirmek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istemeleri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koyamamanın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önemli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nedenidir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Ayrıca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çocuklarına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yeterince</a:t>
            </a:r>
            <a:r>
              <a:rPr lang="en-US" sz="2856" dirty="0">
                <a:solidFill>
                  <a:srgbClr val="000000"/>
                </a:solidFill>
                <a:latin typeface="Klein"/>
                <a:ea typeface="Klein"/>
                <a:cs typeface="Klein"/>
                <a:sym typeface="Klein"/>
              </a:rPr>
              <a:t>” zaman </a:t>
            </a:r>
            <a:r>
              <a:rPr lang="en-US" sz="2856" dirty="0" err="1">
                <a:solidFill>
                  <a:srgbClr val="000000"/>
                </a:solidFill>
                <a:latin typeface="Klein"/>
                <a:ea typeface="Klein"/>
                <a:cs typeface="Klein"/>
                <a:sym typeface="Klein"/>
              </a:rPr>
              <a:t>ayıramıyor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olmanın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huzursuzluğu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ve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suçluluk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duygusu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tutarsız</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davranmalarına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yol</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açabilir</a:t>
            </a:r>
            <a:r>
              <a:rPr lang="en-US" sz="2856" dirty="0">
                <a:solidFill>
                  <a:srgbClr val="000000"/>
                </a:solidFill>
                <a:latin typeface="Klein"/>
                <a:ea typeface="Klein"/>
                <a:cs typeface="Klein"/>
                <a:sym typeface="Klein"/>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078409" y="976992"/>
            <a:ext cx="14638433" cy="7515575"/>
          </a:xfrm>
          <a:custGeom>
            <a:avLst/>
            <a:gdLst/>
            <a:ahLst/>
            <a:cxnLst/>
            <a:rect l="l" t="t" r="r" b="b"/>
            <a:pathLst>
              <a:path w="14638433" h="7515575">
                <a:moveTo>
                  <a:pt x="0" y="0"/>
                </a:moveTo>
                <a:lnTo>
                  <a:pt x="14638433" y="0"/>
                </a:lnTo>
                <a:lnTo>
                  <a:pt x="14638433" y="7515575"/>
                </a:lnTo>
                <a:lnTo>
                  <a:pt x="0" y="7515575"/>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4234256" y="5355017"/>
            <a:ext cx="3025044" cy="3903283"/>
          </a:xfrm>
          <a:custGeom>
            <a:avLst/>
            <a:gdLst/>
            <a:ahLst/>
            <a:cxnLst/>
            <a:rect l="l" t="t" r="r" b="b"/>
            <a:pathLst>
              <a:path w="3025044" h="3903283">
                <a:moveTo>
                  <a:pt x="0" y="0"/>
                </a:moveTo>
                <a:lnTo>
                  <a:pt x="3025044" y="0"/>
                </a:lnTo>
                <a:lnTo>
                  <a:pt x="3025044" y="3903283"/>
                </a:lnTo>
                <a:lnTo>
                  <a:pt x="0" y="3903283"/>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a:off x="2560857" y="952500"/>
            <a:ext cx="2097291" cy="1932129"/>
          </a:xfrm>
          <a:custGeom>
            <a:avLst/>
            <a:gdLst/>
            <a:ahLst/>
            <a:cxnLst/>
            <a:rect l="l" t="t" r="r" b="b"/>
            <a:pathLst>
              <a:path w="2097291" h="1932129">
                <a:moveTo>
                  <a:pt x="0" y="0"/>
                </a:moveTo>
                <a:lnTo>
                  <a:pt x="2097291" y="0"/>
                </a:lnTo>
                <a:lnTo>
                  <a:pt x="2097291" y="1932129"/>
                </a:lnTo>
                <a:lnTo>
                  <a:pt x="0" y="1932129"/>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TextBox 13"/>
          <p:cNvSpPr txBox="1"/>
          <p:nvPr/>
        </p:nvSpPr>
        <p:spPr>
          <a:xfrm>
            <a:off x="3710716" y="1035327"/>
            <a:ext cx="12036062" cy="1925502"/>
          </a:xfrm>
          <a:prstGeom prst="rect">
            <a:avLst/>
          </a:prstGeom>
        </p:spPr>
        <p:txBody>
          <a:bodyPr lIns="0" tIns="0" rIns="0" bIns="0" rtlCol="0" anchor="t">
            <a:spAutoFit/>
          </a:bodyPr>
          <a:lstStyle/>
          <a:p>
            <a:pPr algn="ctr">
              <a:lnSpc>
                <a:spcPts val="7370"/>
              </a:lnSpc>
            </a:pPr>
            <a:r>
              <a:rPr lang="en-US" sz="5264">
                <a:solidFill>
                  <a:srgbClr val="000000"/>
                </a:solidFill>
                <a:latin typeface="Funtastic"/>
                <a:ea typeface="Funtastic"/>
                <a:cs typeface="Funtastic"/>
                <a:sym typeface="Funtastic"/>
              </a:rPr>
              <a:t>SINIR KOYMAKTA NİÇİN ZORLANIYORUZ?</a:t>
            </a:r>
          </a:p>
        </p:txBody>
      </p:sp>
      <p:sp>
        <p:nvSpPr>
          <p:cNvPr id="14" name="TextBox 14"/>
          <p:cNvSpPr txBox="1"/>
          <p:nvPr/>
        </p:nvSpPr>
        <p:spPr>
          <a:xfrm>
            <a:off x="2723283" y="3062435"/>
            <a:ext cx="12177993" cy="5111207"/>
          </a:xfrm>
          <a:prstGeom prst="rect">
            <a:avLst/>
          </a:prstGeom>
        </p:spPr>
        <p:txBody>
          <a:bodyPr lIns="0" tIns="0" rIns="0" bIns="0" rtlCol="0" anchor="t">
            <a:spAutoFit/>
          </a:bodyPr>
          <a:lstStyle/>
          <a:p>
            <a:pPr algn="ctr">
              <a:lnSpc>
                <a:spcPts val="3999"/>
              </a:lnSpc>
            </a:pPr>
            <a:r>
              <a:rPr lang="en-US" sz="2856" dirty="0" err="1">
                <a:solidFill>
                  <a:srgbClr val="000000"/>
                </a:solidFill>
                <a:latin typeface="Klein"/>
                <a:ea typeface="Klein"/>
                <a:cs typeface="Klein"/>
                <a:sym typeface="Klein"/>
              </a:rPr>
              <a:t>Çocukların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özellikle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başkalarının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yanında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kurallara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verdiği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öfke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tepkisinden</a:t>
            </a:r>
            <a:r>
              <a:rPr lang="en-US" sz="2856" dirty="0">
                <a:solidFill>
                  <a:srgbClr val="000000"/>
                </a:solidFill>
                <a:latin typeface="Klein"/>
                <a:ea typeface="Klein"/>
                <a:cs typeface="Klein"/>
                <a:sym typeface="Klein"/>
              </a:rPr>
              <a:t> </a:t>
            </a:r>
            <a:r>
              <a:rPr lang="tr-TR" sz="2856" dirty="0" err="1" smtClean="0">
                <a:solidFill>
                  <a:srgbClr val="000000"/>
                </a:solidFill>
                <a:latin typeface="Klein"/>
                <a:ea typeface="Klein"/>
                <a:cs typeface="Klein"/>
                <a:sym typeface="Klein"/>
              </a:rPr>
              <a:t>Ebevynler</a:t>
            </a:r>
            <a:r>
              <a:rPr lang="tr-TR" sz="2856" dirty="0" smtClean="0">
                <a:solidFill>
                  <a:srgbClr val="000000"/>
                </a:solidFill>
                <a:latin typeface="Klein"/>
                <a:ea typeface="Klein"/>
                <a:cs typeface="Klein"/>
                <a:sym typeface="Klein"/>
              </a:rPr>
              <a:t> </a:t>
            </a:r>
            <a:r>
              <a:rPr lang="en-US" sz="2856" dirty="0" err="1" smtClean="0">
                <a:solidFill>
                  <a:srgbClr val="000000"/>
                </a:solidFill>
                <a:latin typeface="Klein"/>
                <a:ea typeface="Klein"/>
                <a:cs typeface="Klein"/>
                <a:sym typeface="Klein"/>
              </a:rPr>
              <a:t>kendilerini</a:t>
            </a:r>
            <a:r>
              <a:rPr lang="en-US" sz="2856" dirty="0" smtClean="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sorumlu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tutabiliyorlar</a:t>
            </a:r>
            <a:r>
              <a:rPr lang="en-US" sz="2856" dirty="0">
                <a:solidFill>
                  <a:srgbClr val="000000"/>
                </a:solidFill>
                <a:latin typeface="Klein"/>
                <a:ea typeface="Klein"/>
                <a:cs typeface="Klein"/>
                <a:sym typeface="Klein"/>
              </a:rPr>
              <a:t>. Bu </a:t>
            </a:r>
            <a:r>
              <a:rPr lang="en-US" sz="2856" dirty="0" err="1">
                <a:solidFill>
                  <a:srgbClr val="000000"/>
                </a:solidFill>
                <a:latin typeface="Klein"/>
                <a:ea typeface="Klein"/>
                <a:cs typeface="Klein"/>
                <a:sym typeface="Klein"/>
              </a:rPr>
              <a:t>durumda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yaşanan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suçluluk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duygusu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koymayı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zorlaştırabilir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eğitiminde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şeyleri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yanlış</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yapma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kaygısıyla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kısım</a:t>
            </a:r>
            <a:r>
              <a:rPr lang="en-US" sz="2856" dirty="0">
                <a:solidFill>
                  <a:srgbClr val="000000"/>
                </a:solidFill>
                <a:latin typeface="Klein"/>
                <a:ea typeface="Klein"/>
                <a:cs typeface="Klein"/>
                <a:sym typeface="Klein"/>
              </a:rPr>
              <a:t> </a:t>
            </a:r>
            <a:r>
              <a:rPr lang="tr-TR" sz="2856" dirty="0" err="1" smtClean="0">
                <a:solidFill>
                  <a:srgbClr val="000000"/>
                </a:solidFill>
                <a:latin typeface="Klein"/>
                <a:ea typeface="Klein"/>
                <a:cs typeface="Klein"/>
                <a:sym typeface="Klein"/>
              </a:rPr>
              <a:t>Ebevynler</a:t>
            </a:r>
            <a:r>
              <a:rPr lang="tr-TR" sz="2856" dirty="0" smtClean="0">
                <a:solidFill>
                  <a:srgbClr val="000000"/>
                </a:solidFill>
                <a:latin typeface="Klein"/>
                <a:ea typeface="Klein"/>
                <a:cs typeface="Klein"/>
                <a:sym typeface="Klein"/>
              </a:rPr>
              <a:t> </a:t>
            </a:r>
            <a:r>
              <a:rPr lang="en-US" sz="2856" dirty="0" err="1" smtClean="0">
                <a:solidFill>
                  <a:srgbClr val="000000"/>
                </a:solidFill>
                <a:latin typeface="Klein"/>
                <a:ea typeface="Klein"/>
                <a:cs typeface="Klein"/>
                <a:sym typeface="Klein"/>
              </a:rPr>
              <a:t>yaptıklarını</a:t>
            </a:r>
            <a:r>
              <a:rPr lang="en-US" sz="2856" dirty="0" smtClean="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çocuklarının</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tepkileriyle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doğrulama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ve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onaylama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ihtiyacı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duymaları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koymada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gerekli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kararlılık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ve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sürekliliği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göstermeyi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engelleyebilmektedir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Hiçbir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dünyaya</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kullanım</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kılavuzu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ile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gelmemektedir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Çocuk</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yetiştirme</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konusundaki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bilgi</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eksiklerimiz</a:t>
            </a:r>
            <a:r>
              <a:rPr lang="en-US" sz="2856" dirty="0">
                <a:solidFill>
                  <a:srgbClr val="000000"/>
                </a:solidFill>
                <a:latin typeface="Klein"/>
                <a:ea typeface="Klein"/>
                <a:cs typeface="Klein"/>
                <a:sym typeface="Klein"/>
              </a:rPr>
              <a:t> de </a:t>
            </a:r>
            <a:r>
              <a:rPr lang="en-US" sz="2856" dirty="0" err="1">
                <a:solidFill>
                  <a:srgbClr val="000000"/>
                </a:solidFill>
                <a:latin typeface="Klein"/>
                <a:ea typeface="Klein"/>
                <a:cs typeface="Klein"/>
                <a:sym typeface="Klein"/>
              </a:rPr>
              <a:t>doğru</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sınır</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koymamızı</a:t>
            </a:r>
            <a:r>
              <a:rPr lang="en-US" sz="2856" dirty="0">
                <a:solidFill>
                  <a:srgbClr val="000000"/>
                </a:solidFill>
                <a:latin typeface="Klein"/>
                <a:ea typeface="Klein"/>
                <a:cs typeface="Klein"/>
                <a:sym typeface="Klein"/>
              </a:rPr>
              <a:t> </a:t>
            </a:r>
            <a:r>
              <a:rPr lang="en-US" sz="2856" dirty="0" err="1">
                <a:solidFill>
                  <a:srgbClr val="000000"/>
                </a:solidFill>
                <a:latin typeface="Klein"/>
                <a:ea typeface="Klein"/>
                <a:cs typeface="Klein"/>
                <a:sym typeface="Klein"/>
              </a:rPr>
              <a:t>engeller</a:t>
            </a:r>
            <a:r>
              <a:rPr lang="en-US" sz="2856" dirty="0">
                <a:solidFill>
                  <a:srgbClr val="000000"/>
                </a:solidFill>
                <a:latin typeface="Klein"/>
                <a:ea typeface="Klein"/>
                <a:cs typeface="Klein"/>
                <a:sym typeface="Klein"/>
              </a:rPr>
              <a:t>.</a:t>
            </a:r>
          </a:p>
          <a:p>
            <a:pPr algn="ctr">
              <a:lnSpc>
                <a:spcPts val="3999"/>
              </a:lnSpc>
              <a:spcBef>
                <a:spcPct val="0"/>
              </a:spcBef>
            </a:pPr>
            <a:endParaRPr lang="en-US" sz="2856" dirty="0">
              <a:solidFill>
                <a:srgbClr val="000000"/>
              </a:solidFill>
              <a:latin typeface="Klein"/>
              <a:ea typeface="Klein"/>
              <a:cs typeface="Klein"/>
              <a:sym typeface="Kle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441" y="-771929"/>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0" y="4014300"/>
            <a:ext cx="3609503" cy="4869481"/>
          </a:xfrm>
          <a:custGeom>
            <a:avLst/>
            <a:gdLst/>
            <a:ahLst/>
            <a:cxnLst/>
            <a:rect l="l" t="t" r="r" b="b"/>
            <a:pathLst>
              <a:path w="3609503" h="4869481">
                <a:moveTo>
                  <a:pt x="0" y="0"/>
                </a:moveTo>
                <a:lnTo>
                  <a:pt x="3609503" y="0"/>
                </a:lnTo>
                <a:lnTo>
                  <a:pt x="3609503" y="4869481"/>
                </a:lnTo>
                <a:lnTo>
                  <a:pt x="0" y="486948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4" name="Group 4"/>
          <p:cNvGrpSpPr/>
          <p:nvPr/>
        </p:nvGrpSpPr>
        <p:grpSpPr>
          <a:xfrm>
            <a:off x="14678497" y="4014300"/>
            <a:ext cx="3609503" cy="4858986"/>
            <a:chOff x="0" y="0"/>
            <a:chExt cx="4812670" cy="6478648"/>
          </a:xfrm>
        </p:grpSpPr>
        <p:sp>
          <p:nvSpPr>
            <p:cNvPr id="5" name="Freeform 5"/>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7" name="Freeform 7"/>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6"/>
            <a:stretch>
              <a:fillRect/>
            </a:stretch>
          </a:blipFill>
        </p:spPr>
      </p:sp>
      <p:sp>
        <p:nvSpPr>
          <p:cNvPr id="8" name="Freeform 8"/>
          <p:cNvSpPr/>
          <p:nvPr/>
        </p:nvSpPr>
        <p:spPr>
          <a:xfrm>
            <a:off x="2184059" y="1480248"/>
            <a:ext cx="13787811" cy="7078854"/>
          </a:xfrm>
          <a:custGeom>
            <a:avLst/>
            <a:gdLst/>
            <a:ahLst/>
            <a:cxnLst/>
            <a:rect l="l" t="t" r="r" b="b"/>
            <a:pathLst>
              <a:path w="13787811" h="7078854">
                <a:moveTo>
                  <a:pt x="0" y="0"/>
                </a:moveTo>
                <a:lnTo>
                  <a:pt x="13787811" y="0"/>
                </a:lnTo>
                <a:lnTo>
                  <a:pt x="13787811" y="7078854"/>
                </a:lnTo>
                <a:lnTo>
                  <a:pt x="0" y="7078854"/>
                </a:lnTo>
                <a:lnTo>
                  <a:pt x="0" y="0"/>
                </a:lnTo>
                <a:close/>
              </a:path>
            </a:pathLst>
          </a:custGeom>
          <a:blipFill>
            <a:blip r:embed="rId7" cstate="screen">
              <a:extLst>
                <a:ext uri="{28A0092B-C50C-407E-A947-70E740481C1C}">
                  <a14:useLocalDpi xmlns:a14="http://schemas.microsoft.com/office/drawing/2010/main"/>
                </a:ext>
              </a:extLst>
            </a:blip>
            <a:stretch>
              <a:fillRect/>
            </a:stretch>
          </a:blipFill>
          <a:ln w="66675" cap="rnd">
            <a:solidFill>
              <a:srgbClr val="000000"/>
            </a:solidFill>
            <a:prstDash val="solid"/>
            <a:round/>
          </a:ln>
        </p:spPr>
      </p:sp>
      <p:sp>
        <p:nvSpPr>
          <p:cNvPr id="9" name="Freeform 9"/>
          <p:cNvSpPr/>
          <p:nvPr/>
        </p:nvSpPr>
        <p:spPr>
          <a:xfrm>
            <a:off x="1032820" y="818579"/>
            <a:ext cx="4004207" cy="2142251"/>
          </a:xfrm>
          <a:custGeom>
            <a:avLst/>
            <a:gdLst/>
            <a:ahLst/>
            <a:cxnLst/>
            <a:rect l="l" t="t" r="r" b="b"/>
            <a:pathLst>
              <a:path w="4004207" h="2142251">
                <a:moveTo>
                  <a:pt x="0" y="0"/>
                </a:moveTo>
                <a:lnTo>
                  <a:pt x="4004206" y="0"/>
                </a:lnTo>
                <a:lnTo>
                  <a:pt x="4004206" y="2142250"/>
                </a:lnTo>
                <a:lnTo>
                  <a:pt x="0" y="214225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flipH="1">
            <a:off x="14678497" y="2365755"/>
            <a:ext cx="2741763" cy="1466843"/>
          </a:xfrm>
          <a:custGeom>
            <a:avLst/>
            <a:gdLst/>
            <a:ahLst/>
            <a:cxnLst/>
            <a:rect l="l" t="t" r="r" b="b"/>
            <a:pathLst>
              <a:path w="2741763" h="1466843">
                <a:moveTo>
                  <a:pt x="2741764" y="0"/>
                </a:moveTo>
                <a:lnTo>
                  <a:pt x="0" y="0"/>
                </a:lnTo>
                <a:lnTo>
                  <a:pt x="0" y="1466843"/>
                </a:lnTo>
                <a:lnTo>
                  <a:pt x="2741764" y="1466843"/>
                </a:lnTo>
                <a:lnTo>
                  <a:pt x="2741764"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11"/>
          <p:cNvSpPr/>
          <p:nvPr/>
        </p:nvSpPr>
        <p:spPr>
          <a:xfrm>
            <a:off x="13914657" y="5904773"/>
            <a:ext cx="2663841" cy="3693367"/>
          </a:xfrm>
          <a:custGeom>
            <a:avLst/>
            <a:gdLst/>
            <a:ahLst/>
            <a:cxnLst/>
            <a:rect l="l" t="t" r="r" b="b"/>
            <a:pathLst>
              <a:path w="2663841" h="3693367">
                <a:moveTo>
                  <a:pt x="0" y="0"/>
                </a:moveTo>
                <a:lnTo>
                  <a:pt x="2663842" y="0"/>
                </a:lnTo>
                <a:lnTo>
                  <a:pt x="2663842" y="3693367"/>
                </a:lnTo>
                <a:lnTo>
                  <a:pt x="0" y="3693367"/>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2" name="Freeform 12"/>
          <p:cNvSpPr/>
          <p:nvPr/>
        </p:nvSpPr>
        <p:spPr>
          <a:xfrm rot="-1702820">
            <a:off x="1426173" y="705465"/>
            <a:ext cx="1515771" cy="3133377"/>
          </a:xfrm>
          <a:custGeom>
            <a:avLst/>
            <a:gdLst/>
            <a:ahLst/>
            <a:cxnLst/>
            <a:rect l="l" t="t" r="r" b="b"/>
            <a:pathLst>
              <a:path w="1515771" h="3133377">
                <a:moveTo>
                  <a:pt x="0" y="0"/>
                </a:moveTo>
                <a:lnTo>
                  <a:pt x="1515772" y="0"/>
                </a:lnTo>
                <a:lnTo>
                  <a:pt x="1515772" y="3133377"/>
                </a:lnTo>
                <a:lnTo>
                  <a:pt x="0" y="3133377"/>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3" name="Freeform 13"/>
          <p:cNvSpPr/>
          <p:nvPr/>
        </p:nvSpPr>
        <p:spPr>
          <a:xfrm>
            <a:off x="3855436" y="3727842"/>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4" name="TextBox 14"/>
          <p:cNvSpPr txBox="1"/>
          <p:nvPr/>
        </p:nvSpPr>
        <p:spPr>
          <a:xfrm>
            <a:off x="3241657" y="1558314"/>
            <a:ext cx="11804687" cy="2058035"/>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Funtastic"/>
                <a:ea typeface="Funtastic"/>
                <a:cs typeface="Funtastic"/>
                <a:sym typeface="Funtastic"/>
              </a:rPr>
              <a:t>OTOKONTROLSÜZ ÇOCUKLAR NASIL DAVRANIŞ SERGİLER?</a:t>
            </a:r>
          </a:p>
        </p:txBody>
      </p:sp>
      <p:sp>
        <p:nvSpPr>
          <p:cNvPr id="15" name="TextBox 15"/>
          <p:cNvSpPr txBox="1"/>
          <p:nvPr/>
        </p:nvSpPr>
        <p:spPr>
          <a:xfrm>
            <a:off x="4404320" y="3625874"/>
            <a:ext cx="9105844" cy="4267200"/>
          </a:xfrm>
          <a:prstGeom prst="rect">
            <a:avLst/>
          </a:prstGeom>
        </p:spPr>
        <p:txBody>
          <a:bodyPr lIns="0" tIns="0" rIns="0" bIns="0" rtlCol="0" anchor="t">
            <a:spAutoFit/>
          </a:bodyPr>
          <a:lstStyle/>
          <a:p>
            <a:pPr algn="l">
              <a:lnSpc>
                <a:spcPts val="4200"/>
              </a:lnSpc>
            </a:pPr>
            <a:r>
              <a:rPr lang="en-US" sz="3000">
                <a:solidFill>
                  <a:srgbClr val="000000"/>
                </a:solidFill>
                <a:latin typeface="Klein"/>
                <a:ea typeface="Klein"/>
                <a:cs typeface="Klein"/>
                <a:sym typeface="Klein"/>
              </a:rPr>
              <a:t>Dünyayı kendinin zanneder. </a:t>
            </a:r>
          </a:p>
          <a:p>
            <a:pPr algn="l">
              <a:lnSpc>
                <a:spcPts val="4200"/>
              </a:lnSpc>
            </a:pPr>
            <a:r>
              <a:rPr lang="en-US" sz="3000">
                <a:solidFill>
                  <a:srgbClr val="000000"/>
                </a:solidFill>
                <a:latin typeface="Klein"/>
                <a:ea typeface="Klein"/>
                <a:cs typeface="Klein"/>
                <a:sym typeface="Klein"/>
              </a:rPr>
              <a:t>İlişkilerinde düş kırıklığına uğrayabilir. </a:t>
            </a:r>
          </a:p>
          <a:p>
            <a:pPr algn="l">
              <a:lnSpc>
                <a:spcPts val="4200"/>
              </a:lnSpc>
            </a:pPr>
            <a:r>
              <a:rPr lang="en-US" sz="3000">
                <a:solidFill>
                  <a:srgbClr val="000000"/>
                </a:solidFill>
                <a:latin typeface="Klein"/>
                <a:ea typeface="Klein"/>
                <a:cs typeface="Klein"/>
                <a:sym typeface="Klein"/>
              </a:rPr>
              <a:t>Kuralların doğru olmadığını düşünür. </a:t>
            </a:r>
          </a:p>
          <a:p>
            <a:pPr algn="l">
              <a:lnSpc>
                <a:spcPts val="4200"/>
              </a:lnSpc>
            </a:pPr>
            <a:r>
              <a:rPr lang="en-US" sz="3000">
                <a:solidFill>
                  <a:srgbClr val="000000"/>
                </a:solidFill>
                <a:latin typeface="Klein"/>
                <a:ea typeface="Klein"/>
                <a:cs typeface="Klein"/>
                <a:sym typeface="Klein"/>
              </a:rPr>
              <a:t>Sosyal ilişkilerinde zorluk yaşar. </a:t>
            </a:r>
          </a:p>
          <a:p>
            <a:pPr algn="l">
              <a:lnSpc>
                <a:spcPts val="4200"/>
              </a:lnSpc>
            </a:pPr>
            <a:r>
              <a:rPr lang="en-US" sz="3000">
                <a:solidFill>
                  <a:srgbClr val="000000"/>
                </a:solidFill>
                <a:latin typeface="Klein"/>
                <a:ea typeface="Klein"/>
                <a:cs typeface="Klein"/>
                <a:sym typeface="Klein"/>
              </a:rPr>
              <a:t>Kendini yalnız hisseder. </a:t>
            </a:r>
          </a:p>
          <a:p>
            <a:pPr algn="l">
              <a:lnSpc>
                <a:spcPts val="4200"/>
              </a:lnSpc>
            </a:pPr>
            <a:r>
              <a:rPr lang="en-US" sz="3000">
                <a:solidFill>
                  <a:srgbClr val="000000"/>
                </a:solidFill>
                <a:latin typeface="Klein"/>
                <a:ea typeface="Klein"/>
                <a:cs typeface="Klein"/>
                <a:sym typeface="Klein"/>
              </a:rPr>
              <a:t>Arkadaşları tarafından fazlaca onaylanmaz. </a:t>
            </a:r>
          </a:p>
          <a:p>
            <a:pPr algn="l">
              <a:lnSpc>
                <a:spcPts val="4200"/>
              </a:lnSpc>
            </a:pPr>
            <a:r>
              <a:rPr lang="en-US" sz="3000">
                <a:solidFill>
                  <a:srgbClr val="000000"/>
                </a:solidFill>
                <a:latin typeface="Klein"/>
                <a:ea typeface="Klein"/>
                <a:cs typeface="Klein"/>
                <a:sym typeface="Klein"/>
              </a:rPr>
              <a:t>Okulda ciddi sorunlar yaşar. </a:t>
            </a:r>
          </a:p>
          <a:p>
            <a:pPr algn="l">
              <a:lnSpc>
                <a:spcPts val="4200"/>
              </a:lnSpc>
              <a:spcBef>
                <a:spcPct val="0"/>
              </a:spcBef>
            </a:pPr>
            <a:r>
              <a:rPr lang="en-US" sz="3000">
                <a:solidFill>
                  <a:srgbClr val="000000"/>
                </a:solidFill>
                <a:latin typeface="Klein"/>
                <a:ea typeface="Klein"/>
                <a:cs typeface="Klein"/>
                <a:sym typeface="Klein"/>
              </a:rPr>
              <a:t>Sık sık öfke nöbetleri geçirebilir. </a:t>
            </a:r>
          </a:p>
        </p:txBody>
      </p:sp>
      <p:sp>
        <p:nvSpPr>
          <p:cNvPr id="16" name="Freeform 16"/>
          <p:cNvSpPr/>
          <p:nvPr/>
        </p:nvSpPr>
        <p:spPr>
          <a:xfrm>
            <a:off x="3855436" y="4250613"/>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7" name="Freeform 17"/>
          <p:cNvSpPr/>
          <p:nvPr/>
        </p:nvSpPr>
        <p:spPr>
          <a:xfrm>
            <a:off x="3855436" y="6383361"/>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8" name="Freeform 18"/>
          <p:cNvSpPr/>
          <p:nvPr/>
        </p:nvSpPr>
        <p:spPr>
          <a:xfrm>
            <a:off x="3855436" y="4822457"/>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19" name="Freeform 19"/>
          <p:cNvSpPr/>
          <p:nvPr/>
        </p:nvSpPr>
        <p:spPr>
          <a:xfrm>
            <a:off x="3855436" y="5331193"/>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20" name="Freeform 20"/>
          <p:cNvSpPr/>
          <p:nvPr/>
        </p:nvSpPr>
        <p:spPr>
          <a:xfrm>
            <a:off x="3855436" y="5865100"/>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21" name="Freeform 21"/>
          <p:cNvSpPr/>
          <p:nvPr/>
        </p:nvSpPr>
        <p:spPr>
          <a:xfrm>
            <a:off x="3855436" y="6853997"/>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
        <p:nvSpPr>
          <p:cNvPr id="22" name="Freeform 22"/>
          <p:cNvSpPr/>
          <p:nvPr/>
        </p:nvSpPr>
        <p:spPr>
          <a:xfrm>
            <a:off x="3855436" y="7414171"/>
            <a:ext cx="379152" cy="394436"/>
          </a:xfrm>
          <a:custGeom>
            <a:avLst/>
            <a:gdLst/>
            <a:ahLst/>
            <a:cxnLst/>
            <a:rect l="l" t="t" r="r" b="b"/>
            <a:pathLst>
              <a:path w="379152" h="394436">
                <a:moveTo>
                  <a:pt x="0" y="0"/>
                </a:moveTo>
                <a:lnTo>
                  <a:pt x="379151" y="0"/>
                </a:lnTo>
                <a:lnTo>
                  <a:pt x="379151" y="394436"/>
                </a:lnTo>
                <a:lnTo>
                  <a:pt x="0" y="394436"/>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827</Words>
  <Application>Microsoft Office PowerPoint</Application>
  <PresentationFormat>Özel</PresentationFormat>
  <Paragraphs>62</Paragraphs>
  <Slides>15</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15</vt:i4>
      </vt:variant>
    </vt:vector>
  </HeadingPairs>
  <TitlesOfParts>
    <vt:vector size="23" baseType="lpstr">
      <vt:lpstr>Jua</vt:lpstr>
      <vt:lpstr>Calibri</vt:lpstr>
      <vt:lpstr>Klein Bold</vt:lpstr>
      <vt:lpstr>Funtastic</vt:lpstr>
      <vt:lpstr>Arial</vt:lpstr>
      <vt:lpstr>Sniglet</vt:lpstr>
      <vt:lpstr>Klein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OTOKONTROL</dc:title>
  <dc:creator>saim dayı</dc:creator>
  <cp:lastModifiedBy>MalatyaMEM</cp:lastModifiedBy>
  <cp:revision>4</cp:revision>
  <dcterms:created xsi:type="dcterms:W3CDTF">2006-08-16T00:00:00Z</dcterms:created>
  <dcterms:modified xsi:type="dcterms:W3CDTF">2024-09-20T08:44:38Z</dcterms:modified>
  <dc:identifier>DAGQcdxE5xA</dc:identifier>
</cp:coreProperties>
</file>