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8288000" cy="10287000"/>
  <p:notesSz cx="6858000" cy="9144000"/>
  <p:embeddedFontLst>
    <p:embeddedFont>
      <p:font typeface="Now Bold" panose="020B0604020202020204" charset="-94"/>
      <p:regular r:id="rId18"/>
    </p:embeddedFont>
    <p:embeddedFont>
      <p:font typeface="Now" panose="020B0604020202020204" charset="-94"/>
      <p:regular r:id="rId19"/>
    </p:embeddedFont>
    <p:embeddedFont>
      <p:font typeface="Copperplate Gothic 32 AB Bold" panose="020B0604020202020204" charset="-94"/>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svg"/><Relationship Id="rId7" Type="http://schemas.openxmlformats.org/officeDocument/2006/relationships/image" Target="../media/image6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sv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17" Type="http://schemas.openxmlformats.org/officeDocument/2006/relationships/image" Target="../media/image16.sv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7.png"/><Relationship Id="rId19" Type="http://schemas.openxmlformats.org/officeDocument/2006/relationships/image" Target="../media/image18.sv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8.svg"/><Relationship Id="rId18" Type="http://schemas.openxmlformats.org/officeDocument/2006/relationships/image" Target="../media/image24.png"/><Relationship Id="rId3" Type="http://schemas.openxmlformats.org/officeDocument/2006/relationships/image" Target="../media/image39.svg"/><Relationship Id="rId7" Type="http://schemas.openxmlformats.org/officeDocument/2006/relationships/image" Target="../media/image12.svg"/><Relationship Id="rId12" Type="http://schemas.openxmlformats.org/officeDocument/2006/relationships/image" Target="../media/image6.png"/><Relationship Id="rId17" Type="http://schemas.openxmlformats.org/officeDocument/2006/relationships/image" Target="../media/image41.svg"/><Relationship Id="rId2"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6.svg"/><Relationship Id="rId10" Type="http://schemas.openxmlformats.org/officeDocument/2006/relationships/image" Target="../media/image4.png"/><Relationship Id="rId19" Type="http://schemas.openxmlformats.org/officeDocument/2006/relationships/image" Target="../media/image43.svg"/><Relationship Id="rId4" Type="http://schemas.openxmlformats.org/officeDocument/2006/relationships/image" Target="../media/image7.png"/><Relationship Id="rId9" Type="http://schemas.openxmlformats.org/officeDocument/2006/relationships/image" Target="../media/image33.sv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52331" y="3142216"/>
            <a:ext cx="16061634" cy="6856550"/>
          </a:xfrm>
        </p:spPr>
        <p:txBody>
          <a:bodyPr rtlCol="0">
            <a:normAutofit fontScale="47500" lnSpcReduction="20000"/>
          </a:bodyPr>
          <a:lstStyle/>
          <a:p>
            <a:pPr indent="-274320" algn="ctr">
              <a:lnSpc>
                <a:spcPct val="200000"/>
              </a:lnSpc>
              <a:buNone/>
              <a:defRPr/>
            </a:pPr>
            <a:r>
              <a:rPr lang="tr-TR" sz="8700" b="1" dirty="0">
                <a:solidFill>
                  <a:srgbClr val="FF0000"/>
                </a:solidFill>
              </a:rPr>
              <a:t>MALATYA İL MİLLİ EĞİTİM MÜDÜRLÜĞÜ</a:t>
            </a:r>
          </a:p>
          <a:p>
            <a:pPr indent="-274320" algn="ctr">
              <a:lnSpc>
                <a:spcPct val="200000"/>
              </a:lnSpc>
              <a:buNone/>
              <a:defRPr/>
            </a:pPr>
            <a:r>
              <a:rPr lang="tr-TR" sz="8700" b="1" dirty="0">
                <a:solidFill>
                  <a:srgbClr val="FF0000"/>
                </a:solidFill>
              </a:rPr>
              <a:t>YEREL HEDEF</a:t>
            </a:r>
          </a:p>
          <a:p>
            <a:pPr indent="-274320" algn="ctr">
              <a:lnSpc>
                <a:spcPct val="200000"/>
              </a:lnSpc>
              <a:buNone/>
              <a:defRPr/>
            </a:pPr>
            <a:r>
              <a:rPr lang="tr-TR" sz="8700" b="1" dirty="0">
                <a:solidFill>
                  <a:srgbClr val="FF0000"/>
                </a:solidFill>
              </a:rPr>
              <a:t>OTOKONTROL </a:t>
            </a:r>
          </a:p>
          <a:p>
            <a:pPr indent="-274320" algn="ctr">
              <a:lnSpc>
                <a:spcPct val="200000"/>
              </a:lnSpc>
              <a:buNone/>
              <a:defRPr/>
            </a:pPr>
            <a:r>
              <a:rPr lang="tr-TR" sz="5400" b="1" dirty="0">
                <a:solidFill>
                  <a:srgbClr val="FF0000"/>
                </a:solidFill>
              </a:rPr>
              <a:t>(ORTAOKUL ÖĞRENCİ SUNUSU)</a:t>
            </a:r>
          </a:p>
          <a:p>
            <a:pPr indent="-274320" algn="ctr">
              <a:lnSpc>
                <a:spcPct val="200000"/>
              </a:lnSpc>
              <a:buNone/>
              <a:defRPr/>
            </a:pPr>
            <a:endParaRPr lang="tr-TR" sz="2700" b="1" dirty="0">
              <a:solidFill>
                <a:srgbClr val="FF0000"/>
              </a:solidFill>
            </a:endParaRPr>
          </a:p>
          <a:p>
            <a:pPr indent="-274320" algn="ctr">
              <a:lnSpc>
                <a:spcPct val="200000"/>
              </a:lnSpc>
              <a:buNone/>
              <a:defRPr/>
            </a:pPr>
            <a:endParaRPr lang="tr-TR" sz="2700" b="1" dirty="0">
              <a:solidFill>
                <a:srgbClr val="FF0000"/>
              </a:solidFill>
            </a:endParaRPr>
          </a:p>
          <a:p>
            <a:pPr indent="-274320" algn="ctr">
              <a:lnSpc>
                <a:spcPct val="200000"/>
              </a:lnSpc>
              <a:buNone/>
              <a:defRPr/>
            </a:pPr>
            <a:r>
              <a:rPr lang="tr-TR" sz="5700" b="1" dirty="0">
                <a:solidFill>
                  <a:srgbClr val="FF0000"/>
                </a:solidFill>
              </a:rPr>
              <a:t>2024-2025 EĞİTİM ÖĞRETİM YILI</a:t>
            </a:r>
          </a:p>
          <a:p>
            <a:pPr indent="-274320" algn="ctr">
              <a:lnSpc>
                <a:spcPct val="200000"/>
              </a:lnSpc>
              <a:buNone/>
              <a:defRPr/>
            </a:pPr>
            <a:endParaRPr lang="tr-TR" sz="6150" b="1" dirty="0">
              <a:solidFill>
                <a:schemeClr val="bg1"/>
              </a:solidFill>
            </a:endParaRPr>
          </a:p>
          <a:p>
            <a:pPr indent="-274320" algn="ctr">
              <a:lnSpc>
                <a:spcPct val="200000"/>
              </a:lnSpc>
              <a:buNone/>
              <a:defRPr/>
            </a:pPr>
            <a:endParaRPr lang="tr-TR" sz="6150" b="1" dirty="0">
              <a:solidFill>
                <a:schemeClr val="bg1"/>
              </a:solidFill>
            </a:endParaRPr>
          </a:p>
          <a:p>
            <a:pPr indent="-274320" algn="ctr">
              <a:lnSpc>
                <a:spcPct val="200000"/>
              </a:lnSpc>
              <a:buNone/>
              <a:defRPr/>
            </a:pPr>
            <a:endParaRPr lang="tr-TR" sz="6600" b="1" dirty="0">
              <a:solidFill>
                <a:schemeClr val="bg2">
                  <a:lumMod val="50000"/>
                </a:schemeClr>
              </a:solidFill>
            </a:endParaRPr>
          </a:p>
        </p:txBody>
      </p:sp>
      <p:pic>
        <p:nvPicPr>
          <p:cNvPr id="9219" name="Picture 4" descr="MALATYA İL MİLLİ EĞİTİM MÜDÜRLÜĞÜ (@MalatyaMem)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7826" y="645125"/>
            <a:ext cx="2971077" cy="249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1512" y="499030"/>
            <a:ext cx="9557819"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145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65209">
            <a:off x="13286751" y="257369"/>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565209">
            <a:off x="13058968" y="268624"/>
            <a:ext cx="3320308" cy="3066757"/>
          </a:xfrm>
          <a:custGeom>
            <a:avLst/>
            <a:gdLst/>
            <a:ahLst/>
            <a:cxnLst/>
            <a:rect l="l" t="t" r="r" b="b"/>
            <a:pathLst>
              <a:path w="3320308" h="3066757">
                <a:moveTo>
                  <a:pt x="0" y="0"/>
                </a:moveTo>
                <a:lnTo>
                  <a:pt x="3320308" y="0"/>
                </a:lnTo>
                <a:lnTo>
                  <a:pt x="3320308" y="3066757"/>
                </a:lnTo>
                <a:lnTo>
                  <a:pt x="0" y="306675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13609042" y="4273668"/>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6">
              <a:alphaModFix amt="60000"/>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4214772" y="3729970"/>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rot="-5045472">
            <a:off x="14136260" y="3726298"/>
            <a:ext cx="1184466" cy="1094015"/>
          </a:xfrm>
          <a:custGeom>
            <a:avLst/>
            <a:gdLst/>
            <a:ahLst/>
            <a:cxnLst/>
            <a:rect l="l" t="t" r="r" b="b"/>
            <a:pathLst>
              <a:path w="1184466" h="1094015">
                <a:moveTo>
                  <a:pt x="0" y="0"/>
                </a:moveTo>
                <a:lnTo>
                  <a:pt x="1184465" y="0"/>
                </a:lnTo>
                <a:lnTo>
                  <a:pt x="1184465" y="1094016"/>
                </a:lnTo>
                <a:lnTo>
                  <a:pt x="0" y="109401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2154527">
            <a:off x="14158848" y="3775945"/>
            <a:ext cx="1211172" cy="1118682"/>
          </a:xfrm>
          <a:custGeom>
            <a:avLst/>
            <a:gdLst/>
            <a:ahLst/>
            <a:cxnLst/>
            <a:rect l="l" t="t" r="r" b="b"/>
            <a:pathLst>
              <a:path w="1211172" h="1118682">
                <a:moveTo>
                  <a:pt x="0" y="0"/>
                </a:moveTo>
                <a:lnTo>
                  <a:pt x="1211172" y="0"/>
                </a:lnTo>
                <a:lnTo>
                  <a:pt x="1211172" y="1118683"/>
                </a:lnTo>
                <a:lnTo>
                  <a:pt x="0" y="1118683"/>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200000">
            <a:off x="-3495327" y="-1119015"/>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6">
              <a:alphaModFix amt="60000"/>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2577775" y="-1827909"/>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3342845" y="1376947"/>
            <a:ext cx="2752555" cy="1314345"/>
          </a:xfrm>
          <a:custGeom>
            <a:avLst/>
            <a:gdLst/>
            <a:ahLst/>
            <a:cxnLst/>
            <a:rect l="l" t="t" r="r" b="b"/>
            <a:pathLst>
              <a:path w="2752555" h="1314345">
                <a:moveTo>
                  <a:pt x="0" y="0"/>
                </a:moveTo>
                <a:lnTo>
                  <a:pt x="2752554" y="0"/>
                </a:lnTo>
                <a:lnTo>
                  <a:pt x="2752554" y="1314345"/>
                </a:lnTo>
                <a:lnTo>
                  <a:pt x="0" y="1314345"/>
                </a:lnTo>
                <a:lnTo>
                  <a:pt x="0" y="0"/>
                </a:lnTo>
                <a:close/>
              </a:path>
            </a:pathLst>
          </a:custGeom>
          <a:blipFill>
            <a:blip r:embed="rId8"/>
            <a:stretch>
              <a:fillRect/>
            </a:stretch>
          </a:blipFill>
        </p:spPr>
      </p:sp>
      <p:sp>
        <p:nvSpPr>
          <p:cNvPr id="12" name="TextBox 12"/>
          <p:cNvSpPr txBox="1"/>
          <p:nvPr/>
        </p:nvSpPr>
        <p:spPr>
          <a:xfrm>
            <a:off x="3607795" y="2816605"/>
            <a:ext cx="5992733" cy="1779106"/>
          </a:xfrm>
          <a:prstGeom prst="rect">
            <a:avLst/>
          </a:prstGeom>
        </p:spPr>
        <p:txBody>
          <a:bodyPr lIns="0" tIns="0" rIns="0" bIns="0" rtlCol="0" anchor="t">
            <a:spAutoFit/>
          </a:bodyPr>
          <a:lstStyle/>
          <a:p>
            <a:pPr algn="ctr">
              <a:lnSpc>
                <a:spcPts val="7074"/>
              </a:lnSpc>
            </a:pPr>
            <a:r>
              <a:rPr lang="en-US" sz="5483" spc="159">
                <a:solidFill>
                  <a:srgbClr val="042B60"/>
                </a:solidFill>
                <a:latin typeface="Now"/>
                <a:ea typeface="Now"/>
                <a:cs typeface="Now"/>
                <a:sym typeface="Now"/>
              </a:rPr>
              <a:t>DAVRANIŞLARIN KONTROLÜ</a:t>
            </a:r>
          </a:p>
        </p:txBody>
      </p:sp>
      <p:sp>
        <p:nvSpPr>
          <p:cNvPr id="13" name="TextBox 13"/>
          <p:cNvSpPr txBox="1"/>
          <p:nvPr/>
        </p:nvSpPr>
        <p:spPr>
          <a:xfrm>
            <a:off x="1774363" y="5535176"/>
            <a:ext cx="9905269" cy="2798684"/>
          </a:xfrm>
          <a:prstGeom prst="rect">
            <a:avLst/>
          </a:prstGeom>
        </p:spPr>
        <p:txBody>
          <a:bodyPr lIns="0" tIns="0" rIns="0" bIns="0" rtlCol="0" anchor="t">
            <a:spAutoFit/>
          </a:bodyPr>
          <a:lstStyle/>
          <a:p>
            <a:pPr algn="ctr">
              <a:lnSpc>
                <a:spcPts val="4488"/>
              </a:lnSpc>
            </a:pPr>
            <a:r>
              <a:rPr lang="en-US" sz="3479" spc="100">
                <a:solidFill>
                  <a:srgbClr val="F9A44A"/>
                </a:solidFill>
                <a:latin typeface="Now"/>
                <a:ea typeface="Now"/>
                <a:cs typeface="Now"/>
                <a:sym typeface="Now"/>
              </a:rPr>
              <a:t>Kendimizi keşfettiğimiz bu yaşlarda, duygularımızı bazen çok yoğun yaşarız. </a:t>
            </a:r>
          </a:p>
          <a:p>
            <a:pPr algn="ctr">
              <a:lnSpc>
                <a:spcPts val="4488"/>
              </a:lnSpc>
            </a:pPr>
            <a:r>
              <a:rPr lang="en-US" sz="3479" spc="100">
                <a:solidFill>
                  <a:srgbClr val="F9A44A"/>
                </a:solidFill>
                <a:latin typeface="Now"/>
                <a:ea typeface="Now"/>
                <a:cs typeface="Now"/>
                <a:sym typeface="Now"/>
              </a:rPr>
              <a:t>Bu da zaman zaman davranışlarımızın kontrolünü kaybetmemize ve istemediğimiz sonuçların ortaya çıkmasına neden olur.</a:t>
            </a:r>
          </a:p>
        </p:txBody>
      </p:sp>
      <p:sp>
        <p:nvSpPr>
          <p:cNvPr id="14" name="Rectangle 1"/>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5" name="Resim 14"/>
          <p:cNvPicPr>
            <a:picLocks noChangeAspect="1"/>
          </p:cNvPicPr>
          <p:nvPr/>
        </p:nvPicPr>
        <p:blipFill rotWithShape="1">
          <a:blip r:embed="rId9">
            <a:extLst>
              <a:ext uri="{28A0092B-C50C-407E-A947-70E740481C1C}">
                <a14:useLocalDpi xmlns:a14="http://schemas.microsoft.com/office/drawing/2010/main" val="0"/>
              </a:ext>
            </a:extLst>
          </a:blip>
          <a:srcRect t="941" r="2409"/>
          <a:stretch/>
        </p:blipFill>
        <p:spPr>
          <a:xfrm>
            <a:off x="14706601" y="4457700"/>
            <a:ext cx="3505200" cy="46549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10204" y="1848837"/>
            <a:ext cx="7650485" cy="7441836"/>
          </a:xfrm>
          <a:custGeom>
            <a:avLst/>
            <a:gdLst/>
            <a:ahLst/>
            <a:cxnLst/>
            <a:rect l="l" t="t" r="r" b="b"/>
            <a:pathLst>
              <a:path w="7650485" h="7441836">
                <a:moveTo>
                  <a:pt x="0" y="0"/>
                </a:moveTo>
                <a:lnTo>
                  <a:pt x="7650485" y="0"/>
                </a:lnTo>
                <a:lnTo>
                  <a:pt x="7650485" y="7441836"/>
                </a:lnTo>
                <a:lnTo>
                  <a:pt x="0" y="7441836"/>
                </a:lnTo>
                <a:lnTo>
                  <a:pt x="0" y="0"/>
                </a:lnTo>
                <a:close/>
              </a:path>
            </a:pathLst>
          </a:custGeom>
          <a:blipFill>
            <a:blip r:embed="rId2">
              <a:alphaModFix amt="69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017472" y="1604484"/>
            <a:ext cx="7650485" cy="7441836"/>
          </a:xfrm>
          <a:custGeom>
            <a:avLst/>
            <a:gdLst/>
            <a:ahLst/>
            <a:cxnLst/>
            <a:rect l="l" t="t" r="r" b="b"/>
            <a:pathLst>
              <a:path w="7650485" h="7441836">
                <a:moveTo>
                  <a:pt x="0" y="0"/>
                </a:moveTo>
                <a:lnTo>
                  <a:pt x="7650485" y="0"/>
                </a:lnTo>
                <a:lnTo>
                  <a:pt x="7650485" y="7441836"/>
                </a:lnTo>
                <a:lnTo>
                  <a:pt x="0" y="7441836"/>
                </a:lnTo>
                <a:lnTo>
                  <a:pt x="0" y="0"/>
                </a:lnTo>
                <a:close/>
              </a:path>
            </a:pathLst>
          </a:custGeom>
          <a:blipFill>
            <a:blip r:embed="rId4">
              <a:alphaModFix amt="69000"/>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6837872" y="6596100"/>
            <a:ext cx="2864058" cy="2169101"/>
          </a:xfrm>
          <a:prstGeom prst="rect">
            <a:avLst/>
          </a:prstGeom>
        </p:spPr>
        <p:txBody>
          <a:bodyPr lIns="0" tIns="0" rIns="0" bIns="0" rtlCol="0" anchor="t">
            <a:spAutoFit/>
          </a:bodyPr>
          <a:lstStyle/>
          <a:p>
            <a:pPr algn="ctr">
              <a:lnSpc>
                <a:spcPts val="3462"/>
              </a:lnSpc>
            </a:pPr>
            <a:r>
              <a:rPr lang="en-US" sz="2683" spc="77">
                <a:solidFill>
                  <a:srgbClr val="042B60"/>
                </a:solidFill>
                <a:latin typeface="Now"/>
                <a:ea typeface="Now"/>
                <a:cs typeface="Now"/>
                <a:sym typeface="Now"/>
              </a:rPr>
              <a:t>Ortaya çıkabilecek olumsuz sonuçları </a:t>
            </a:r>
          </a:p>
          <a:p>
            <a:pPr algn="ctr">
              <a:lnSpc>
                <a:spcPts val="3462"/>
              </a:lnSpc>
            </a:pPr>
            <a:r>
              <a:rPr lang="en-US" sz="2683" spc="77">
                <a:solidFill>
                  <a:srgbClr val="042B60"/>
                </a:solidFill>
                <a:latin typeface="Now"/>
                <a:ea typeface="Now"/>
                <a:cs typeface="Now"/>
                <a:sym typeface="Now"/>
              </a:rPr>
              <a:t>düşün </a:t>
            </a:r>
          </a:p>
        </p:txBody>
      </p:sp>
      <p:sp>
        <p:nvSpPr>
          <p:cNvPr id="5" name="TextBox 5"/>
          <p:cNvSpPr txBox="1"/>
          <p:nvPr/>
        </p:nvSpPr>
        <p:spPr>
          <a:xfrm>
            <a:off x="11685043" y="2249895"/>
            <a:ext cx="2566952" cy="2102982"/>
          </a:xfrm>
          <a:prstGeom prst="rect">
            <a:avLst/>
          </a:prstGeom>
        </p:spPr>
        <p:txBody>
          <a:bodyPr lIns="0" tIns="0" rIns="0" bIns="0" rtlCol="0" anchor="t">
            <a:spAutoFit/>
          </a:bodyPr>
          <a:lstStyle/>
          <a:p>
            <a:pPr algn="ctr">
              <a:lnSpc>
                <a:spcPts val="4190"/>
              </a:lnSpc>
            </a:pPr>
            <a:r>
              <a:rPr lang="en-US" sz="3248" spc="94">
                <a:solidFill>
                  <a:srgbClr val="042B60"/>
                </a:solidFill>
                <a:latin typeface="Now"/>
                <a:ea typeface="Now"/>
                <a:cs typeface="Now"/>
                <a:sym typeface="Now"/>
              </a:rPr>
              <a:t>Hemen bir sonuca varma, dinle</a:t>
            </a:r>
          </a:p>
        </p:txBody>
      </p:sp>
      <p:sp>
        <p:nvSpPr>
          <p:cNvPr id="6" name="Freeform 6"/>
          <p:cNvSpPr/>
          <p:nvPr/>
        </p:nvSpPr>
        <p:spPr>
          <a:xfrm rot="158041">
            <a:off x="5855742" y="1559771"/>
            <a:ext cx="1543024" cy="1543024"/>
          </a:xfrm>
          <a:custGeom>
            <a:avLst/>
            <a:gdLst/>
            <a:ahLst/>
            <a:cxnLst/>
            <a:rect l="l" t="t" r="r" b="b"/>
            <a:pathLst>
              <a:path w="1543024" h="1543024">
                <a:moveTo>
                  <a:pt x="0" y="0"/>
                </a:moveTo>
                <a:lnTo>
                  <a:pt x="1543024" y="0"/>
                </a:lnTo>
                <a:lnTo>
                  <a:pt x="1543024" y="1543024"/>
                </a:lnTo>
                <a:lnTo>
                  <a:pt x="0" y="15430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895486">
            <a:off x="14272461" y="1736907"/>
            <a:ext cx="1083125" cy="1083125"/>
          </a:xfrm>
          <a:custGeom>
            <a:avLst/>
            <a:gdLst/>
            <a:ahLst/>
            <a:cxnLst/>
            <a:rect l="l" t="t" r="r" b="b"/>
            <a:pathLst>
              <a:path w="1083125" h="1083125">
                <a:moveTo>
                  <a:pt x="0" y="0"/>
                </a:moveTo>
                <a:lnTo>
                  <a:pt x="1083126" y="0"/>
                </a:lnTo>
                <a:lnTo>
                  <a:pt x="1083126" y="1083126"/>
                </a:lnTo>
                <a:lnTo>
                  <a:pt x="0" y="108312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14049161" y="8038935"/>
            <a:ext cx="1086496" cy="1086496"/>
          </a:xfrm>
          <a:custGeom>
            <a:avLst/>
            <a:gdLst/>
            <a:ahLst/>
            <a:cxnLst/>
            <a:rect l="l" t="t" r="r" b="b"/>
            <a:pathLst>
              <a:path w="1086496" h="1086496">
                <a:moveTo>
                  <a:pt x="0" y="0"/>
                </a:moveTo>
                <a:lnTo>
                  <a:pt x="1086496" y="0"/>
                </a:lnTo>
                <a:lnTo>
                  <a:pt x="1086496" y="1086495"/>
                </a:lnTo>
                <a:lnTo>
                  <a:pt x="0" y="108649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5668069" y="7791391"/>
            <a:ext cx="1466909" cy="1466909"/>
          </a:xfrm>
          <a:custGeom>
            <a:avLst/>
            <a:gdLst/>
            <a:ahLst/>
            <a:cxnLst/>
            <a:rect l="l" t="t" r="r" b="b"/>
            <a:pathLst>
              <a:path w="1466909" h="1466909">
                <a:moveTo>
                  <a:pt x="0" y="0"/>
                </a:moveTo>
                <a:lnTo>
                  <a:pt x="1466909" y="0"/>
                </a:lnTo>
                <a:lnTo>
                  <a:pt x="1466909" y="1466909"/>
                </a:lnTo>
                <a:lnTo>
                  <a:pt x="0" y="14669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7134978" y="2394325"/>
            <a:ext cx="2566952" cy="1575097"/>
          </a:xfrm>
          <a:prstGeom prst="rect">
            <a:avLst/>
          </a:prstGeom>
        </p:spPr>
        <p:txBody>
          <a:bodyPr lIns="0" tIns="0" rIns="0" bIns="0" rtlCol="0" anchor="t">
            <a:spAutoFit/>
          </a:bodyPr>
          <a:lstStyle/>
          <a:p>
            <a:pPr algn="ctr">
              <a:lnSpc>
                <a:spcPts val="4190"/>
              </a:lnSpc>
            </a:pPr>
            <a:r>
              <a:rPr lang="en-US" sz="3248" spc="94">
                <a:solidFill>
                  <a:srgbClr val="042B60"/>
                </a:solidFill>
                <a:latin typeface="Now"/>
                <a:ea typeface="Now"/>
                <a:cs typeface="Now"/>
                <a:sym typeface="Now"/>
              </a:rPr>
              <a:t>Harekete geçmeden önce bekle</a:t>
            </a:r>
          </a:p>
        </p:txBody>
      </p:sp>
      <p:sp>
        <p:nvSpPr>
          <p:cNvPr id="11" name="TextBox 11"/>
          <p:cNvSpPr txBox="1"/>
          <p:nvPr/>
        </p:nvSpPr>
        <p:spPr>
          <a:xfrm>
            <a:off x="11487214" y="6983175"/>
            <a:ext cx="2673475" cy="1047213"/>
          </a:xfrm>
          <a:prstGeom prst="rect">
            <a:avLst/>
          </a:prstGeom>
        </p:spPr>
        <p:txBody>
          <a:bodyPr lIns="0" tIns="0" rIns="0" bIns="0" rtlCol="0" anchor="t">
            <a:spAutoFit/>
          </a:bodyPr>
          <a:lstStyle/>
          <a:p>
            <a:pPr algn="ctr">
              <a:lnSpc>
                <a:spcPts val="4190"/>
              </a:lnSpc>
            </a:pPr>
            <a:r>
              <a:rPr lang="en-US" sz="3248" spc="94">
                <a:solidFill>
                  <a:srgbClr val="042B60"/>
                </a:solidFill>
                <a:latin typeface="Now"/>
                <a:ea typeface="Now"/>
                <a:cs typeface="Now"/>
                <a:sym typeface="Now"/>
              </a:rPr>
              <a:t>Duygularının farkına var.</a:t>
            </a:r>
          </a:p>
        </p:txBody>
      </p:sp>
      <p:sp>
        <p:nvSpPr>
          <p:cNvPr id="12" name="TextBox 12"/>
          <p:cNvSpPr txBox="1"/>
          <p:nvPr/>
        </p:nvSpPr>
        <p:spPr>
          <a:xfrm>
            <a:off x="181381" y="971550"/>
            <a:ext cx="6075210" cy="3381327"/>
          </a:xfrm>
          <a:prstGeom prst="rect">
            <a:avLst/>
          </a:prstGeom>
        </p:spPr>
        <p:txBody>
          <a:bodyPr lIns="0" tIns="0" rIns="0" bIns="0" rtlCol="0" anchor="t">
            <a:spAutoFit/>
          </a:bodyPr>
          <a:lstStyle/>
          <a:p>
            <a:pPr algn="ctr">
              <a:lnSpc>
                <a:spcPts val="6715"/>
              </a:lnSpc>
            </a:pPr>
            <a:r>
              <a:rPr lang="en-US" sz="5205" spc="150">
                <a:solidFill>
                  <a:srgbClr val="042B60"/>
                </a:solidFill>
                <a:latin typeface="Now"/>
                <a:ea typeface="Now"/>
                <a:cs typeface="Now"/>
                <a:sym typeface="Now"/>
              </a:rPr>
              <a:t>Davranışlarımızın olumsuz sonuçlarından kaçınmak için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4431625" y="7533650"/>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4196112" y="7190122"/>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9" name="Freeform 9"/>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flipH="1">
            <a:off x="191815" y="2382634"/>
            <a:ext cx="4596607" cy="5352672"/>
          </a:xfrm>
          <a:custGeom>
            <a:avLst/>
            <a:gdLst/>
            <a:ahLst/>
            <a:cxnLst/>
            <a:rect l="l" t="t" r="r" b="b"/>
            <a:pathLst>
              <a:path w="4596607" h="5352672">
                <a:moveTo>
                  <a:pt x="4596607" y="0"/>
                </a:moveTo>
                <a:lnTo>
                  <a:pt x="0" y="0"/>
                </a:lnTo>
                <a:lnTo>
                  <a:pt x="0" y="5352672"/>
                </a:lnTo>
                <a:lnTo>
                  <a:pt x="4596607" y="5352672"/>
                </a:lnTo>
                <a:lnTo>
                  <a:pt x="459660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566373" flipH="1">
            <a:off x="14295690" y="205894"/>
            <a:ext cx="793202" cy="1054089"/>
          </a:xfrm>
          <a:custGeom>
            <a:avLst/>
            <a:gdLst/>
            <a:ahLst/>
            <a:cxnLst/>
            <a:rect l="l" t="t" r="r" b="b"/>
            <a:pathLst>
              <a:path w="793202" h="1054089">
                <a:moveTo>
                  <a:pt x="793202" y="0"/>
                </a:moveTo>
                <a:lnTo>
                  <a:pt x="0" y="0"/>
                </a:lnTo>
                <a:lnTo>
                  <a:pt x="0" y="1054089"/>
                </a:lnTo>
                <a:lnTo>
                  <a:pt x="793202" y="1054089"/>
                </a:lnTo>
                <a:lnTo>
                  <a:pt x="793202"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a:off x="14214621" y="6995171"/>
            <a:ext cx="3901427" cy="3291829"/>
          </a:xfrm>
          <a:custGeom>
            <a:avLst/>
            <a:gdLst/>
            <a:ahLst/>
            <a:cxnLst/>
            <a:rect l="l" t="t" r="r" b="b"/>
            <a:pathLst>
              <a:path w="3901427" h="3291829">
                <a:moveTo>
                  <a:pt x="0" y="0"/>
                </a:moveTo>
                <a:lnTo>
                  <a:pt x="3901426" y="0"/>
                </a:lnTo>
                <a:lnTo>
                  <a:pt x="3901426" y="3291829"/>
                </a:lnTo>
                <a:lnTo>
                  <a:pt x="0" y="3291829"/>
                </a:lnTo>
                <a:lnTo>
                  <a:pt x="0" y="0"/>
                </a:lnTo>
                <a:close/>
              </a:path>
            </a:pathLst>
          </a:custGeom>
          <a:blipFill>
            <a:blip r:embed="rId10"/>
            <a:stretch>
              <a:fillRect/>
            </a:stretch>
          </a:blipFill>
        </p:spPr>
      </p:sp>
      <p:sp>
        <p:nvSpPr>
          <p:cNvPr id="15" name="TextBox 15"/>
          <p:cNvSpPr txBox="1"/>
          <p:nvPr/>
        </p:nvSpPr>
        <p:spPr>
          <a:xfrm>
            <a:off x="7089425" y="4095750"/>
            <a:ext cx="7287120" cy="2095500"/>
          </a:xfrm>
          <a:prstGeom prst="rect">
            <a:avLst/>
          </a:prstGeom>
        </p:spPr>
        <p:txBody>
          <a:bodyPr lIns="0" tIns="0" rIns="0" bIns="0" rtlCol="0" anchor="t">
            <a:spAutoFit/>
          </a:bodyPr>
          <a:lstStyle/>
          <a:p>
            <a:pPr marL="0" lvl="0" indent="0" algn="ctr">
              <a:lnSpc>
                <a:spcPts val="8280"/>
              </a:lnSpc>
              <a:spcBef>
                <a:spcPct val="0"/>
              </a:spcBef>
            </a:pPr>
            <a:r>
              <a:rPr lang="en-US" sz="6900">
                <a:solidFill>
                  <a:srgbClr val="042B60"/>
                </a:solidFill>
                <a:latin typeface="Now"/>
                <a:ea typeface="Now"/>
                <a:cs typeface="Now"/>
                <a:sym typeface="Now"/>
              </a:rPr>
              <a:t>DÜŞÜNCELERİN KONTROLÜ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8885783" y="4781937"/>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8725699" y="4899877"/>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rot="7200000">
            <a:off x="8855368" y="6898018"/>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9045868" y="7088518"/>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022035" y="3030129"/>
            <a:ext cx="5102133" cy="621969"/>
          </a:xfrm>
          <a:prstGeom prst="rect">
            <a:avLst/>
          </a:prstGeom>
        </p:spPr>
        <p:txBody>
          <a:bodyPr lIns="0" tIns="0" rIns="0" bIns="0" rtlCol="0" anchor="t">
            <a:spAutoFit/>
          </a:bodyPr>
          <a:lstStyle/>
          <a:p>
            <a:pPr algn="l">
              <a:lnSpc>
                <a:spcPts val="5054"/>
              </a:lnSpc>
            </a:pPr>
            <a:r>
              <a:rPr lang="en-US" sz="3917" spc="113">
                <a:solidFill>
                  <a:srgbClr val="042B60"/>
                </a:solidFill>
                <a:latin typeface="Now"/>
                <a:ea typeface="Now"/>
                <a:cs typeface="Now"/>
                <a:sym typeface="Now"/>
              </a:rPr>
              <a:t>Duygu durumumuz,</a:t>
            </a:r>
          </a:p>
        </p:txBody>
      </p:sp>
      <p:sp>
        <p:nvSpPr>
          <p:cNvPr id="9" name="TextBox 9"/>
          <p:cNvSpPr txBox="1"/>
          <p:nvPr/>
        </p:nvSpPr>
        <p:spPr>
          <a:xfrm>
            <a:off x="9991619" y="5003191"/>
            <a:ext cx="5840086" cy="631698"/>
          </a:xfrm>
          <a:prstGeom prst="rect">
            <a:avLst/>
          </a:prstGeom>
        </p:spPr>
        <p:txBody>
          <a:bodyPr lIns="0" tIns="0" rIns="0" bIns="0" rtlCol="0" anchor="t">
            <a:spAutoFit/>
          </a:bodyPr>
          <a:lstStyle/>
          <a:p>
            <a:pPr algn="l">
              <a:lnSpc>
                <a:spcPts val="5031"/>
              </a:lnSpc>
            </a:pPr>
            <a:r>
              <a:rPr lang="en-US" sz="3900" spc="113">
                <a:solidFill>
                  <a:srgbClr val="042B60"/>
                </a:solidFill>
                <a:latin typeface="Now"/>
                <a:ea typeface="Now"/>
                <a:cs typeface="Now"/>
                <a:sym typeface="Now"/>
              </a:rPr>
              <a:t>Vücut fonksiyonlarımız,</a:t>
            </a:r>
          </a:p>
        </p:txBody>
      </p:sp>
      <p:sp>
        <p:nvSpPr>
          <p:cNvPr id="10" name="TextBox 10"/>
          <p:cNvSpPr txBox="1"/>
          <p:nvPr/>
        </p:nvSpPr>
        <p:spPr>
          <a:xfrm>
            <a:off x="10022035" y="7133433"/>
            <a:ext cx="3922667" cy="631698"/>
          </a:xfrm>
          <a:prstGeom prst="rect">
            <a:avLst/>
          </a:prstGeom>
        </p:spPr>
        <p:txBody>
          <a:bodyPr lIns="0" tIns="0" rIns="0" bIns="0" rtlCol="0" anchor="t">
            <a:spAutoFit/>
          </a:bodyPr>
          <a:lstStyle/>
          <a:p>
            <a:pPr algn="l">
              <a:lnSpc>
                <a:spcPts val="5031"/>
              </a:lnSpc>
            </a:pPr>
            <a:r>
              <a:rPr lang="en-US" sz="3900" spc="113">
                <a:solidFill>
                  <a:srgbClr val="042B60"/>
                </a:solidFill>
                <a:latin typeface="Now"/>
                <a:ea typeface="Now"/>
                <a:cs typeface="Now"/>
                <a:sym typeface="Now"/>
              </a:rPr>
              <a:t>Hormonlarımız,</a:t>
            </a:r>
          </a:p>
        </p:txBody>
      </p:sp>
      <p:sp>
        <p:nvSpPr>
          <p:cNvPr id="11" name="Freeform 11"/>
          <p:cNvSpPr/>
          <p:nvPr/>
        </p:nvSpPr>
        <p:spPr>
          <a:xfrm rot="7200000">
            <a:off x="8885783" y="2828035"/>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200000">
            <a:off x="9076283" y="3018535"/>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3" name="TextBox 13"/>
          <p:cNvSpPr txBox="1"/>
          <p:nvPr/>
        </p:nvSpPr>
        <p:spPr>
          <a:xfrm>
            <a:off x="435213" y="3428933"/>
            <a:ext cx="3832701" cy="3043997"/>
          </a:xfrm>
          <a:prstGeom prst="rect">
            <a:avLst/>
          </a:prstGeom>
        </p:spPr>
        <p:txBody>
          <a:bodyPr lIns="0" tIns="0" rIns="0" bIns="0" rtlCol="0" anchor="t">
            <a:spAutoFit/>
          </a:bodyPr>
          <a:lstStyle/>
          <a:p>
            <a:pPr algn="l">
              <a:lnSpc>
                <a:spcPts val="4036"/>
              </a:lnSpc>
            </a:pPr>
            <a:r>
              <a:rPr lang="en-US" sz="3129" spc="90">
                <a:solidFill>
                  <a:srgbClr val="042B60"/>
                </a:solidFill>
                <a:latin typeface="Now"/>
                <a:ea typeface="Now"/>
                <a:cs typeface="Now"/>
                <a:sym typeface="Now"/>
              </a:rPr>
              <a:t>İç dünyamızda oluşturduğumuz düşünceleler beynimizdeki nörotransmitterleri etkiler. </a:t>
            </a:r>
          </a:p>
        </p:txBody>
      </p:sp>
      <p:sp>
        <p:nvSpPr>
          <p:cNvPr id="14" name="TextBox 14"/>
          <p:cNvSpPr txBox="1"/>
          <p:nvPr/>
        </p:nvSpPr>
        <p:spPr>
          <a:xfrm>
            <a:off x="5992863" y="2026030"/>
            <a:ext cx="3318530" cy="631698"/>
          </a:xfrm>
          <a:prstGeom prst="rect">
            <a:avLst/>
          </a:prstGeom>
        </p:spPr>
        <p:txBody>
          <a:bodyPr lIns="0" tIns="0" rIns="0" bIns="0" rtlCol="0" anchor="t">
            <a:spAutoFit/>
          </a:bodyPr>
          <a:lstStyle/>
          <a:p>
            <a:pPr algn="l">
              <a:lnSpc>
                <a:spcPts val="5031"/>
              </a:lnSpc>
            </a:pPr>
            <a:r>
              <a:rPr lang="en-US" sz="3900" spc="113">
                <a:solidFill>
                  <a:srgbClr val="042B60"/>
                </a:solidFill>
                <a:latin typeface="Now"/>
                <a:ea typeface="Now"/>
                <a:cs typeface="Now"/>
                <a:sym typeface="Now"/>
              </a:rPr>
              <a:t>Bu durumda;</a:t>
            </a:r>
          </a:p>
        </p:txBody>
      </p:sp>
      <p:sp>
        <p:nvSpPr>
          <p:cNvPr id="15" name="TextBox 15"/>
          <p:cNvSpPr txBox="1"/>
          <p:nvPr/>
        </p:nvSpPr>
        <p:spPr>
          <a:xfrm>
            <a:off x="12447914" y="8513008"/>
            <a:ext cx="5840086" cy="1269873"/>
          </a:xfrm>
          <a:prstGeom prst="rect">
            <a:avLst/>
          </a:prstGeom>
        </p:spPr>
        <p:txBody>
          <a:bodyPr lIns="0" tIns="0" rIns="0" bIns="0" rtlCol="0" anchor="t">
            <a:spAutoFit/>
          </a:bodyPr>
          <a:lstStyle/>
          <a:p>
            <a:pPr algn="l">
              <a:lnSpc>
                <a:spcPts val="5031"/>
              </a:lnSpc>
            </a:pPr>
            <a:r>
              <a:rPr lang="en-US" sz="3900" spc="113">
                <a:solidFill>
                  <a:srgbClr val="042B60"/>
                </a:solidFill>
                <a:latin typeface="Now"/>
                <a:ea typeface="Now"/>
                <a:cs typeface="Now"/>
                <a:sym typeface="Now"/>
              </a:rPr>
              <a:t>düşüncelerimizden etkilenmiş olur.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9707534" y="296550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9547450" y="308344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rot="7200000">
            <a:off x="9642700" y="466843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9833200" y="485893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813370" y="942049"/>
            <a:ext cx="7148801" cy="120015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Bir düşüncenin zihnimizde belirmesine engel olamayız. Kendiliğinden gelen düşünce beynin işleyişinin normal bir parçasıdır.</a:t>
            </a:r>
          </a:p>
        </p:txBody>
      </p:sp>
      <p:sp>
        <p:nvSpPr>
          <p:cNvPr id="9" name="Freeform 9"/>
          <p:cNvSpPr/>
          <p:nvPr/>
        </p:nvSpPr>
        <p:spPr>
          <a:xfrm rot="7200000">
            <a:off x="9452200" y="102585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7200000">
            <a:off x="9642700" y="121635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293282" y="859640"/>
            <a:ext cx="4141391" cy="2671197"/>
          </a:xfrm>
          <a:custGeom>
            <a:avLst/>
            <a:gdLst/>
            <a:ahLst/>
            <a:cxnLst/>
            <a:rect l="l" t="t" r="r" b="b"/>
            <a:pathLst>
              <a:path w="4141391" h="2671197">
                <a:moveTo>
                  <a:pt x="0" y="0"/>
                </a:moveTo>
                <a:lnTo>
                  <a:pt x="4141391" y="0"/>
                </a:lnTo>
                <a:lnTo>
                  <a:pt x="4141391" y="2671197"/>
                </a:lnTo>
                <a:lnTo>
                  <a:pt x="0" y="267119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TextBox 12"/>
          <p:cNvSpPr txBox="1"/>
          <p:nvPr/>
        </p:nvSpPr>
        <p:spPr>
          <a:xfrm>
            <a:off x="1572444" y="3851534"/>
            <a:ext cx="7083769" cy="2621168"/>
          </a:xfrm>
          <a:prstGeom prst="rect">
            <a:avLst/>
          </a:prstGeom>
        </p:spPr>
        <p:txBody>
          <a:bodyPr lIns="0" tIns="0" rIns="0" bIns="0" rtlCol="0" anchor="t">
            <a:spAutoFit/>
          </a:bodyPr>
          <a:lstStyle/>
          <a:p>
            <a:pPr algn="l">
              <a:lnSpc>
                <a:spcPts val="6978"/>
              </a:lnSpc>
            </a:pPr>
            <a:r>
              <a:rPr lang="en-US" sz="5409" spc="156">
                <a:solidFill>
                  <a:srgbClr val="042B60"/>
                </a:solidFill>
                <a:latin typeface="Now"/>
                <a:ea typeface="Now"/>
                <a:cs typeface="Now"/>
                <a:sym typeface="Now"/>
              </a:rPr>
              <a:t>DÜŞÜNCELERIMIZI NASIL KONTROL EDEBILIRIZ ?</a:t>
            </a:r>
          </a:p>
        </p:txBody>
      </p:sp>
      <p:sp>
        <p:nvSpPr>
          <p:cNvPr id="13" name="TextBox 13"/>
          <p:cNvSpPr txBox="1"/>
          <p:nvPr/>
        </p:nvSpPr>
        <p:spPr>
          <a:xfrm>
            <a:off x="10843785" y="3022791"/>
            <a:ext cx="6022698" cy="80010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Zihnimizde beliren her düşünce doğru olmak zorunda değildir.</a:t>
            </a:r>
          </a:p>
        </p:txBody>
      </p:sp>
      <p:sp>
        <p:nvSpPr>
          <p:cNvPr id="14" name="TextBox 14"/>
          <p:cNvSpPr txBox="1"/>
          <p:nvPr/>
        </p:nvSpPr>
        <p:spPr>
          <a:xfrm>
            <a:off x="10778951" y="4833937"/>
            <a:ext cx="6159656" cy="40005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Kendinizi başkaları ile kıyaslamayın!</a:t>
            </a:r>
          </a:p>
        </p:txBody>
      </p:sp>
      <p:sp>
        <p:nvSpPr>
          <p:cNvPr id="15" name="Freeform 15"/>
          <p:cNvSpPr/>
          <p:nvPr/>
        </p:nvSpPr>
        <p:spPr>
          <a:xfrm rot="7200000">
            <a:off x="9707534" y="644629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6" name="Freeform 16"/>
          <p:cNvSpPr/>
          <p:nvPr/>
        </p:nvSpPr>
        <p:spPr>
          <a:xfrm rot="7200000">
            <a:off x="9898034" y="663679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7" name="TextBox 17"/>
          <p:cNvSpPr txBox="1"/>
          <p:nvPr/>
        </p:nvSpPr>
        <p:spPr>
          <a:xfrm>
            <a:off x="10874201" y="6572039"/>
            <a:ext cx="6159656" cy="80010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Kontrol edemeyeceğiniz konulara değil edebileceklerinize yoğunlaşın.</a:t>
            </a:r>
          </a:p>
        </p:txBody>
      </p:sp>
      <p:sp>
        <p:nvSpPr>
          <p:cNvPr id="18" name="TextBox 18"/>
          <p:cNvSpPr txBox="1"/>
          <p:nvPr/>
        </p:nvSpPr>
        <p:spPr>
          <a:xfrm>
            <a:off x="10908620" y="8617305"/>
            <a:ext cx="6159656" cy="40005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Kişisel gelişiminize odaklanın.</a:t>
            </a:r>
          </a:p>
        </p:txBody>
      </p:sp>
      <p:sp>
        <p:nvSpPr>
          <p:cNvPr id="19" name="Freeform 19"/>
          <p:cNvSpPr/>
          <p:nvPr/>
        </p:nvSpPr>
        <p:spPr>
          <a:xfrm rot="7200000">
            <a:off x="9707534" y="836091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20" name="Freeform 20"/>
          <p:cNvSpPr/>
          <p:nvPr/>
        </p:nvSpPr>
        <p:spPr>
          <a:xfrm rot="7200000">
            <a:off x="9898034" y="855141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9890146" y="2487054"/>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9730061" y="260499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rot="7200000">
            <a:off x="9844493" y="419235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10034993" y="438285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980744" y="792984"/>
            <a:ext cx="7148801" cy="120015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Karşılaştığınız olay, durum veya kişiler ve en önemlisi </a:t>
            </a:r>
            <a:r>
              <a:rPr lang="en-US" sz="2499" spc="72">
                <a:solidFill>
                  <a:srgbClr val="FF914D"/>
                </a:solidFill>
                <a:latin typeface="Now"/>
                <a:ea typeface="Now"/>
                <a:cs typeface="Now"/>
                <a:sym typeface="Now"/>
              </a:rPr>
              <a:t>KENDİNİZ</a:t>
            </a:r>
            <a:r>
              <a:rPr lang="en-US" sz="2499" spc="72">
                <a:solidFill>
                  <a:srgbClr val="042B60"/>
                </a:solidFill>
                <a:latin typeface="Now"/>
                <a:ea typeface="Now"/>
                <a:cs typeface="Now"/>
                <a:sym typeface="Now"/>
              </a:rPr>
              <a:t> hakkında önyargılardan uzak durun.</a:t>
            </a:r>
          </a:p>
        </p:txBody>
      </p:sp>
      <p:sp>
        <p:nvSpPr>
          <p:cNvPr id="9" name="Freeform 9"/>
          <p:cNvSpPr/>
          <p:nvPr/>
        </p:nvSpPr>
        <p:spPr>
          <a:xfrm rot="7200000">
            <a:off x="9844493" y="82969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7200000">
            <a:off x="10034993" y="102019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293282" y="859640"/>
            <a:ext cx="4141391" cy="2671197"/>
          </a:xfrm>
          <a:custGeom>
            <a:avLst/>
            <a:gdLst/>
            <a:ahLst/>
            <a:cxnLst/>
            <a:rect l="l" t="t" r="r" b="b"/>
            <a:pathLst>
              <a:path w="4141391" h="2671197">
                <a:moveTo>
                  <a:pt x="0" y="0"/>
                </a:moveTo>
                <a:lnTo>
                  <a:pt x="4141391" y="0"/>
                </a:lnTo>
                <a:lnTo>
                  <a:pt x="4141391" y="2671197"/>
                </a:lnTo>
                <a:lnTo>
                  <a:pt x="0" y="267119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TextBox 12"/>
          <p:cNvSpPr txBox="1"/>
          <p:nvPr/>
        </p:nvSpPr>
        <p:spPr>
          <a:xfrm>
            <a:off x="1572444" y="3851534"/>
            <a:ext cx="7083769" cy="2621168"/>
          </a:xfrm>
          <a:prstGeom prst="rect">
            <a:avLst/>
          </a:prstGeom>
        </p:spPr>
        <p:txBody>
          <a:bodyPr lIns="0" tIns="0" rIns="0" bIns="0" rtlCol="0" anchor="t">
            <a:spAutoFit/>
          </a:bodyPr>
          <a:lstStyle/>
          <a:p>
            <a:pPr algn="l">
              <a:lnSpc>
                <a:spcPts val="6978"/>
              </a:lnSpc>
            </a:pPr>
            <a:r>
              <a:rPr lang="en-US" sz="5409" spc="156">
                <a:solidFill>
                  <a:srgbClr val="042B60"/>
                </a:solidFill>
                <a:latin typeface="Now"/>
                <a:ea typeface="Now"/>
                <a:cs typeface="Now"/>
                <a:sym typeface="Now"/>
              </a:rPr>
              <a:t>DÜŞÜNCELERIMIZI NASIL KONTROL EDEBILIRIZ ?</a:t>
            </a:r>
          </a:p>
        </p:txBody>
      </p:sp>
      <p:sp>
        <p:nvSpPr>
          <p:cNvPr id="13" name="TextBox 13"/>
          <p:cNvSpPr txBox="1"/>
          <p:nvPr/>
        </p:nvSpPr>
        <p:spPr>
          <a:xfrm>
            <a:off x="11026397" y="2671299"/>
            <a:ext cx="6022698" cy="80010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Sahip olmadıklarınıza değil, sahip olduklarınıza odaklanıp şükredin.</a:t>
            </a:r>
          </a:p>
        </p:txBody>
      </p:sp>
      <p:sp>
        <p:nvSpPr>
          <p:cNvPr id="14" name="TextBox 14"/>
          <p:cNvSpPr txBox="1"/>
          <p:nvPr/>
        </p:nvSpPr>
        <p:spPr>
          <a:xfrm>
            <a:off x="10980744" y="4348330"/>
            <a:ext cx="6159656" cy="80010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Sizi dibe çeken değil,  size enerji veren arkadaşlar edinin.</a:t>
            </a:r>
          </a:p>
        </p:txBody>
      </p:sp>
      <p:sp>
        <p:nvSpPr>
          <p:cNvPr id="15" name="Freeform 15"/>
          <p:cNvSpPr/>
          <p:nvPr/>
        </p:nvSpPr>
        <p:spPr>
          <a:xfrm rot="7200000">
            <a:off x="9844493" y="550430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6" name="Freeform 16"/>
          <p:cNvSpPr/>
          <p:nvPr/>
        </p:nvSpPr>
        <p:spPr>
          <a:xfrm rot="7200000">
            <a:off x="10034993" y="569480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7" name="TextBox 17"/>
          <p:cNvSpPr txBox="1"/>
          <p:nvPr/>
        </p:nvSpPr>
        <p:spPr>
          <a:xfrm>
            <a:off x="10980744" y="5660282"/>
            <a:ext cx="6159656" cy="40005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İletişim becerilerinizi geliştirin.</a:t>
            </a:r>
          </a:p>
        </p:txBody>
      </p:sp>
      <p:sp>
        <p:nvSpPr>
          <p:cNvPr id="18" name="Freeform 18"/>
          <p:cNvSpPr/>
          <p:nvPr/>
        </p:nvSpPr>
        <p:spPr>
          <a:xfrm rot="7200000">
            <a:off x="9963393" y="678686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7200000">
            <a:off x="10153893" y="697736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20" name="TextBox 20"/>
          <p:cNvSpPr txBox="1"/>
          <p:nvPr/>
        </p:nvSpPr>
        <p:spPr>
          <a:xfrm>
            <a:off x="11099644" y="6942842"/>
            <a:ext cx="6159656" cy="400050"/>
          </a:xfrm>
          <a:prstGeom prst="rect">
            <a:avLst/>
          </a:prstGeom>
        </p:spPr>
        <p:txBody>
          <a:bodyPr lIns="0" tIns="0" rIns="0" bIns="0" rtlCol="0" anchor="t">
            <a:spAutoFit/>
          </a:bodyPr>
          <a:lstStyle/>
          <a:p>
            <a:pPr algn="l">
              <a:lnSpc>
                <a:spcPts val="3224"/>
              </a:lnSpc>
            </a:pPr>
            <a:r>
              <a:rPr lang="en-US" sz="2499" spc="72">
                <a:solidFill>
                  <a:srgbClr val="042B60"/>
                </a:solidFill>
                <a:latin typeface="Now"/>
                <a:ea typeface="Now"/>
                <a:cs typeface="Now"/>
                <a:sym typeface="Now"/>
              </a:rPr>
              <a:t>Egzersiz yapın.</a:t>
            </a:r>
          </a:p>
        </p:txBody>
      </p:sp>
      <p:sp>
        <p:nvSpPr>
          <p:cNvPr id="21" name="Freeform 21"/>
          <p:cNvSpPr/>
          <p:nvPr/>
        </p:nvSpPr>
        <p:spPr>
          <a:xfrm rot="7200000">
            <a:off x="10034993" y="825992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22" name="Freeform 22"/>
          <p:cNvSpPr/>
          <p:nvPr/>
        </p:nvSpPr>
        <p:spPr>
          <a:xfrm rot="7200000">
            <a:off x="10225493" y="845042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23" name="TextBox 23"/>
          <p:cNvSpPr txBox="1"/>
          <p:nvPr/>
        </p:nvSpPr>
        <p:spPr>
          <a:xfrm>
            <a:off x="11171244" y="8415901"/>
            <a:ext cx="6159656" cy="800100"/>
          </a:xfrm>
          <a:prstGeom prst="rect">
            <a:avLst/>
          </a:prstGeom>
        </p:spPr>
        <p:txBody>
          <a:bodyPr lIns="0" tIns="0" rIns="0" bIns="0" rtlCol="0" anchor="t">
            <a:spAutoFit/>
          </a:bodyPr>
          <a:lstStyle/>
          <a:p>
            <a:pPr algn="l">
              <a:lnSpc>
                <a:spcPts val="3224"/>
              </a:lnSpc>
            </a:pPr>
            <a:r>
              <a:rPr lang="en-US" sz="2499" spc="72">
                <a:solidFill>
                  <a:srgbClr val="FF914D"/>
                </a:solidFill>
                <a:latin typeface="Now"/>
                <a:ea typeface="Now"/>
                <a:cs typeface="Now"/>
                <a:sym typeface="Now"/>
              </a:rPr>
              <a:t>İhtiyaç duyduğunuzda destek almaktan çekinmeyin.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5412921" y="793962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9" name="Freeform 9"/>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285819" y="3617289"/>
            <a:ext cx="3893248" cy="3820249"/>
          </a:xfrm>
          <a:custGeom>
            <a:avLst/>
            <a:gdLst/>
            <a:ahLst/>
            <a:cxnLst/>
            <a:rect l="l" t="t" r="r" b="b"/>
            <a:pathLst>
              <a:path w="3893248" h="3820249">
                <a:moveTo>
                  <a:pt x="0" y="0"/>
                </a:moveTo>
                <a:lnTo>
                  <a:pt x="3893248" y="0"/>
                </a:lnTo>
                <a:lnTo>
                  <a:pt x="3893248" y="3820249"/>
                </a:lnTo>
                <a:lnTo>
                  <a:pt x="0" y="38202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TextBox 13"/>
          <p:cNvSpPr txBox="1"/>
          <p:nvPr/>
        </p:nvSpPr>
        <p:spPr>
          <a:xfrm>
            <a:off x="5648433" y="3418162"/>
            <a:ext cx="8037022" cy="2972387"/>
          </a:xfrm>
          <a:prstGeom prst="rect">
            <a:avLst/>
          </a:prstGeom>
        </p:spPr>
        <p:txBody>
          <a:bodyPr lIns="0" tIns="0" rIns="0" bIns="0" rtlCol="0" anchor="t">
            <a:spAutoFit/>
          </a:bodyPr>
          <a:lstStyle/>
          <a:p>
            <a:pPr marL="0" lvl="0" indent="0" algn="ctr">
              <a:lnSpc>
                <a:spcPts val="5891"/>
              </a:lnSpc>
              <a:spcBef>
                <a:spcPct val="0"/>
              </a:spcBef>
            </a:pPr>
            <a:r>
              <a:rPr lang="en-US" sz="4909">
                <a:solidFill>
                  <a:srgbClr val="042B60"/>
                </a:solidFill>
                <a:latin typeface="Now"/>
                <a:ea typeface="Now"/>
                <a:cs typeface="Now"/>
                <a:sym typeface="Now"/>
              </a:rPr>
              <a:t>Hayatınızın gidişatını kontrol edebilmek için şimdi direksiyonun başına geçme zamanı!</a:t>
            </a:r>
          </a:p>
        </p:txBody>
      </p:sp>
      <p:sp>
        <p:nvSpPr>
          <p:cNvPr id="14" name="TextBox 14"/>
          <p:cNvSpPr txBox="1"/>
          <p:nvPr/>
        </p:nvSpPr>
        <p:spPr>
          <a:xfrm>
            <a:off x="11176885" y="7601081"/>
            <a:ext cx="7111115" cy="1481431"/>
          </a:xfrm>
          <a:prstGeom prst="rect">
            <a:avLst/>
          </a:prstGeom>
        </p:spPr>
        <p:txBody>
          <a:bodyPr lIns="0" tIns="0" rIns="0" bIns="0" rtlCol="0" anchor="t">
            <a:spAutoFit/>
          </a:bodyPr>
          <a:lstStyle/>
          <a:p>
            <a:pPr marL="0" lvl="0" indent="0" algn="ctr">
              <a:lnSpc>
                <a:spcPts val="5891"/>
              </a:lnSpc>
              <a:spcBef>
                <a:spcPct val="0"/>
              </a:spcBef>
            </a:pPr>
            <a:r>
              <a:rPr lang="en-US" sz="4909">
                <a:solidFill>
                  <a:srgbClr val="042B60"/>
                </a:solidFill>
                <a:latin typeface="Now"/>
                <a:ea typeface="Now"/>
                <a:cs typeface="Now"/>
                <a:sym typeface="Now"/>
              </a:rPr>
              <a:t>Dinlediğiniz için teşekkür ederim.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4964" y="-2597707"/>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997999" y="-1434364"/>
            <a:ext cx="6098110" cy="5632436"/>
          </a:xfrm>
          <a:custGeom>
            <a:avLst/>
            <a:gdLst/>
            <a:ahLst/>
            <a:cxnLst/>
            <a:rect l="l" t="t" r="r" b="b"/>
            <a:pathLst>
              <a:path w="6098110" h="5632436">
                <a:moveTo>
                  <a:pt x="0" y="0"/>
                </a:moveTo>
                <a:lnTo>
                  <a:pt x="6098111" y="0"/>
                </a:lnTo>
                <a:lnTo>
                  <a:pt x="6098111" y="5632437"/>
                </a:lnTo>
                <a:lnTo>
                  <a:pt x="0" y="563243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6372101" y="4163520"/>
            <a:ext cx="7892805" cy="1614608"/>
          </a:xfrm>
          <a:prstGeom prst="rect">
            <a:avLst/>
          </a:prstGeom>
        </p:spPr>
        <p:txBody>
          <a:bodyPr lIns="0" tIns="0" rIns="0" bIns="0" rtlCol="0" anchor="t">
            <a:spAutoFit/>
          </a:bodyPr>
          <a:lstStyle/>
          <a:p>
            <a:pPr algn="l">
              <a:lnSpc>
                <a:spcPts val="13834"/>
              </a:lnSpc>
            </a:pPr>
            <a:r>
              <a:rPr lang="en-US" sz="7685" b="1" spc="222">
                <a:solidFill>
                  <a:srgbClr val="042B60"/>
                </a:solidFill>
                <a:latin typeface="Now Bold"/>
                <a:ea typeface="Now Bold"/>
                <a:cs typeface="Now Bold"/>
                <a:sym typeface="Now Bold"/>
              </a:rPr>
              <a:t>OTO KONTROL</a:t>
            </a:r>
            <a:r>
              <a:rPr lang="en-US" sz="7685" spc="222">
                <a:solidFill>
                  <a:srgbClr val="042B60"/>
                </a:solidFill>
                <a:latin typeface="Now"/>
                <a:ea typeface="Now"/>
                <a:cs typeface="Now"/>
                <a:sym typeface="Now"/>
              </a:rPr>
              <a:t> </a:t>
            </a:r>
          </a:p>
        </p:txBody>
      </p:sp>
      <p:sp>
        <p:nvSpPr>
          <p:cNvPr id="5" name="Freeform 5"/>
          <p:cNvSpPr/>
          <p:nvPr/>
        </p:nvSpPr>
        <p:spPr>
          <a:xfrm>
            <a:off x="-665839" y="35101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6">
              <a:alphaModFix amt="60000"/>
              <a:extLst>
                <a:ext uri="{96DAC541-7B7A-43D3-8B79-37D633B846F1}">
                  <asvg:svgBlip xmlns="" xmlns:asvg="http://schemas.microsoft.com/office/drawing/2016/SVG/main" r:embed="rId7"/>
                </a:ext>
              </a:extLst>
            </a:blip>
            <a:stretch>
              <a:fillRect/>
            </a:stretch>
          </a:blipFill>
        </p:spPr>
      </p:sp>
      <p:sp>
        <p:nvSpPr>
          <p:cNvPr id="6" name="Freeform 6"/>
          <p:cNvSpPr/>
          <p:nvPr/>
        </p:nvSpPr>
        <p:spPr>
          <a:xfrm rot="7200000">
            <a:off x="-901352" y="2543219"/>
            <a:ext cx="6325037" cy="5842034"/>
          </a:xfrm>
          <a:custGeom>
            <a:avLst/>
            <a:gdLst/>
            <a:ahLst/>
            <a:cxnLst/>
            <a:rect l="l" t="t" r="r" b="b"/>
            <a:pathLst>
              <a:path w="6325037" h="5842034">
                <a:moveTo>
                  <a:pt x="0" y="0"/>
                </a:moveTo>
                <a:lnTo>
                  <a:pt x="6325038" y="0"/>
                </a:lnTo>
                <a:lnTo>
                  <a:pt x="6325038" y="5842035"/>
                </a:lnTo>
                <a:lnTo>
                  <a:pt x="0" y="5842035"/>
                </a:lnTo>
                <a:lnTo>
                  <a:pt x="0" y="0"/>
                </a:lnTo>
                <a:close/>
              </a:path>
            </a:pathLst>
          </a:custGeom>
          <a:blipFill>
            <a:blip r:embed="rId8">
              <a:alphaModFix amt="60000"/>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10">
              <a:alphaModFix amt="6000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12">
              <a:alphaModFix amt="60000"/>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164583">
            <a:off x="11797839" y="-38100"/>
            <a:ext cx="2906078" cy="4114800"/>
          </a:xfrm>
          <a:custGeom>
            <a:avLst/>
            <a:gdLst/>
            <a:ahLst/>
            <a:cxnLst/>
            <a:rect l="l" t="t" r="r" b="b"/>
            <a:pathLst>
              <a:path w="2906078" h="4114800">
                <a:moveTo>
                  <a:pt x="0" y="0"/>
                </a:moveTo>
                <a:lnTo>
                  <a:pt x="2906077" y="0"/>
                </a:lnTo>
                <a:lnTo>
                  <a:pt x="2906077"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3896403" y="6172200"/>
            <a:ext cx="4756994" cy="41148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458370" y="3240998"/>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TextBox 12"/>
          <p:cNvSpPr txBox="1"/>
          <p:nvPr/>
        </p:nvSpPr>
        <p:spPr>
          <a:xfrm>
            <a:off x="7452552" y="5435228"/>
            <a:ext cx="7892805" cy="1248843"/>
          </a:xfrm>
          <a:prstGeom prst="rect">
            <a:avLst/>
          </a:prstGeom>
        </p:spPr>
        <p:txBody>
          <a:bodyPr lIns="0" tIns="0" rIns="0" bIns="0" rtlCol="0" anchor="t">
            <a:spAutoFit/>
          </a:bodyPr>
          <a:lstStyle/>
          <a:p>
            <a:pPr algn="l">
              <a:lnSpc>
                <a:spcPts val="10774"/>
              </a:lnSpc>
            </a:pPr>
            <a:r>
              <a:rPr lang="en-US" sz="5985" spc="173">
                <a:solidFill>
                  <a:srgbClr val="FDAE48"/>
                </a:solidFill>
                <a:latin typeface="Now"/>
                <a:ea typeface="Now"/>
                <a:cs typeface="Now"/>
                <a:sym typeface="Now"/>
              </a:rPr>
              <a:t>(ÖZ DENETIM)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4242632" y="-2217492"/>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3405603" y="-1694575"/>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862560" y="4187971"/>
            <a:ext cx="940638" cy="714885"/>
          </a:xfrm>
          <a:custGeom>
            <a:avLst/>
            <a:gdLst/>
            <a:ahLst/>
            <a:cxnLst/>
            <a:rect l="l" t="t" r="r" b="b"/>
            <a:pathLst>
              <a:path w="940638" h="714885">
                <a:moveTo>
                  <a:pt x="0" y="0"/>
                </a:moveTo>
                <a:lnTo>
                  <a:pt x="940638" y="0"/>
                </a:lnTo>
                <a:lnTo>
                  <a:pt x="940638" y="714885"/>
                </a:lnTo>
                <a:lnTo>
                  <a:pt x="0" y="714885"/>
                </a:lnTo>
                <a:lnTo>
                  <a:pt x="0" y="0"/>
                </a:lnTo>
                <a:close/>
              </a:path>
            </a:pathLst>
          </a:custGeom>
          <a:blipFill>
            <a:blip r:embed="rId6">
              <a:alphaModFix amt="74000"/>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rot="-60000">
            <a:off x="2438957" y="4423468"/>
            <a:ext cx="8746787" cy="4898025"/>
          </a:xfrm>
          <a:prstGeom prst="rect">
            <a:avLst/>
          </a:prstGeom>
        </p:spPr>
        <p:txBody>
          <a:bodyPr lIns="0" tIns="0" rIns="0" bIns="0" rtlCol="0" anchor="t">
            <a:spAutoFit/>
          </a:bodyPr>
          <a:lstStyle/>
          <a:p>
            <a:pPr algn="l">
              <a:lnSpc>
                <a:spcPts val="6475"/>
              </a:lnSpc>
            </a:pPr>
            <a:r>
              <a:rPr lang="en-US" sz="5019" spc="145">
                <a:solidFill>
                  <a:srgbClr val="042B60"/>
                </a:solidFill>
                <a:latin typeface="Now"/>
                <a:ea typeface="Now"/>
                <a:cs typeface="Now"/>
                <a:sym typeface="Now"/>
              </a:rPr>
              <a:t>Öz denetim, kişinin bir hedefe ulaşmak için davranışlarını, duygularını, arzularını ve tepkilerini düzenleyebilme ve kontrol etme becerisine denir.</a:t>
            </a:r>
          </a:p>
        </p:txBody>
      </p:sp>
      <p:sp>
        <p:nvSpPr>
          <p:cNvPr id="8" name="Freeform 8"/>
          <p:cNvSpPr/>
          <p:nvPr/>
        </p:nvSpPr>
        <p:spPr>
          <a:xfrm flipH="1" flipV="1">
            <a:off x="10571195" y="8725185"/>
            <a:ext cx="940638" cy="714885"/>
          </a:xfrm>
          <a:custGeom>
            <a:avLst/>
            <a:gdLst/>
            <a:ahLst/>
            <a:cxnLst/>
            <a:rect l="l" t="t" r="r" b="b"/>
            <a:pathLst>
              <a:path w="940638" h="714885">
                <a:moveTo>
                  <a:pt x="940638" y="714885"/>
                </a:moveTo>
                <a:lnTo>
                  <a:pt x="0" y="714885"/>
                </a:lnTo>
                <a:lnTo>
                  <a:pt x="0" y="0"/>
                </a:lnTo>
                <a:lnTo>
                  <a:pt x="940638" y="0"/>
                </a:lnTo>
                <a:lnTo>
                  <a:pt x="940638" y="714885"/>
                </a:lnTo>
                <a:close/>
              </a:path>
            </a:pathLst>
          </a:custGeom>
          <a:blipFill>
            <a:blip r:embed="rId8">
              <a:alphaModFix amt="69000"/>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rot="-60000">
            <a:off x="5640419" y="124586"/>
            <a:ext cx="4903579" cy="3159477"/>
          </a:xfrm>
          <a:prstGeom prst="rect">
            <a:avLst/>
          </a:prstGeom>
        </p:spPr>
        <p:txBody>
          <a:bodyPr lIns="0" tIns="0" rIns="0" bIns="0" rtlCol="0" anchor="t">
            <a:spAutoFit/>
          </a:bodyPr>
          <a:lstStyle/>
          <a:p>
            <a:pPr algn="l">
              <a:lnSpc>
                <a:spcPts val="8349"/>
              </a:lnSpc>
            </a:pPr>
            <a:r>
              <a:rPr lang="en-US" sz="6472" spc="187">
                <a:solidFill>
                  <a:srgbClr val="042B60"/>
                </a:solidFill>
                <a:latin typeface="Now"/>
                <a:ea typeface="Now"/>
                <a:cs typeface="Now"/>
                <a:sym typeface="Now"/>
              </a:rPr>
              <a:t>Öz Denetim Nedir?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29588" y="1245028"/>
            <a:ext cx="8648008" cy="907199"/>
          </a:xfrm>
          <a:prstGeom prst="rect">
            <a:avLst/>
          </a:prstGeom>
        </p:spPr>
        <p:txBody>
          <a:bodyPr lIns="0" tIns="0" rIns="0" bIns="0" rtlCol="0" anchor="t">
            <a:spAutoFit/>
          </a:bodyPr>
          <a:lstStyle/>
          <a:p>
            <a:pPr algn="ctr">
              <a:lnSpc>
                <a:spcPts val="7262"/>
              </a:lnSpc>
            </a:pPr>
            <a:r>
              <a:rPr lang="en-US" sz="5630" spc="163">
                <a:solidFill>
                  <a:srgbClr val="FDAE48"/>
                </a:solidFill>
                <a:latin typeface="Now"/>
                <a:ea typeface="Now"/>
                <a:cs typeface="Now"/>
                <a:sym typeface="Now"/>
              </a:rPr>
              <a:t>ÖZ DENETİM ;</a:t>
            </a:r>
          </a:p>
        </p:txBody>
      </p:sp>
      <p:sp>
        <p:nvSpPr>
          <p:cNvPr id="3" name="Freeform 3"/>
          <p:cNvSpPr/>
          <p:nvPr/>
        </p:nvSpPr>
        <p:spPr>
          <a:xfrm>
            <a:off x="13865777" y="-1787518"/>
            <a:ext cx="6098110" cy="5632436"/>
          </a:xfrm>
          <a:custGeom>
            <a:avLst/>
            <a:gdLst/>
            <a:ahLst/>
            <a:cxnLst/>
            <a:rect l="l" t="t" r="r" b="b"/>
            <a:pathLst>
              <a:path w="6098110" h="5632436">
                <a:moveTo>
                  <a:pt x="0" y="0"/>
                </a:moveTo>
                <a:lnTo>
                  <a:pt x="6098111" y="0"/>
                </a:lnTo>
                <a:lnTo>
                  <a:pt x="6098111" y="5632436"/>
                </a:lnTo>
                <a:lnTo>
                  <a:pt x="0" y="563243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4677561" y="-1174701"/>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222859" y="1028700"/>
            <a:ext cx="6652815" cy="6029114"/>
          </a:xfrm>
          <a:custGeom>
            <a:avLst/>
            <a:gdLst/>
            <a:ahLst/>
            <a:cxnLst/>
            <a:rect l="l" t="t" r="r" b="b"/>
            <a:pathLst>
              <a:path w="6652815" h="6029114">
                <a:moveTo>
                  <a:pt x="0" y="0"/>
                </a:moveTo>
                <a:lnTo>
                  <a:pt x="6652815" y="0"/>
                </a:lnTo>
                <a:lnTo>
                  <a:pt x="6652815" y="6029114"/>
                </a:lnTo>
                <a:lnTo>
                  <a:pt x="0" y="6029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rot="-60000">
            <a:off x="2460557" y="4280188"/>
            <a:ext cx="2176921" cy="845235"/>
          </a:xfrm>
          <a:prstGeom prst="rect">
            <a:avLst/>
          </a:prstGeom>
        </p:spPr>
        <p:txBody>
          <a:bodyPr lIns="0" tIns="0" rIns="0" bIns="0" rtlCol="0" anchor="t">
            <a:spAutoFit/>
          </a:bodyPr>
          <a:lstStyle/>
          <a:p>
            <a:pPr algn="ctr">
              <a:lnSpc>
                <a:spcPts val="3012"/>
              </a:lnSpc>
            </a:pPr>
            <a:r>
              <a:rPr lang="en-US" sz="2869">
                <a:solidFill>
                  <a:srgbClr val="48637B"/>
                </a:solidFill>
                <a:latin typeface="Copperplate Gothic 32 AB Bold"/>
                <a:ea typeface="Copperplate Gothic 32 AB Bold"/>
                <a:cs typeface="Copperplate Gothic 32 AB Bold"/>
                <a:sym typeface="Copperplate Gothic 32 AB Bold"/>
              </a:rPr>
              <a:t>ÖZ DENETIM</a:t>
            </a:r>
          </a:p>
        </p:txBody>
      </p:sp>
      <p:sp>
        <p:nvSpPr>
          <p:cNvPr id="7" name="TextBox 7"/>
          <p:cNvSpPr txBox="1"/>
          <p:nvPr/>
        </p:nvSpPr>
        <p:spPr>
          <a:xfrm rot="-60000">
            <a:off x="2459082" y="1611556"/>
            <a:ext cx="2176921" cy="638175"/>
          </a:xfrm>
          <a:prstGeom prst="rect">
            <a:avLst/>
          </a:prstGeom>
        </p:spPr>
        <p:txBody>
          <a:bodyPr lIns="0" tIns="0" rIns="0" bIns="0" rtlCol="0" anchor="t">
            <a:spAutoFit/>
          </a:bodyPr>
          <a:lstStyle/>
          <a:p>
            <a:pPr algn="ctr">
              <a:lnSpc>
                <a:spcPts val="1575"/>
              </a:lnSpc>
            </a:pPr>
            <a:r>
              <a:rPr lang="en-US" sz="1500">
                <a:solidFill>
                  <a:srgbClr val="48637B"/>
                </a:solidFill>
                <a:latin typeface="Copperplate Gothic 32 AB Bold"/>
                <a:ea typeface="Copperplate Gothic 32 AB Bold"/>
                <a:cs typeface="Copperplate Gothic 32 AB Bold"/>
                <a:sym typeface="Copperplate Gothic 32 AB Bold"/>
              </a:rPr>
              <a:t>DUYGU</a:t>
            </a:r>
          </a:p>
          <a:p>
            <a:pPr algn="ctr">
              <a:lnSpc>
                <a:spcPts val="1575"/>
              </a:lnSpc>
            </a:pPr>
            <a:endParaRPr lang="en-US" sz="1500">
              <a:solidFill>
                <a:srgbClr val="48637B"/>
              </a:solidFill>
              <a:latin typeface="Copperplate Gothic 32 AB Bold"/>
              <a:ea typeface="Copperplate Gothic 32 AB Bold"/>
              <a:cs typeface="Copperplate Gothic 32 AB Bold"/>
              <a:sym typeface="Copperplate Gothic 32 AB Bold"/>
            </a:endParaRPr>
          </a:p>
          <a:p>
            <a:pPr algn="ctr">
              <a:lnSpc>
                <a:spcPts val="1575"/>
              </a:lnSpc>
            </a:pPr>
            <a:r>
              <a:rPr lang="en-US" sz="1500">
                <a:solidFill>
                  <a:srgbClr val="48637B"/>
                </a:solidFill>
                <a:latin typeface="Copperplate Gothic 32 AB Bold"/>
                <a:ea typeface="Copperplate Gothic 32 AB Bold"/>
                <a:cs typeface="Copperplate Gothic 32 AB Bold"/>
                <a:sym typeface="Copperplate Gothic 32 AB Bold"/>
              </a:rPr>
              <a:t> KONTROLÜ</a:t>
            </a:r>
          </a:p>
        </p:txBody>
      </p:sp>
      <p:sp>
        <p:nvSpPr>
          <p:cNvPr id="8" name="TextBox 8"/>
          <p:cNvSpPr txBox="1"/>
          <p:nvPr/>
        </p:nvSpPr>
        <p:spPr>
          <a:xfrm rot="-60000">
            <a:off x="52862" y="5727814"/>
            <a:ext cx="2176921" cy="638175"/>
          </a:xfrm>
          <a:prstGeom prst="rect">
            <a:avLst/>
          </a:prstGeom>
        </p:spPr>
        <p:txBody>
          <a:bodyPr lIns="0" tIns="0" rIns="0" bIns="0" rtlCol="0" anchor="t">
            <a:spAutoFit/>
          </a:bodyPr>
          <a:lstStyle/>
          <a:p>
            <a:pPr algn="ctr">
              <a:lnSpc>
                <a:spcPts val="1575"/>
              </a:lnSpc>
            </a:pPr>
            <a:r>
              <a:rPr lang="en-US" sz="1500">
                <a:solidFill>
                  <a:srgbClr val="1A2157"/>
                </a:solidFill>
                <a:latin typeface="Copperplate Gothic 32 AB Bold"/>
                <a:ea typeface="Copperplate Gothic 32 AB Bold"/>
                <a:cs typeface="Copperplate Gothic 32 AB Bold"/>
                <a:sym typeface="Copperplate Gothic 32 AB Bold"/>
              </a:rPr>
              <a:t>DAVRANIŞ</a:t>
            </a:r>
          </a:p>
          <a:p>
            <a:pPr algn="ctr">
              <a:lnSpc>
                <a:spcPts val="1575"/>
              </a:lnSpc>
            </a:pPr>
            <a:endParaRPr lang="en-US" sz="1500">
              <a:solidFill>
                <a:srgbClr val="1A2157"/>
              </a:solidFill>
              <a:latin typeface="Copperplate Gothic 32 AB Bold"/>
              <a:ea typeface="Copperplate Gothic 32 AB Bold"/>
              <a:cs typeface="Copperplate Gothic 32 AB Bold"/>
              <a:sym typeface="Copperplate Gothic 32 AB Bold"/>
            </a:endParaRPr>
          </a:p>
          <a:p>
            <a:pPr algn="ctr">
              <a:lnSpc>
                <a:spcPts val="1575"/>
              </a:lnSpc>
            </a:pPr>
            <a:r>
              <a:rPr lang="en-US" sz="1500">
                <a:solidFill>
                  <a:srgbClr val="1A2157"/>
                </a:solidFill>
                <a:latin typeface="Copperplate Gothic 32 AB Bold"/>
                <a:ea typeface="Copperplate Gothic 32 AB Bold"/>
                <a:cs typeface="Copperplate Gothic 32 AB Bold"/>
                <a:sym typeface="Copperplate Gothic 32 AB Bold"/>
              </a:rPr>
              <a:t> KONTROLÜ</a:t>
            </a:r>
          </a:p>
        </p:txBody>
      </p:sp>
      <p:sp>
        <p:nvSpPr>
          <p:cNvPr id="9" name="TextBox 9"/>
          <p:cNvSpPr txBox="1"/>
          <p:nvPr/>
        </p:nvSpPr>
        <p:spPr>
          <a:xfrm rot="-60000">
            <a:off x="4878398" y="5727814"/>
            <a:ext cx="2176921" cy="638175"/>
          </a:xfrm>
          <a:prstGeom prst="rect">
            <a:avLst/>
          </a:prstGeom>
        </p:spPr>
        <p:txBody>
          <a:bodyPr lIns="0" tIns="0" rIns="0" bIns="0" rtlCol="0" anchor="t">
            <a:spAutoFit/>
          </a:bodyPr>
          <a:lstStyle/>
          <a:p>
            <a:pPr algn="ctr">
              <a:lnSpc>
                <a:spcPts val="1575"/>
              </a:lnSpc>
            </a:pPr>
            <a:r>
              <a:rPr lang="en-US" sz="1500">
                <a:solidFill>
                  <a:srgbClr val="48637B"/>
                </a:solidFill>
                <a:latin typeface="Copperplate Gothic 32 AB Bold"/>
                <a:ea typeface="Copperplate Gothic 32 AB Bold"/>
                <a:cs typeface="Copperplate Gothic 32 AB Bold"/>
                <a:sym typeface="Copperplate Gothic 32 AB Bold"/>
              </a:rPr>
              <a:t>DÜŞÜNCE</a:t>
            </a:r>
          </a:p>
          <a:p>
            <a:pPr algn="ctr">
              <a:lnSpc>
                <a:spcPts val="1575"/>
              </a:lnSpc>
            </a:pPr>
            <a:endParaRPr lang="en-US" sz="1500">
              <a:solidFill>
                <a:srgbClr val="48637B"/>
              </a:solidFill>
              <a:latin typeface="Copperplate Gothic 32 AB Bold"/>
              <a:ea typeface="Copperplate Gothic 32 AB Bold"/>
              <a:cs typeface="Copperplate Gothic 32 AB Bold"/>
              <a:sym typeface="Copperplate Gothic 32 AB Bold"/>
            </a:endParaRPr>
          </a:p>
          <a:p>
            <a:pPr algn="ctr">
              <a:lnSpc>
                <a:spcPts val="1575"/>
              </a:lnSpc>
            </a:pPr>
            <a:r>
              <a:rPr lang="en-US" sz="1500">
                <a:solidFill>
                  <a:srgbClr val="48637B"/>
                </a:solidFill>
                <a:latin typeface="Copperplate Gothic 32 AB Bold"/>
                <a:ea typeface="Copperplate Gothic 32 AB Bold"/>
                <a:cs typeface="Copperplate Gothic 32 AB Bold"/>
                <a:sym typeface="Copperplate Gothic 32 AB Bold"/>
              </a:rPr>
              <a:t> KONTROLÜ</a:t>
            </a:r>
          </a:p>
        </p:txBody>
      </p:sp>
      <p:sp>
        <p:nvSpPr>
          <p:cNvPr id="10" name="TextBox 10"/>
          <p:cNvSpPr txBox="1"/>
          <p:nvPr/>
        </p:nvSpPr>
        <p:spPr>
          <a:xfrm>
            <a:off x="7125441" y="2539068"/>
            <a:ext cx="7487401" cy="7558386"/>
          </a:xfrm>
          <a:prstGeom prst="rect">
            <a:avLst/>
          </a:prstGeom>
        </p:spPr>
        <p:txBody>
          <a:bodyPr lIns="0" tIns="0" rIns="0" bIns="0" rtlCol="0" anchor="t">
            <a:spAutoFit/>
          </a:bodyPr>
          <a:lstStyle/>
          <a:p>
            <a:pPr marL="524655" lvl="1" indent="-262327" algn="l">
              <a:lnSpc>
                <a:spcPts val="4301"/>
              </a:lnSpc>
              <a:buFont typeface="Arial"/>
              <a:buChar char="•"/>
            </a:pPr>
            <a:r>
              <a:rPr lang="en-US" sz="2430" spc="70">
                <a:solidFill>
                  <a:srgbClr val="042B60"/>
                </a:solidFill>
                <a:latin typeface="Now"/>
                <a:ea typeface="Now"/>
                <a:cs typeface="Now"/>
                <a:sym typeface="Now"/>
              </a:rPr>
              <a:t>Kendini, duygu ve düşüncelerini yönetmedir. </a:t>
            </a:r>
          </a:p>
          <a:p>
            <a:pPr marL="524655" lvl="1" indent="-262327" algn="l">
              <a:lnSpc>
                <a:spcPts val="4301"/>
              </a:lnSpc>
              <a:buFont typeface="Arial"/>
              <a:buChar char="•"/>
            </a:pPr>
            <a:r>
              <a:rPr lang="en-US" sz="2430" spc="70">
                <a:solidFill>
                  <a:srgbClr val="042B60"/>
                </a:solidFill>
                <a:latin typeface="Now"/>
                <a:ea typeface="Now"/>
                <a:cs typeface="Now"/>
                <a:sym typeface="Now"/>
              </a:rPr>
              <a:t>Hedef belirleme ve bu hedefe göre kendini harekete geçirmedir. </a:t>
            </a:r>
          </a:p>
          <a:p>
            <a:pPr marL="524655" lvl="1" indent="-262327" algn="l">
              <a:lnSpc>
                <a:spcPts val="4301"/>
              </a:lnSpc>
              <a:buFont typeface="Arial"/>
              <a:buChar char="•"/>
            </a:pPr>
            <a:r>
              <a:rPr lang="en-US" sz="2430" spc="70">
                <a:solidFill>
                  <a:srgbClr val="042B60"/>
                </a:solidFill>
                <a:latin typeface="Now"/>
                <a:ea typeface="Now"/>
                <a:cs typeface="Now"/>
                <a:sym typeface="Now"/>
              </a:rPr>
              <a:t>Karar verme ve uygulama, karar ve davranışlarının sonuçlarını kabullenmedir. </a:t>
            </a:r>
          </a:p>
          <a:p>
            <a:pPr marL="524655" lvl="1" indent="-262327" algn="l">
              <a:lnSpc>
                <a:spcPts val="4301"/>
              </a:lnSpc>
              <a:buFont typeface="Arial"/>
              <a:buChar char="•"/>
            </a:pPr>
            <a:r>
              <a:rPr lang="en-US" sz="2430" spc="70">
                <a:solidFill>
                  <a:srgbClr val="042B60"/>
                </a:solidFill>
                <a:latin typeface="Now"/>
                <a:ea typeface="Now"/>
                <a:cs typeface="Now"/>
                <a:sym typeface="Now"/>
              </a:rPr>
              <a:t> Ne yapıp yapmaması gerektiğini bilip kendi kendine yapma, sürekli uyarı ve ikaza gerek kalmadan görevlerini yerine getirmedir. </a:t>
            </a:r>
          </a:p>
          <a:p>
            <a:pPr marL="524655" lvl="1" indent="-262327" algn="l">
              <a:lnSpc>
                <a:spcPts val="4301"/>
              </a:lnSpc>
              <a:buFont typeface="Arial"/>
              <a:buChar char="•"/>
            </a:pPr>
            <a:r>
              <a:rPr lang="en-US" sz="2430" spc="70">
                <a:solidFill>
                  <a:srgbClr val="042B60"/>
                </a:solidFill>
                <a:latin typeface="Now"/>
                <a:ea typeface="Now"/>
                <a:cs typeface="Now"/>
                <a:sym typeface="Now"/>
              </a:rPr>
              <a:t>Öfkenin zararlarını bilerek insanın kendi kontrolünü her durum ve şartta elinde tutmasıdır. </a:t>
            </a:r>
          </a:p>
          <a:p>
            <a:pPr marL="524655" lvl="1" indent="-262327" algn="l">
              <a:lnSpc>
                <a:spcPts val="4301"/>
              </a:lnSpc>
              <a:buFont typeface="Arial"/>
              <a:buChar char="•"/>
            </a:pPr>
            <a:r>
              <a:rPr lang="en-US" sz="2430" spc="70">
                <a:solidFill>
                  <a:srgbClr val="042B60"/>
                </a:solidFill>
                <a:latin typeface="Now"/>
                <a:ea typeface="Now"/>
                <a:cs typeface="Now"/>
                <a:sym typeface="Now"/>
              </a:rPr>
              <a:t> İsteklerini zarara dönüşebilecek noktada durdurabilmektir.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00152" y="1152038"/>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4504677" y="1233726"/>
            <a:ext cx="3320308" cy="3066757"/>
          </a:xfrm>
          <a:custGeom>
            <a:avLst/>
            <a:gdLst/>
            <a:ahLst/>
            <a:cxnLst/>
            <a:rect l="l" t="t" r="r" b="b"/>
            <a:pathLst>
              <a:path w="3320308" h="3066757">
                <a:moveTo>
                  <a:pt x="0" y="0"/>
                </a:moveTo>
                <a:lnTo>
                  <a:pt x="3320308" y="0"/>
                </a:lnTo>
                <a:lnTo>
                  <a:pt x="3320308" y="3066757"/>
                </a:lnTo>
                <a:lnTo>
                  <a:pt x="0" y="306675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1501751" y="3719842"/>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575346" y="3153334"/>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2990406" y="1258343"/>
            <a:ext cx="1184466" cy="1094015"/>
          </a:xfrm>
          <a:custGeom>
            <a:avLst/>
            <a:gdLst/>
            <a:ahLst/>
            <a:cxnLst/>
            <a:rect l="l" t="t" r="r" b="b"/>
            <a:pathLst>
              <a:path w="1184466" h="1094015">
                <a:moveTo>
                  <a:pt x="0" y="0"/>
                </a:moveTo>
                <a:lnTo>
                  <a:pt x="1184466" y="0"/>
                </a:lnTo>
                <a:lnTo>
                  <a:pt x="1184466" y="1094015"/>
                </a:lnTo>
                <a:lnTo>
                  <a:pt x="0" y="109401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2919102" y="1288141"/>
            <a:ext cx="1211172" cy="1118682"/>
          </a:xfrm>
          <a:custGeom>
            <a:avLst/>
            <a:gdLst/>
            <a:ahLst/>
            <a:cxnLst/>
            <a:rect l="l" t="t" r="r" b="b"/>
            <a:pathLst>
              <a:path w="1211172" h="1118682">
                <a:moveTo>
                  <a:pt x="0" y="0"/>
                </a:moveTo>
                <a:lnTo>
                  <a:pt x="1211172" y="0"/>
                </a:lnTo>
                <a:lnTo>
                  <a:pt x="1211172" y="1118682"/>
                </a:lnTo>
                <a:lnTo>
                  <a:pt x="0" y="1118682"/>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87565" y="5400099"/>
            <a:ext cx="3612058" cy="2207870"/>
          </a:xfrm>
          <a:custGeom>
            <a:avLst/>
            <a:gdLst/>
            <a:ahLst/>
            <a:cxnLst/>
            <a:rect l="l" t="t" r="r" b="b"/>
            <a:pathLst>
              <a:path w="3612058" h="2207870">
                <a:moveTo>
                  <a:pt x="0" y="0"/>
                </a:moveTo>
                <a:lnTo>
                  <a:pt x="3612058" y="0"/>
                </a:lnTo>
                <a:lnTo>
                  <a:pt x="3612058" y="2207870"/>
                </a:lnTo>
                <a:lnTo>
                  <a:pt x="0" y="22078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8322852" y="1091358"/>
            <a:ext cx="6010717" cy="2684075"/>
          </a:xfrm>
          <a:prstGeom prst="rect">
            <a:avLst/>
          </a:prstGeom>
        </p:spPr>
        <p:txBody>
          <a:bodyPr lIns="0" tIns="0" rIns="0" bIns="0" rtlCol="0" anchor="t">
            <a:spAutoFit/>
          </a:bodyPr>
          <a:lstStyle/>
          <a:p>
            <a:pPr algn="ctr">
              <a:lnSpc>
                <a:spcPts val="7095"/>
              </a:lnSpc>
            </a:pPr>
            <a:r>
              <a:rPr lang="en-US" sz="5500" spc="159">
                <a:solidFill>
                  <a:srgbClr val="042B60"/>
                </a:solidFill>
                <a:latin typeface="Now"/>
                <a:ea typeface="Now"/>
                <a:cs typeface="Now"/>
                <a:sym typeface="Now"/>
              </a:rPr>
              <a:t>DUYGULARIN FARKINDALIĞI VE KONTROLÜ</a:t>
            </a:r>
          </a:p>
        </p:txBody>
      </p:sp>
      <p:sp>
        <p:nvSpPr>
          <p:cNvPr id="10" name="TextBox 10"/>
          <p:cNvSpPr txBox="1"/>
          <p:nvPr/>
        </p:nvSpPr>
        <p:spPr>
          <a:xfrm>
            <a:off x="6323699" y="4639063"/>
            <a:ext cx="11272245" cy="4286453"/>
          </a:xfrm>
          <a:prstGeom prst="rect">
            <a:avLst/>
          </a:prstGeom>
        </p:spPr>
        <p:txBody>
          <a:bodyPr lIns="0" tIns="0" rIns="0" bIns="0" rtlCol="0" anchor="t">
            <a:spAutoFit/>
          </a:bodyPr>
          <a:lstStyle/>
          <a:p>
            <a:pPr algn="ctr">
              <a:lnSpc>
                <a:spcPts val="4877"/>
              </a:lnSpc>
            </a:pPr>
            <a:r>
              <a:rPr lang="en-US" sz="3781" spc="109">
                <a:solidFill>
                  <a:srgbClr val="042B60"/>
                </a:solidFill>
                <a:latin typeface="Now"/>
                <a:ea typeface="Now"/>
                <a:cs typeface="Now"/>
                <a:sym typeface="Now"/>
              </a:rPr>
              <a:t>Öncelikle duygular iyi-kötü, doğru-yanlış biçiminde gruplandırılmamalıdır. Çünkü her bir duygu, değişen ve gelişen benliğimizin doğal birer parçasıdır. Ancak ve ancak duygu sonrasında ulaştığınız düşünce ve yaptığınız davranış doğru ya da yanlış olabilir.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78853" y="-586367"/>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200000">
            <a:off x="2383379" y="-504678"/>
            <a:ext cx="3320308" cy="3066757"/>
          </a:xfrm>
          <a:custGeom>
            <a:avLst/>
            <a:gdLst/>
            <a:ahLst/>
            <a:cxnLst/>
            <a:rect l="l" t="t" r="r" b="b"/>
            <a:pathLst>
              <a:path w="3320308" h="3066757">
                <a:moveTo>
                  <a:pt x="0" y="0"/>
                </a:moveTo>
                <a:lnTo>
                  <a:pt x="3320307" y="0"/>
                </a:lnTo>
                <a:lnTo>
                  <a:pt x="3320307" y="3066756"/>
                </a:lnTo>
                <a:lnTo>
                  <a:pt x="0" y="3066756"/>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69108" y="-480062"/>
            <a:ext cx="1184466" cy="1094015"/>
          </a:xfrm>
          <a:custGeom>
            <a:avLst/>
            <a:gdLst/>
            <a:ahLst/>
            <a:cxnLst/>
            <a:rect l="l" t="t" r="r" b="b"/>
            <a:pathLst>
              <a:path w="1184466" h="1094015">
                <a:moveTo>
                  <a:pt x="0" y="0"/>
                </a:moveTo>
                <a:lnTo>
                  <a:pt x="1184466" y="0"/>
                </a:lnTo>
                <a:lnTo>
                  <a:pt x="1184466" y="1094016"/>
                </a:lnTo>
                <a:lnTo>
                  <a:pt x="0" y="109401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797804" y="-450264"/>
            <a:ext cx="1211172" cy="1118682"/>
          </a:xfrm>
          <a:custGeom>
            <a:avLst/>
            <a:gdLst/>
            <a:ahLst/>
            <a:cxnLst/>
            <a:rect l="l" t="t" r="r" b="b"/>
            <a:pathLst>
              <a:path w="1211172" h="1118682">
                <a:moveTo>
                  <a:pt x="0" y="0"/>
                </a:moveTo>
                <a:lnTo>
                  <a:pt x="1211171" y="0"/>
                </a:lnTo>
                <a:lnTo>
                  <a:pt x="1211171" y="1118683"/>
                </a:lnTo>
                <a:lnTo>
                  <a:pt x="0" y="1118683"/>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712145" y="5172342"/>
            <a:ext cx="6026465" cy="5566263"/>
          </a:xfrm>
          <a:custGeom>
            <a:avLst/>
            <a:gdLst/>
            <a:ahLst/>
            <a:cxnLst/>
            <a:rect l="l" t="t" r="r" b="b"/>
            <a:pathLst>
              <a:path w="6026465" h="5566263">
                <a:moveTo>
                  <a:pt x="0" y="0"/>
                </a:moveTo>
                <a:lnTo>
                  <a:pt x="6026466" y="0"/>
                </a:lnTo>
                <a:lnTo>
                  <a:pt x="6026466" y="5566263"/>
                </a:lnTo>
                <a:lnTo>
                  <a:pt x="0" y="5566263"/>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7200000">
            <a:off x="1349353" y="5323952"/>
            <a:ext cx="6162345" cy="5691766"/>
          </a:xfrm>
          <a:custGeom>
            <a:avLst/>
            <a:gdLst/>
            <a:ahLst/>
            <a:cxnLst/>
            <a:rect l="l" t="t" r="r" b="b"/>
            <a:pathLst>
              <a:path w="6162345" h="5691766">
                <a:moveTo>
                  <a:pt x="0" y="0"/>
                </a:moveTo>
                <a:lnTo>
                  <a:pt x="6162345" y="0"/>
                </a:lnTo>
                <a:lnTo>
                  <a:pt x="6162345" y="5691765"/>
                </a:lnTo>
                <a:lnTo>
                  <a:pt x="0" y="5691765"/>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461066" y="5369639"/>
            <a:ext cx="2198316" cy="2030444"/>
          </a:xfrm>
          <a:custGeom>
            <a:avLst/>
            <a:gdLst/>
            <a:ahLst/>
            <a:cxnLst/>
            <a:rect l="l" t="t" r="r" b="b"/>
            <a:pathLst>
              <a:path w="2198316" h="2030444">
                <a:moveTo>
                  <a:pt x="0" y="0"/>
                </a:moveTo>
                <a:lnTo>
                  <a:pt x="2198315" y="0"/>
                </a:lnTo>
                <a:lnTo>
                  <a:pt x="2198315" y="2030445"/>
                </a:lnTo>
                <a:lnTo>
                  <a:pt x="0" y="203044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9" name="Freeform 9"/>
          <p:cNvSpPr/>
          <p:nvPr/>
        </p:nvSpPr>
        <p:spPr>
          <a:xfrm rot="7200000">
            <a:off x="-1593405" y="5424943"/>
            <a:ext cx="2247882" cy="2076225"/>
          </a:xfrm>
          <a:custGeom>
            <a:avLst/>
            <a:gdLst/>
            <a:ahLst/>
            <a:cxnLst/>
            <a:rect l="l" t="t" r="r" b="b"/>
            <a:pathLst>
              <a:path w="2247882" h="2076225">
                <a:moveTo>
                  <a:pt x="0" y="0"/>
                </a:moveTo>
                <a:lnTo>
                  <a:pt x="2247882" y="0"/>
                </a:lnTo>
                <a:lnTo>
                  <a:pt x="2247882" y="2076225"/>
                </a:lnTo>
                <a:lnTo>
                  <a:pt x="0" y="2076225"/>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2190586" y="6384862"/>
            <a:ext cx="4707112" cy="4114800"/>
          </a:xfrm>
          <a:custGeom>
            <a:avLst/>
            <a:gdLst/>
            <a:ahLst/>
            <a:cxnLst/>
            <a:rect l="l" t="t" r="r" b="b"/>
            <a:pathLst>
              <a:path w="4707112" h="4114800">
                <a:moveTo>
                  <a:pt x="0" y="0"/>
                </a:moveTo>
                <a:lnTo>
                  <a:pt x="4707112" y="0"/>
                </a:lnTo>
                <a:lnTo>
                  <a:pt x="4707112"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TextBox 11"/>
          <p:cNvSpPr txBox="1"/>
          <p:nvPr/>
        </p:nvSpPr>
        <p:spPr>
          <a:xfrm>
            <a:off x="8435718" y="4676450"/>
            <a:ext cx="8070325" cy="4105275"/>
          </a:xfrm>
          <a:prstGeom prst="rect">
            <a:avLst/>
          </a:prstGeom>
        </p:spPr>
        <p:txBody>
          <a:bodyPr lIns="0" tIns="0" rIns="0" bIns="0" rtlCol="0" anchor="t">
            <a:spAutoFit/>
          </a:bodyPr>
          <a:lstStyle/>
          <a:p>
            <a:pPr marL="0" lvl="0" indent="0" algn="ctr">
              <a:lnSpc>
                <a:spcPts val="4080"/>
              </a:lnSpc>
              <a:spcBef>
                <a:spcPct val="0"/>
              </a:spcBef>
            </a:pPr>
            <a:r>
              <a:rPr lang="en-US" sz="3400">
                <a:solidFill>
                  <a:srgbClr val="042B60"/>
                </a:solidFill>
                <a:latin typeface="Now"/>
                <a:ea typeface="Now"/>
                <a:cs typeface="Now"/>
                <a:sym typeface="Now"/>
              </a:rPr>
              <a:t> Duygusal farkındalık sahibi insanlar, olumlu yanlarını pekiştirmeye çalışır. Duygularının farkında olan bireyin günlük yaşamda daha sağlıklı ilişkiler kurması ile mutlu ve üretken bir birey haline gelecek böylece yaşamını daha anlamlı hale getirebilecektir. (Koçak, 2002)</a:t>
            </a:r>
          </a:p>
        </p:txBody>
      </p:sp>
      <p:sp>
        <p:nvSpPr>
          <p:cNvPr id="12" name="TextBox 12"/>
          <p:cNvSpPr txBox="1"/>
          <p:nvPr/>
        </p:nvSpPr>
        <p:spPr>
          <a:xfrm>
            <a:off x="5825948" y="865576"/>
            <a:ext cx="6010717" cy="2684075"/>
          </a:xfrm>
          <a:prstGeom prst="rect">
            <a:avLst/>
          </a:prstGeom>
        </p:spPr>
        <p:txBody>
          <a:bodyPr lIns="0" tIns="0" rIns="0" bIns="0" rtlCol="0" anchor="t">
            <a:spAutoFit/>
          </a:bodyPr>
          <a:lstStyle/>
          <a:p>
            <a:pPr algn="ctr">
              <a:lnSpc>
                <a:spcPts val="7095"/>
              </a:lnSpc>
            </a:pPr>
            <a:r>
              <a:rPr lang="en-US" sz="5500" spc="159">
                <a:solidFill>
                  <a:srgbClr val="042B60"/>
                </a:solidFill>
                <a:latin typeface="Now"/>
                <a:ea typeface="Now"/>
                <a:cs typeface="Now"/>
                <a:sym typeface="Now"/>
              </a:rPr>
              <a:t>DUYGULARIN FARKINDALIĞI VE KONTROLÜ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6580" y="4124361"/>
            <a:ext cx="5823977" cy="3523529"/>
          </a:xfrm>
          <a:prstGeom prst="rect">
            <a:avLst/>
          </a:prstGeom>
        </p:spPr>
        <p:txBody>
          <a:bodyPr lIns="0" tIns="0" rIns="0" bIns="0" rtlCol="0" anchor="t">
            <a:spAutoFit/>
          </a:bodyPr>
          <a:lstStyle/>
          <a:p>
            <a:pPr marL="0" lvl="0" indent="0" algn="ctr">
              <a:lnSpc>
                <a:spcPts val="5495"/>
              </a:lnSpc>
              <a:spcBef>
                <a:spcPct val="0"/>
              </a:spcBef>
            </a:pPr>
            <a:r>
              <a:rPr lang="tr-TR" sz="4579" dirty="0">
                <a:solidFill>
                  <a:srgbClr val="042B60"/>
                </a:solidFill>
                <a:latin typeface="Now"/>
                <a:ea typeface="Now"/>
                <a:cs typeface="Now"/>
                <a:sym typeface="Now"/>
              </a:rPr>
              <a:t>D</a:t>
            </a:r>
            <a:r>
              <a:rPr lang="en-US" sz="4579" dirty="0" err="1" smtClean="0">
                <a:solidFill>
                  <a:srgbClr val="042B60"/>
                </a:solidFill>
                <a:latin typeface="Now"/>
                <a:ea typeface="Now"/>
                <a:cs typeface="Now"/>
                <a:sym typeface="Now"/>
              </a:rPr>
              <a:t>uygularımızın</a:t>
            </a:r>
            <a:r>
              <a:rPr lang="en-US" sz="4579" dirty="0" smtClean="0">
                <a:solidFill>
                  <a:srgbClr val="042B60"/>
                </a:solidFill>
                <a:latin typeface="Now"/>
                <a:ea typeface="Now"/>
                <a:cs typeface="Now"/>
                <a:sym typeface="Now"/>
              </a:rPr>
              <a:t> </a:t>
            </a:r>
            <a:r>
              <a:rPr lang="en-US" sz="4579" dirty="0" err="1">
                <a:solidFill>
                  <a:srgbClr val="042B60"/>
                </a:solidFill>
                <a:latin typeface="Now"/>
                <a:ea typeface="Now"/>
                <a:cs typeface="Now"/>
                <a:sym typeface="Now"/>
              </a:rPr>
              <a:t>farkında</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olmak</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onlarla</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baş</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etmemiz</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konusunda</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bizlere</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yardımcı</a:t>
            </a:r>
            <a:r>
              <a:rPr lang="en-US" sz="4579" dirty="0">
                <a:solidFill>
                  <a:srgbClr val="042B60"/>
                </a:solidFill>
                <a:latin typeface="Now"/>
                <a:ea typeface="Now"/>
                <a:cs typeface="Now"/>
                <a:sym typeface="Now"/>
              </a:rPr>
              <a:t> </a:t>
            </a:r>
            <a:r>
              <a:rPr lang="en-US" sz="4579" dirty="0" err="1">
                <a:solidFill>
                  <a:srgbClr val="042B60"/>
                </a:solidFill>
                <a:latin typeface="Now"/>
                <a:ea typeface="Now"/>
                <a:cs typeface="Now"/>
                <a:sym typeface="Now"/>
              </a:rPr>
              <a:t>olur</a:t>
            </a:r>
            <a:r>
              <a:rPr lang="en-US" sz="4579" dirty="0">
                <a:solidFill>
                  <a:srgbClr val="042B60"/>
                </a:solidFill>
                <a:latin typeface="Now"/>
                <a:ea typeface="Now"/>
                <a:cs typeface="Now"/>
                <a:sym typeface="Now"/>
              </a:rPr>
              <a:t>.</a:t>
            </a:r>
          </a:p>
        </p:txBody>
      </p:sp>
      <p:sp>
        <p:nvSpPr>
          <p:cNvPr id="3" name="Freeform 3"/>
          <p:cNvSpPr/>
          <p:nvPr/>
        </p:nvSpPr>
        <p:spPr>
          <a:xfrm>
            <a:off x="2578853" y="-586367"/>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200000">
            <a:off x="2383379" y="-504678"/>
            <a:ext cx="3320308" cy="3066757"/>
          </a:xfrm>
          <a:custGeom>
            <a:avLst/>
            <a:gdLst/>
            <a:ahLst/>
            <a:cxnLst/>
            <a:rect l="l" t="t" r="r" b="b"/>
            <a:pathLst>
              <a:path w="3320308" h="3066757">
                <a:moveTo>
                  <a:pt x="0" y="0"/>
                </a:moveTo>
                <a:lnTo>
                  <a:pt x="3320307" y="0"/>
                </a:lnTo>
                <a:lnTo>
                  <a:pt x="3320307" y="3066756"/>
                </a:lnTo>
                <a:lnTo>
                  <a:pt x="0" y="3066756"/>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869108" y="-480062"/>
            <a:ext cx="1184466" cy="1094015"/>
          </a:xfrm>
          <a:custGeom>
            <a:avLst/>
            <a:gdLst/>
            <a:ahLst/>
            <a:cxnLst/>
            <a:rect l="l" t="t" r="r" b="b"/>
            <a:pathLst>
              <a:path w="1184466" h="1094015">
                <a:moveTo>
                  <a:pt x="0" y="0"/>
                </a:moveTo>
                <a:lnTo>
                  <a:pt x="1184466" y="0"/>
                </a:lnTo>
                <a:lnTo>
                  <a:pt x="1184466" y="1094016"/>
                </a:lnTo>
                <a:lnTo>
                  <a:pt x="0" y="109401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rot="7200000">
            <a:off x="797804" y="-450264"/>
            <a:ext cx="1211172" cy="1118682"/>
          </a:xfrm>
          <a:custGeom>
            <a:avLst/>
            <a:gdLst/>
            <a:ahLst/>
            <a:cxnLst/>
            <a:rect l="l" t="t" r="r" b="b"/>
            <a:pathLst>
              <a:path w="1211172" h="1118682">
                <a:moveTo>
                  <a:pt x="0" y="0"/>
                </a:moveTo>
                <a:lnTo>
                  <a:pt x="1211171" y="0"/>
                </a:lnTo>
                <a:lnTo>
                  <a:pt x="1211171" y="1118683"/>
                </a:lnTo>
                <a:lnTo>
                  <a:pt x="0" y="1118683"/>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61066" y="5369639"/>
            <a:ext cx="2198316" cy="2030444"/>
          </a:xfrm>
          <a:custGeom>
            <a:avLst/>
            <a:gdLst/>
            <a:ahLst/>
            <a:cxnLst/>
            <a:rect l="l" t="t" r="r" b="b"/>
            <a:pathLst>
              <a:path w="2198316" h="2030444">
                <a:moveTo>
                  <a:pt x="0" y="0"/>
                </a:moveTo>
                <a:lnTo>
                  <a:pt x="2198315" y="0"/>
                </a:lnTo>
                <a:lnTo>
                  <a:pt x="2198315" y="2030445"/>
                </a:lnTo>
                <a:lnTo>
                  <a:pt x="0" y="203044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Freeform 8"/>
          <p:cNvSpPr/>
          <p:nvPr/>
        </p:nvSpPr>
        <p:spPr>
          <a:xfrm rot="7200000">
            <a:off x="-1593405" y="5424943"/>
            <a:ext cx="2247882" cy="2076225"/>
          </a:xfrm>
          <a:custGeom>
            <a:avLst/>
            <a:gdLst/>
            <a:ahLst/>
            <a:cxnLst/>
            <a:rect l="l" t="t" r="r" b="b"/>
            <a:pathLst>
              <a:path w="2247882" h="2076225">
                <a:moveTo>
                  <a:pt x="0" y="0"/>
                </a:moveTo>
                <a:lnTo>
                  <a:pt x="2247882" y="0"/>
                </a:lnTo>
                <a:lnTo>
                  <a:pt x="2247882" y="2076225"/>
                </a:lnTo>
                <a:lnTo>
                  <a:pt x="0" y="2076225"/>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7005598" y="-367933"/>
            <a:ext cx="11164308" cy="11475145"/>
          </a:xfrm>
          <a:custGeom>
            <a:avLst/>
            <a:gdLst/>
            <a:ahLst/>
            <a:cxnLst/>
            <a:rect l="l" t="t" r="r" b="b"/>
            <a:pathLst>
              <a:path w="11164308" h="11475145">
                <a:moveTo>
                  <a:pt x="0" y="0"/>
                </a:moveTo>
                <a:lnTo>
                  <a:pt x="11164309" y="0"/>
                </a:lnTo>
                <a:lnTo>
                  <a:pt x="11164309" y="11475145"/>
                </a:lnTo>
                <a:lnTo>
                  <a:pt x="0" y="11475145"/>
                </a:lnTo>
                <a:lnTo>
                  <a:pt x="0" y="0"/>
                </a:lnTo>
                <a:close/>
              </a:path>
            </a:pathLst>
          </a:custGeom>
          <a:blipFill>
            <a:blip r:embed="rId6"/>
            <a:stretch>
              <a:fillRect t="-20994" b="-16614"/>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55689">
            <a:off x="12898334" y="1041916"/>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44310">
            <a:off x="12939242" y="827632"/>
            <a:ext cx="3320308" cy="3066757"/>
          </a:xfrm>
          <a:custGeom>
            <a:avLst/>
            <a:gdLst/>
            <a:ahLst/>
            <a:cxnLst/>
            <a:rect l="l" t="t" r="r" b="b"/>
            <a:pathLst>
              <a:path w="3320308" h="3066757">
                <a:moveTo>
                  <a:pt x="0" y="0"/>
                </a:moveTo>
                <a:lnTo>
                  <a:pt x="3320308" y="0"/>
                </a:lnTo>
                <a:lnTo>
                  <a:pt x="3320308" y="3066757"/>
                </a:lnTo>
                <a:lnTo>
                  <a:pt x="0" y="3066757"/>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13609042" y="4273668"/>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6">
              <a:alphaModFix amt="60000"/>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4214772" y="3729970"/>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955689">
            <a:off x="16718153" y="1320827"/>
            <a:ext cx="1184466" cy="1094015"/>
          </a:xfrm>
          <a:custGeom>
            <a:avLst/>
            <a:gdLst/>
            <a:ahLst/>
            <a:cxnLst/>
            <a:rect l="l" t="t" r="r" b="b"/>
            <a:pathLst>
              <a:path w="1184466" h="1094015">
                <a:moveTo>
                  <a:pt x="0" y="0"/>
                </a:moveTo>
                <a:lnTo>
                  <a:pt x="1184465" y="0"/>
                </a:lnTo>
                <a:lnTo>
                  <a:pt x="1184465" y="1094016"/>
                </a:lnTo>
                <a:lnTo>
                  <a:pt x="0" y="109401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rot="-5444310">
            <a:off x="16733075" y="1242661"/>
            <a:ext cx="1211172" cy="1118682"/>
          </a:xfrm>
          <a:custGeom>
            <a:avLst/>
            <a:gdLst/>
            <a:ahLst/>
            <a:cxnLst/>
            <a:rect l="l" t="t" r="r" b="b"/>
            <a:pathLst>
              <a:path w="1211172" h="1118682">
                <a:moveTo>
                  <a:pt x="0" y="0"/>
                </a:moveTo>
                <a:lnTo>
                  <a:pt x="1211172" y="0"/>
                </a:lnTo>
                <a:lnTo>
                  <a:pt x="1211172" y="1118683"/>
                </a:lnTo>
                <a:lnTo>
                  <a:pt x="0" y="1118683"/>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4521882" y="5328388"/>
            <a:ext cx="3883342" cy="4114800"/>
          </a:xfrm>
          <a:custGeom>
            <a:avLst/>
            <a:gdLst/>
            <a:ahLst/>
            <a:cxnLst/>
            <a:rect l="l" t="t" r="r" b="b"/>
            <a:pathLst>
              <a:path w="3883342" h="4114800">
                <a:moveTo>
                  <a:pt x="0" y="0"/>
                </a:moveTo>
                <a:lnTo>
                  <a:pt x="3883342" y="0"/>
                </a:lnTo>
                <a:lnTo>
                  <a:pt x="388334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a:off x="1399697" y="731995"/>
            <a:ext cx="9768675" cy="3750725"/>
          </a:xfrm>
          <a:prstGeom prst="rect">
            <a:avLst/>
          </a:prstGeom>
        </p:spPr>
        <p:txBody>
          <a:bodyPr lIns="0" tIns="0" rIns="0" bIns="0" rtlCol="0" anchor="t">
            <a:spAutoFit/>
          </a:bodyPr>
          <a:lstStyle/>
          <a:p>
            <a:pPr algn="ctr">
              <a:lnSpc>
                <a:spcPts val="9914"/>
              </a:lnSpc>
            </a:pPr>
            <a:r>
              <a:rPr lang="en-US" sz="7685" spc="222">
                <a:solidFill>
                  <a:srgbClr val="042B60"/>
                </a:solidFill>
                <a:latin typeface="Now"/>
                <a:ea typeface="Now"/>
                <a:cs typeface="Now"/>
                <a:sym typeface="Now"/>
              </a:rPr>
              <a:t>BIR DUYGU OLARAK ÖFKENIN KONTROLÜ</a:t>
            </a:r>
          </a:p>
        </p:txBody>
      </p:sp>
      <p:sp>
        <p:nvSpPr>
          <p:cNvPr id="10" name="TextBox 10"/>
          <p:cNvSpPr txBox="1"/>
          <p:nvPr/>
        </p:nvSpPr>
        <p:spPr>
          <a:xfrm>
            <a:off x="1654056" y="4517329"/>
            <a:ext cx="9662312" cy="2990508"/>
          </a:xfrm>
          <a:prstGeom prst="rect">
            <a:avLst/>
          </a:prstGeom>
        </p:spPr>
        <p:txBody>
          <a:bodyPr lIns="0" tIns="0" rIns="0" bIns="0" rtlCol="0" anchor="t">
            <a:spAutoFit/>
          </a:bodyPr>
          <a:lstStyle/>
          <a:p>
            <a:pPr algn="ctr">
              <a:lnSpc>
                <a:spcPts val="4841"/>
              </a:lnSpc>
            </a:pPr>
            <a:r>
              <a:rPr lang="en-US" sz="2720" spc="78">
                <a:solidFill>
                  <a:srgbClr val="042B60"/>
                </a:solidFill>
                <a:latin typeface="Now"/>
                <a:ea typeface="Now"/>
                <a:cs typeface="Now"/>
                <a:sym typeface="Now"/>
              </a:rPr>
              <a:t>Öfke, sınırlarımızın işgal edilmesine, haklarımızın çiğnenmesine, engellenmeye, doyurulmamış isteklere, incitilme, tehdit edilme vb. istenmeyen sonuçlara ve karşılanmayan beklentilere verilen doğal ve evrensel bir duygusal tepkidir. (Şakiroğlu, 2012)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73104" y="4335086"/>
            <a:ext cx="1371982" cy="157251"/>
          </a:xfrm>
          <a:custGeom>
            <a:avLst/>
            <a:gdLst/>
            <a:ahLst/>
            <a:cxnLst/>
            <a:rect l="l" t="t" r="r" b="b"/>
            <a:pathLst>
              <a:path w="1371982" h="157251">
                <a:moveTo>
                  <a:pt x="0" y="0"/>
                </a:moveTo>
                <a:lnTo>
                  <a:pt x="1371982" y="0"/>
                </a:lnTo>
                <a:lnTo>
                  <a:pt x="1371982" y="157251"/>
                </a:lnTo>
                <a:lnTo>
                  <a:pt x="0" y="157251"/>
                </a:lnTo>
                <a:lnTo>
                  <a:pt x="0" y="0"/>
                </a:lnTo>
                <a:close/>
              </a:path>
            </a:pathLst>
          </a:custGeom>
          <a:blipFill>
            <a:blip r:embed="rId2">
              <a:extLst>
                <a:ext uri="{96DAC541-7B7A-43D3-8B79-37D633B846F1}">
                  <asvg:svgBlip xmlns="" xmlns:asvg="http://schemas.microsoft.com/office/drawing/2016/SVG/main" r:embed="rId3"/>
                </a:ext>
              </a:extLst>
            </a:blip>
            <a:stretch>
              <a:fillRect l="-21536" r="-315096"/>
            </a:stretch>
          </a:blipFill>
        </p:spPr>
      </p:sp>
      <p:sp>
        <p:nvSpPr>
          <p:cNvPr id="3" name="Freeform 3"/>
          <p:cNvSpPr/>
          <p:nvPr/>
        </p:nvSpPr>
        <p:spPr>
          <a:xfrm>
            <a:off x="2004097" y="2630092"/>
            <a:ext cx="3699502" cy="3416995"/>
          </a:xfrm>
          <a:custGeom>
            <a:avLst/>
            <a:gdLst/>
            <a:ahLst/>
            <a:cxnLst/>
            <a:rect l="l" t="t" r="r" b="b"/>
            <a:pathLst>
              <a:path w="3699502" h="3416995">
                <a:moveTo>
                  <a:pt x="0" y="0"/>
                </a:moveTo>
                <a:lnTo>
                  <a:pt x="3699502" y="0"/>
                </a:lnTo>
                <a:lnTo>
                  <a:pt x="3699502" y="3416995"/>
                </a:lnTo>
                <a:lnTo>
                  <a:pt x="0" y="3416995"/>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200000">
            <a:off x="2307084" y="3632814"/>
            <a:ext cx="3093527" cy="2857294"/>
          </a:xfrm>
          <a:custGeom>
            <a:avLst/>
            <a:gdLst/>
            <a:ahLst/>
            <a:cxnLst/>
            <a:rect l="l" t="t" r="r" b="b"/>
            <a:pathLst>
              <a:path w="3093527" h="2857294">
                <a:moveTo>
                  <a:pt x="0" y="0"/>
                </a:moveTo>
                <a:lnTo>
                  <a:pt x="3093528" y="0"/>
                </a:lnTo>
                <a:lnTo>
                  <a:pt x="3093528" y="2857294"/>
                </a:lnTo>
                <a:lnTo>
                  <a:pt x="0" y="2857294"/>
                </a:lnTo>
                <a:lnTo>
                  <a:pt x="0" y="0"/>
                </a:lnTo>
                <a:close/>
              </a:path>
            </a:pathLst>
          </a:custGeom>
          <a:blipFill>
            <a:blip r:embed="rId6">
              <a:alphaModFix amt="60000"/>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1321234" y="2659615"/>
            <a:ext cx="3627987" cy="3350941"/>
          </a:xfrm>
          <a:custGeom>
            <a:avLst/>
            <a:gdLst/>
            <a:ahLst/>
            <a:cxnLst/>
            <a:rect l="l" t="t" r="r" b="b"/>
            <a:pathLst>
              <a:path w="3627987" h="3350941">
                <a:moveTo>
                  <a:pt x="0" y="0"/>
                </a:moveTo>
                <a:lnTo>
                  <a:pt x="3627987" y="0"/>
                </a:lnTo>
                <a:lnTo>
                  <a:pt x="3627987" y="3350941"/>
                </a:lnTo>
                <a:lnTo>
                  <a:pt x="0" y="3350941"/>
                </a:lnTo>
                <a:lnTo>
                  <a:pt x="0" y="0"/>
                </a:lnTo>
                <a:close/>
              </a:path>
            </a:pathLst>
          </a:custGeom>
          <a:blipFill>
            <a:blip r:embed="rId8">
              <a:alphaModFix amt="60000"/>
              <a:extLst>
                <a:ext uri="{96DAC541-7B7A-43D3-8B79-37D633B846F1}">
                  <asvg:svgBlip xmlns="" xmlns:asvg="http://schemas.microsoft.com/office/drawing/2016/SVG/main" r:embed="rId9"/>
                </a:ext>
              </a:extLst>
            </a:blip>
            <a:stretch>
              <a:fillRect/>
            </a:stretch>
          </a:blipFill>
        </p:spPr>
      </p:sp>
      <p:sp>
        <p:nvSpPr>
          <p:cNvPr id="6" name="Freeform 6"/>
          <p:cNvSpPr/>
          <p:nvPr/>
        </p:nvSpPr>
        <p:spPr>
          <a:xfrm rot="7200000">
            <a:off x="11575196" y="3439684"/>
            <a:ext cx="3120062" cy="2881803"/>
          </a:xfrm>
          <a:custGeom>
            <a:avLst/>
            <a:gdLst/>
            <a:ahLst/>
            <a:cxnLst/>
            <a:rect l="l" t="t" r="r" b="b"/>
            <a:pathLst>
              <a:path w="3120062" h="2881803">
                <a:moveTo>
                  <a:pt x="0" y="0"/>
                </a:moveTo>
                <a:lnTo>
                  <a:pt x="3120062" y="0"/>
                </a:lnTo>
                <a:lnTo>
                  <a:pt x="3120062" y="2881803"/>
                </a:lnTo>
                <a:lnTo>
                  <a:pt x="0" y="2881803"/>
                </a:lnTo>
                <a:lnTo>
                  <a:pt x="0" y="0"/>
                </a:lnTo>
                <a:close/>
              </a:path>
            </a:pathLst>
          </a:custGeom>
          <a:blipFill>
            <a:blip r:embed="rId10">
              <a:alphaModFix amt="6000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796616" y="2799360"/>
            <a:ext cx="3199897" cy="2955541"/>
          </a:xfrm>
          <a:custGeom>
            <a:avLst/>
            <a:gdLst/>
            <a:ahLst/>
            <a:cxnLst/>
            <a:rect l="l" t="t" r="r" b="b"/>
            <a:pathLst>
              <a:path w="3199897" h="2955541">
                <a:moveTo>
                  <a:pt x="0" y="0"/>
                </a:moveTo>
                <a:lnTo>
                  <a:pt x="3199897" y="0"/>
                </a:lnTo>
                <a:lnTo>
                  <a:pt x="3199897" y="2955541"/>
                </a:lnTo>
                <a:lnTo>
                  <a:pt x="0" y="2955541"/>
                </a:lnTo>
                <a:lnTo>
                  <a:pt x="0" y="0"/>
                </a:lnTo>
                <a:close/>
              </a:path>
            </a:pathLst>
          </a:custGeom>
          <a:blipFill>
            <a:blip r:embed="rId12">
              <a:alphaModFix amt="60000"/>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7200000">
            <a:off x="7104496" y="3572364"/>
            <a:ext cx="2975174" cy="2747979"/>
          </a:xfrm>
          <a:custGeom>
            <a:avLst/>
            <a:gdLst/>
            <a:ahLst/>
            <a:cxnLst/>
            <a:rect l="l" t="t" r="r" b="b"/>
            <a:pathLst>
              <a:path w="2975174" h="2747979">
                <a:moveTo>
                  <a:pt x="0" y="0"/>
                </a:moveTo>
                <a:lnTo>
                  <a:pt x="2975174" y="0"/>
                </a:lnTo>
                <a:lnTo>
                  <a:pt x="2975174" y="2747979"/>
                </a:lnTo>
                <a:lnTo>
                  <a:pt x="0" y="2747979"/>
                </a:lnTo>
                <a:lnTo>
                  <a:pt x="0" y="0"/>
                </a:lnTo>
                <a:close/>
              </a:path>
            </a:pathLst>
          </a:custGeom>
          <a:blipFill>
            <a:blip r:embed="rId14">
              <a:alphaModFix amt="60000"/>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10012221" y="4335086"/>
            <a:ext cx="1388486" cy="157251"/>
          </a:xfrm>
          <a:custGeom>
            <a:avLst/>
            <a:gdLst/>
            <a:ahLst/>
            <a:cxnLst/>
            <a:rect l="l" t="t" r="r" b="b"/>
            <a:pathLst>
              <a:path w="1388486" h="157251">
                <a:moveTo>
                  <a:pt x="0" y="0"/>
                </a:moveTo>
                <a:lnTo>
                  <a:pt x="1388486" y="0"/>
                </a:lnTo>
                <a:lnTo>
                  <a:pt x="1388486" y="157251"/>
                </a:lnTo>
                <a:lnTo>
                  <a:pt x="0" y="157251"/>
                </a:lnTo>
                <a:lnTo>
                  <a:pt x="0" y="0"/>
                </a:lnTo>
                <a:close/>
              </a:path>
            </a:pathLst>
          </a:custGeom>
          <a:blipFill>
            <a:blip r:embed="rId16">
              <a:extLst>
                <a:ext uri="{96DAC541-7B7A-43D3-8B79-37D633B846F1}">
                  <asvg:svgBlip xmlns="" xmlns:asvg="http://schemas.microsoft.com/office/drawing/2016/SVG/main" r:embed="rId17"/>
                </a:ext>
              </a:extLst>
            </a:blip>
            <a:stretch>
              <a:fillRect l="-20091" r="-311351"/>
            </a:stretch>
          </a:blipFill>
        </p:spPr>
      </p:sp>
      <p:sp>
        <p:nvSpPr>
          <p:cNvPr id="10" name="Freeform 10"/>
          <p:cNvSpPr/>
          <p:nvPr/>
        </p:nvSpPr>
        <p:spPr>
          <a:xfrm>
            <a:off x="5158569" y="262908"/>
            <a:ext cx="6842302" cy="2564643"/>
          </a:xfrm>
          <a:custGeom>
            <a:avLst/>
            <a:gdLst/>
            <a:ahLst/>
            <a:cxnLst/>
            <a:rect l="l" t="t" r="r" b="b"/>
            <a:pathLst>
              <a:path w="6842302" h="2564643">
                <a:moveTo>
                  <a:pt x="0" y="0"/>
                </a:moveTo>
                <a:lnTo>
                  <a:pt x="6842302" y="0"/>
                </a:lnTo>
                <a:lnTo>
                  <a:pt x="6842302" y="2564643"/>
                </a:lnTo>
                <a:lnTo>
                  <a:pt x="0" y="2564643"/>
                </a:lnTo>
                <a:lnTo>
                  <a:pt x="0" y="0"/>
                </a:lnTo>
                <a:close/>
              </a:path>
            </a:pathLst>
          </a:custGeom>
          <a:blipFill>
            <a:blip r:embed="rId18">
              <a:alphaModFix amt="49000"/>
              <a:extLst>
                <a:ext uri="{96DAC541-7B7A-43D3-8B79-37D633B846F1}">
                  <asvg:svgBlip xmlns="" xmlns:asvg="http://schemas.microsoft.com/office/drawing/2016/SVG/main" r:embed="rId19"/>
                </a:ext>
              </a:extLst>
            </a:blip>
            <a:stretch>
              <a:fillRect/>
            </a:stretch>
          </a:blipFill>
        </p:spPr>
      </p:sp>
      <p:sp>
        <p:nvSpPr>
          <p:cNvPr id="11" name="TextBox 11"/>
          <p:cNvSpPr txBox="1"/>
          <p:nvPr/>
        </p:nvSpPr>
        <p:spPr>
          <a:xfrm>
            <a:off x="6581913" y="8122468"/>
            <a:ext cx="4114733" cy="1848847"/>
          </a:xfrm>
          <a:prstGeom prst="rect">
            <a:avLst/>
          </a:prstGeom>
        </p:spPr>
        <p:txBody>
          <a:bodyPr lIns="0" tIns="0" rIns="0" bIns="0" rtlCol="0" anchor="t">
            <a:spAutoFit/>
          </a:bodyPr>
          <a:lstStyle/>
          <a:p>
            <a:pPr marL="534102" lvl="1" indent="-267051" algn="ctr">
              <a:lnSpc>
                <a:spcPts val="3710"/>
              </a:lnSpc>
              <a:buFont typeface="Arial"/>
              <a:buChar char="•"/>
            </a:pPr>
            <a:r>
              <a:rPr lang="en-US" sz="2473" spc="71">
                <a:solidFill>
                  <a:srgbClr val="042B60"/>
                </a:solidFill>
                <a:latin typeface="Now"/>
                <a:ea typeface="Now"/>
                <a:cs typeface="Now"/>
                <a:sym typeface="Now"/>
              </a:rPr>
              <a:t>Nefes ve gevşeme egzersizleri yapma,</a:t>
            </a:r>
          </a:p>
          <a:p>
            <a:pPr marL="534102" lvl="1" indent="-267051" algn="ctr">
              <a:lnSpc>
                <a:spcPts val="3710"/>
              </a:lnSpc>
              <a:buFont typeface="Arial"/>
              <a:buChar char="•"/>
            </a:pPr>
            <a:r>
              <a:rPr lang="en-US" sz="2473" spc="71">
                <a:solidFill>
                  <a:srgbClr val="042B60"/>
                </a:solidFill>
                <a:latin typeface="Now"/>
                <a:ea typeface="Now"/>
                <a:cs typeface="Now"/>
                <a:sym typeface="Now"/>
              </a:rPr>
              <a:t>Doğa yürüyüşü, koşu, spor yapma.   </a:t>
            </a:r>
          </a:p>
        </p:txBody>
      </p:sp>
      <p:sp>
        <p:nvSpPr>
          <p:cNvPr id="12" name="TextBox 12"/>
          <p:cNvSpPr txBox="1"/>
          <p:nvPr/>
        </p:nvSpPr>
        <p:spPr>
          <a:xfrm>
            <a:off x="6519289" y="6773285"/>
            <a:ext cx="4341219" cy="1190924"/>
          </a:xfrm>
          <a:prstGeom prst="rect">
            <a:avLst/>
          </a:prstGeom>
        </p:spPr>
        <p:txBody>
          <a:bodyPr lIns="0" tIns="0" rIns="0" bIns="0" rtlCol="0" anchor="t">
            <a:spAutoFit/>
          </a:bodyPr>
          <a:lstStyle/>
          <a:p>
            <a:pPr marL="534103" lvl="1" indent="-267052" algn="ctr">
              <a:lnSpc>
                <a:spcPts val="3191"/>
              </a:lnSpc>
              <a:buFont typeface="Arial"/>
              <a:buChar char="•"/>
            </a:pPr>
            <a:r>
              <a:rPr lang="en-US" sz="2473" spc="71">
                <a:solidFill>
                  <a:srgbClr val="042B60"/>
                </a:solidFill>
                <a:latin typeface="Now"/>
                <a:ea typeface="Now"/>
                <a:cs typeface="Now"/>
                <a:sym typeface="Now"/>
              </a:rPr>
              <a:t>Duygu ve düşünceleri ifade etme ,</a:t>
            </a:r>
          </a:p>
          <a:p>
            <a:pPr marL="534103" lvl="1" indent="-267052" algn="ctr">
              <a:lnSpc>
                <a:spcPts val="3191"/>
              </a:lnSpc>
              <a:buFont typeface="Arial"/>
              <a:buChar char="•"/>
            </a:pPr>
            <a:r>
              <a:rPr lang="en-US" sz="2473" spc="71">
                <a:solidFill>
                  <a:srgbClr val="042B60"/>
                </a:solidFill>
                <a:latin typeface="Now"/>
                <a:ea typeface="Now"/>
                <a:cs typeface="Now"/>
                <a:sym typeface="Now"/>
              </a:rPr>
              <a:t>Ortamdan uzaklaşma.</a:t>
            </a:r>
          </a:p>
        </p:txBody>
      </p:sp>
      <p:sp>
        <p:nvSpPr>
          <p:cNvPr id="13" name="TextBox 13"/>
          <p:cNvSpPr txBox="1"/>
          <p:nvPr/>
        </p:nvSpPr>
        <p:spPr>
          <a:xfrm>
            <a:off x="11736808" y="6786745"/>
            <a:ext cx="4270687" cy="2791124"/>
          </a:xfrm>
          <a:prstGeom prst="rect">
            <a:avLst/>
          </a:prstGeom>
        </p:spPr>
        <p:txBody>
          <a:bodyPr lIns="0" tIns="0" rIns="0" bIns="0" rtlCol="0" anchor="t">
            <a:spAutoFit/>
          </a:bodyPr>
          <a:lstStyle/>
          <a:p>
            <a:pPr marL="534103" lvl="1" indent="-267052" algn="ctr">
              <a:lnSpc>
                <a:spcPts val="3191"/>
              </a:lnSpc>
              <a:buFont typeface="Arial"/>
              <a:buChar char="•"/>
            </a:pPr>
            <a:r>
              <a:rPr lang="en-US" sz="2473" spc="71">
                <a:solidFill>
                  <a:srgbClr val="042B60"/>
                </a:solidFill>
                <a:latin typeface="Now"/>
                <a:ea typeface="Now"/>
                <a:cs typeface="Now"/>
                <a:sym typeface="Now"/>
              </a:rPr>
              <a:t>Dikkati farklı bir şeye yöneltme, </a:t>
            </a:r>
          </a:p>
          <a:p>
            <a:pPr marL="534103" lvl="1" indent="-267052" algn="ctr">
              <a:lnSpc>
                <a:spcPts val="3191"/>
              </a:lnSpc>
              <a:buFont typeface="Arial"/>
              <a:buChar char="•"/>
            </a:pPr>
            <a:r>
              <a:rPr lang="en-US" sz="2473" spc="71">
                <a:solidFill>
                  <a:srgbClr val="042B60"/>
                </a:solidFill>
                <a:latin typeface="Now"/>
                <a:ea typeface="Now"/>
                <a:cs typeface="Now"/>
                <a:sym typeface="Now"/>
              </a:rPr>
              <a:t> Alternatif düşünce üretme, </a:t>
            </a:r>
          </a:p>
          <a:p>
            <a:pPr marL="534103" lvl="1" indent="-267052" algn="ctr">
              <a:lnSpc>
                <a:spcPts val="3191"/>
              </a:lnSpc>
              <a:buFont typeface="Arial"/>
              <a:buChar char="•"/>
            </a:pPr>
            <a:r>
              <a:rPr lang="en-US" sz="2473" spc="71">
                <a:solidFill>
                  <a:srgbClr val="042B60"/>
                </a:solidFill>
                <a:latin typeface="Now"/>
                <a:ea typeface="Now"/>
                <a:cs typeface="Now"/>
                <a:sym typeface="Now"/>
              </a:rPr>
              <a:t>Çatışma çözme basamaklarından faydalanma. </a:t>
            </a:r>
          </a:p>
        </p:txBody>
      </p:sp>
      <p:sp>
        <p:nvSpPr>
          <p:cNvPr id="14" name="TextBox 14"/>
          <p:cNvSpPr txBox="1"/>
          <p:nvPr/>
        </p:nvSpPr>
        <p:spPr>
          <a:xfrm>
            <a:off x="1681272" y="4394662"/>
            <a:ext cx="4183203" cy="888179"/>
          </a:xfrm>
          <a:prstGeom prst="rect">
            <a:avLst/>
          </a:prstGeom>
        </p:spPr>
        <p:txBody>
          <a:bodyPr lIns="0" tIns="0" rIns="0" bIns="0" rtlCol="0" anchor="t">
            <a:spAutoFit/>
          </a:bodyPr>
          <a:lstStyle/>
          <a:p>
            <a:pPr algn="ctr">
              <a:lnSpc>
                <a:spcPts val="3518"/>
              </a:lnSpc>
            </a:pPr>
            <a:r>
              <a:rPr lang="en-US" sz="2727" b="1" spc="79">
                <a:solidFill>
                  <a:srgbClr val="042B60"/>
                </a:solidFill>
                <a:latin typeface="Now Bold"/>
                <a:ea typeface="Now Bold"/>
                <a:cs typeface="Now Bold"/>
                <a:sym typeface="Now Bold"/>
              </a:rPr>
              <a:t>DUYUŞSAL YÖNTEMLER</a:t>
            </a:r>
          </a:p>
        </p:txBody>
      </p:sp>
      <p:sp>
        <p:nvSpPr>
          <p:cNvPr id="15" name="TextBox 15"/>
          <p:cNvSpPr txBox="1"/>
          <p:nvPr/>
        </p:nvSpPr>
        <p:spPr>
          <a:xfrm>
            <a:off x="6394313" y="4189651"/>
            <a:ext cx="4183203" cy="888179"/>
          </a:xfrm>
          <a:prstGeom prst="rect">
            <a:avLst/>
          </a:prstGeom>
        </p:spPr>
        <p:txBody>
          <a:bodyPr lIns="0" tIns="0" rIns="0" bIns="0" rtlCol="0" anchor="t">
            <a:spAutoFit/>
          </a:bodyPr>
          <a:lstStyle/>
          <a:p>
            <a:pPr algn="ctr">
              <a:lnSpc>
                <a:spcPts val="3518"/>
              </a:lnSpc>
            </a:pPr>
            <a:r>
              <a:rPr lang="en-US" sz="2727" b="1" spc="79">
                <a:solidFill>
                  <a:srgbClr val="042B60"/>
                </a:solidFill>
                <a:latin typeface="Now Bold"/>
                <a:ea typeface="Now Bold"/>
                <a:cs typeface="Now Bold"/>
                <a:sym typeface="Now Bold"/>
              </a:rPr>
              <a:t>DAVRANIŞSAL YÖNTEMLER</a:t>
            </a:r>
          </a:p>
        </p:txBody>
      </p:sp>
      <p:sp>
        <p:nvSpPr>
          <p:cNvPr id="16" name="TextBox 16"/>
          <p:cNvSpPr txBox="1"/>
          <p:nvPr/>
        </p:nvSpPr>
        <p:spPr>
          <a:xfrm>
            <a:off x="11109514" y="4173282"/>
            <a:ext cx="4183203" cy="888179"/>
          </a:xfrm>
          <a:prstGeom prst="rect">
            <a:avLst/>
          </a:prstGeom>
        </p:spPr>
        <p:txBody>
          <a:bodyPr lIns="0" tIns="0" rIns="0" bIns="0" rtlCol="0" anchor="t">
            <a:spAutoFit/>
          </a:bodyPr>
          <a:lstStyle/>
          <a:p>
            <a:pPr algn="ctr">
              <a:lnSpc>
                <a:spcPts val="3518"/>
              </a:lnSpc>
            </a:pPr>
            <a:r>
              <a:rPr lang="en-US" sz="2727" b="1" spc="79">
                <a:solidFill>
                  <a:srgbClr val="042B60"/>
                </a:solidFill>
                <a:latin typeface="Now Bold"/>
                <a:ea typeface="Now Bold"/>
                <a:cs typeface="Now Bold"/>
                <a:sym typeface="Now Bold"/>
              </a:rPr>
              <a:t>BİLİŞSEL</a:t>
            </a:r>
          </a:p>
          <a:p>
            <a:pPr algn="ctr">
              <a:lnSpc>
                <a:spcPts val="3518"/>
              </a:lnSpc>
            </a:pPr>
            <a:r>
              <a:rPr lang="en-US" sz="2727" b="1" spc="79">
                <a:solidFill>
                  <a:srgbClr val="042B60"/>
                </a:solidFill>
                <a:latin typeface="Now Bold"/>
                <a:ea typeface="Now Bold"/>
                <a:cs typeface="Now Bold"/>
                <a:sym typeface="Now Bold"/>
              </a:rPr>
              <a:t> YÖNTEMLER</a:t>
            </a:r>
          </a:p>
        </p:txBody>
      </p:sp>
      <p:sp>
        <p:nvSpPr>
          <p:cNvPr id="17" name="Freeform 17"/>
          <p:cNvSpPr/>
          <p:nvPr/>
        </p:nvSpPr>
        <p:spPr>
          <a:xfrm rot="-64927">
            <a:off x="5851249" y="512231"/>
            <a:ext cx="5511947" cy="2065997"/>
          </a:xfrm>
          <a:custGeom>
            <a:avLst/>
            <a:gdLst/>
            <a:ahLst/>
            <a:cxnLst/>
            <a:rect l="l" t="t" r="r" b="b"/>
            <a:pathLst>
              <a:path w="5511947" h="2065997">
                <a:moveTo>
                  <a:pt x="0" y="0"/>
                </a:moveTo>
                <a:lnTo>
                  <a:pt x="5511947" y="0"/>
                </a:lnTo>
                <a:lnTo>
                  <a:pt x="5511947" y="2065997"/>
                </a:lnTo>
                <a:lnTo>
                  <a:pt x="0" y="2065997"/>
                </a:lnTo>
                <a:lnTo>
                  <a:pt x="0" y="0"/>
                </a:lnTo>
                <a:close/>
              </a:path>
            </a:pathLst>
          </a:custGeom>
          <a:blipFill>
            <a:blip r:embed="rId18">
              <a:alphaModFix amt="49000"/>
              <a:extLst>
                <a:ext uri="{96DAC541-7B7A-43D3-8B79-37D633B846F1}">
                  <asvg:svgBlip xmlns="" xmlns:asvg="http://schemas.microsoft.com/office/drawing/2016/SVG/main" r:embed="rId19"/>
                </a:ext>
              </a:extLst>
            </a:blip>
            <a:stretch>
              <a:fillRect/>
            </a:stretch>
          </a:blipFill>
        </p:spPr>
      </p:sp>
      <p:sp>
        <p:nvSpPr>
          <p:cNvPr id="18" name="TextBox 18"/>
          <p:cNvSpPr txBox="1"/>
          <p:nvPr/>
        </p:nvSpPr>
        <p:spPr>
          <a:xfrm>
            <a:off x="6316385" y="1075200"/>
            <a:ext cx="4341219" cy="921009"/>
          </a:xfrm>
          <a:prstGeom prst="rect">
            <a:avLst/>
          </a:prstGeom>
        </p:spPr>
        <p:txBody>
          <a:bodyPr lIns="0" tIns="0" rIns="0" bIns="0" rtlCol="0" anchor="t">
            <a:spAutoFit/>
          </a:bodyPr>
          <a:lstStyle/>
          <a:p>
            <a:pPr algn="ctr">
              <a:lnSpc>
                <a:spcPts val="3651"/>
              </a:lnSpc>
            </a:pPr>
            <a:r>
              <a:rPr lang="en-US" sz="2830" b="1" spc="82">
                <a:solidFill>
                  <a:srgbClr val="F9A44A"/>
                </a:solidFill>
                <a:latin typeface="Now Bold"/>
                <a:ea typeface="Now Bold"/>
                <a:cs typeface="Now Bold"/>
                <a:sym typeface="Now Bold"/>
              </a:rPr>
              <a:t>ÖFKE YÖNETİMİ İÇİN  ÖNERİLER</a:t>
            </a:r>
          </a:p>
        </p:txBody>
      </p:sp>
      <p:sp>
        <p:nvSpPr>
          <p:cNvPr id="19" name="TextBox 19"/>
          <p:cNvSpPr txBox="1"/>
          <p:nvPr/>
        </p:nvSpPr>
        <p:spPr>
          <a:xfrm>
            <a:off x="579292" y="6357802"/>
            <a:ext cx="5124308" cy="3801917"/>
          </a:xfrm>
          <a:prstGeom prst="rect">
            <a:avLst/>
          </a:prstGeom>
        </p:spPr>
        <p:txBody>
          <a:bodyPr lIns="0" tIns="0" rIns="0" bIns="0" rtlCol="0" anchor="t">
            <a:spAutoFit/>
          </a:bodyPr>
          <a:lstStyle/>
          <a:p>
            <a:pPr marL="512512" lvl="1" indent="-256256" algn="ctr">
              <a:lnSpc>
                <a:spcPts val="3062"/>
              </a:lnSpc>
              <a:buFont typeface="Arial"/>
              <a:buChar char="•"/>
            </a:pPr>
            <a:r>
              <a:rPr lang="en-US" sz="2373" spc="68">
                <a:solidFill>
                  <a:srgbClr val="042B60"/>
                </a:solidFill>
                <a:latin typeface="Now"/>
                <a:ea typeface="Now"/>
                <a:cs typeface="Now"/>
                <a:sym typeface="Now"/>
              </a:rPr>
              <a:t>Öfke durumunda vücudumuzun verdiği tepkileri fark edip; bu durumu fiziksel olarak sakinleşmemizde ip ucu olarak kullanma.</a:t>
            </a:r>
          </a:p>
          <a:p>
            <a:pPr marL="512512" lvl="1" indent="-256256" algn="ctr">
              <a:lnSpc>
                <a:spcPts val="3062"/>
              </a:lnSpc>
              <a:buFont typeface="Arial"/>
              <a:buChar char="•"/>
            </a:pPr>
            <a:r>
              <a:rPr lang="en-US" sz="2373" spc="68">
                <a:solidFill>
                  <a:srgbClr val="042B60"/>
                </a:solidFill>
                <a:latin typeface="Now"/>
                <a:ea typeface="Now"/>
                <a:cs typeface="Now"/>
                <a:sym typeface="Now"/>
              </a:rPr>
              <a:t>Günlük tutarak öfke anında verdiğimiz tepkileri not edebiliriz, bu bizim öfke durumumuzu tanımamıza yardımcı olur.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551</Words>
  <Application>Microsoft Office PowerPoint</Application>
  <PresentationFormat>Özel</PresentationFormat>
  <Paragraphs>81</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Now Bold</vt:lpstr>
      <vt:lpstr>Now</vt:lpstr>
      <vt:lpstr>Copperplate Gothic 32 AB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 denetim</dc:title>
  <dc:creator>lenova</dc:creator>
  <cp:lastModifiedBy>lenova</cp:lastModifiedBy>
  <cp:revision>5</cp:revision>
  <dcterms:created xsi:type="dcterms:W3CDTF">2006-08-16T00:00:00Z</dcterms:created>
  <dcterms:modified xsi:type="dcterms:W3CDTF">2024-09-18T15:57:36Z</dcterms:modified>
  <dc:identifier>DAGQhj1hhvI</dc:identifier>
</cp:coreProperties>
</file>