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79" r:id="rId2"/>
    <p:sldId id="278" r:id="rId3"/>
    <p:sldId id="257" r:id="rId4"/>
    <p:sldId id="277" r:id="rId5"/>
    <p:sldId id="258" r:id="rId6"/>
    <p:sldId id="262" r:id="rId7"/>
    <p:sldId id="272" r:id="rId8"/>
    <p:sldId id="273" r:id="rId9"/>
    <p:sldId id="270" r:id="rId10"/>
    <p:sldId id="276" r:id="rId11"/>
    <p:sldId id="259" r:id="rId12"/>
    <p:sldId id="260" r:id="rId13"/>
    <p:sldId id="274" r:id="rId14"/>
    <p:sldId id="263" r:id="rId15"/>
    <p:sldId id="264" r:id="rId16"/>
    <p:sldId id="265" r:id="rId17"/>
    <p:sldId id="266" r:id="rId18"/>
    <p:sldId id="275" r:id="rId19"/>
    <p:sldId id="267" r:id="rId20"/>
    <p:sldId id="268" r:id="rId21"/>
    <p:sldId id="269" r:id="rId22"/>
    <p:sldId id="271" r:id="rId2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68" d="100"/>
          <a:sy n="68" d="100"/>
        </p:scale>
        <p:origin x="144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4BF95BE8-BBCF-423E-AEE3-3801FDAA160E}" type="datetimeFigureOut">
              <a:rPr lang="tr-TR" smtClean="0"/>
              <a:pPr/>
              <a:t>17.09.2024</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2818FC35-6B21-4D02-A9E8-18A00F595FFF}"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4BF95BE8-BBCF-423E-AEE3-3801FDAA160E}" type="datetimeFigureOut">
              <a:rPr lang="tr-TR" smtClean="0"/>
              <a:pPr/>
              <a:t>17.09.2024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818FC35-6B21-4D02-A9E8-18A00F595FFF}"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4BF95BE8-BBCF-423E-AEE3-3801FDAA160E}" type="datetimeFigureOut">
              <a:rPr lang="tr-TR" smtClean="0"/>
              <a:pPr/>
              <a:t>17.09.2024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818FC35-6B21-4D02-A9E8-18A00F595FFF}"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4"/>
          </p:nvPr>
        </p:nvSpPr>
        <p:spPr/>
        <p:txBody>
          <a:bodyPr rtlCol="0"/>
          <a:lstStyle/>
          <a:p>
            <a:fld id="{4BF95BE8-BBCF-423E-AEE3-3801FDAA160E}" type="datetimeFigureOut">
              <a:rPr lang="tr-TR" smtClean="0"/>
              <a:pPr/>
              <a:t>17.09.2024</a:t>
            </a:fld>
            <a:endParaRPr lang="tr-TR"/>
          </a:p>
        </p:txBody>
      </p:sp>
      <p:sp>
        <p:nvSpPr>
          <p:cNvPr id="9" name="8 Slayt Numarası Yer Tutucusu"/>
          <p:cNvSpPr>
            <a:spLocks noGrp="1"/>
          </p:cNvSpPr>
          <p:nvPr>
            <p:ph type="sldNum" sz="quarter" idx="15"/>
          </p:nvPr>
        </p:nvSpPr>
        <p:spPr/>
        <p:txBody>
          <a:bodyPr rtlCol="0"/>
          <a:lstStyle/>
          <a:p>
            <a:fld id="{2818FC35-6B21-4D02-A9E8-18A00F595FFF}"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4BF95BE8-BBCF-423E-AEE3-3801FDAA160E}" type="datetimeFigureOut">
              <a:rPr lang="tr-TR" smtClean="0"/>
              <a:pPr/>
              <a:t>17.09.2024</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2818FC35-6B21-4D02-A9E8-18A00F595FFF}"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5" name="4 Veri Yer Tutucusu"/>
          <p:cNvSpPr>
            <a:spLocks noGrp="1"/>
          </p:cNvSpPr>
          <p:nvPr>
            <p:ph type="dt" sz="half" idx="10"/>
          </p:nvPr>
        </p:nvSpPr>
        <p:spPr/>
        <p:txBody>
          <a:bodyPr/>
          <a:lstStyle/>
          <a:p>
            <a:fld id="{4BF95BE8-BBCF-423E-AEE3-3801FDAA160E}" type="datetimeFigureOut">
              <a:rPr lang="tr-TR" smtClean="0"/>
              <a:pPr/>
              <a:t>17.09.2024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818FC35-6B21-4D02-A9E8-18A00F595FFF}"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a:t>Asıl başlık stili için tıklatın</a:t>
            </a:r>
            <a:endParaRPr kumimoji="0" lang="en-US"/>
          </a:p>
        </p:txBody>
      </p:sp>
      <p:sp>
        <p:nvSpPr>
          <p:cNvPr id="7" name="6 Veri Yer Tutucusu"/>
          <p:cNvSpPr>
            <a:spLocks noGrp="1"/>
          </p:cNvSpPr>
          <p:nvPr>
            <p:ph type="dt" sz="half" idx="10"/>
          </p:nvPr>
        </p:nvSpPr>
        <p:spPr/>
        <p:txBody>
          <a:bodyPr/>
          <a:lstStyle/>
          <a:p>
            <a:fld id="{4BF95BE8-BBCF-423E-AEE3-3801FDAA160E}" type="datetimeFigureOut">
              <a:rPr lang="tr-TR" smtClean="0"/>
              <a:pPr/>
              <a:t>17.09.2024</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818FC35-6B21-4D02-A9E8-18A00F595FFF}"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6" name="5 Veri Yer Tutucusu"/>
          <p:cNvSpPr>
            <a:spLocks noGrp="1"/>
          </p:cNvSpPr>
          <p:nvPr>
            <p:ph type="dt" sz="half" idx="10"/>
          </p:nvPr>
        </p:nvSpPr>
        <p:spPr/>
        <p:txBody>
          <a:bodyPr rtlCol="0"/>
          <a:lstStyle/>
          <a:p>
            <a:fld id="{4BF95BE8-BBCF-423E-AEE3-3801FDAA160E}" type="datetimeFigureOut">
              <a:rPr lang="tr-TR" smtClean="0"/>
              <a:pPr/>
              <a:t>17.09.2024</a:t>
            </a:fld>
            <a:endParaRPr lang="tr-TR"/>
          </a:p>
        </p:txBody>
      </p:sp>
      <p:sp>
        <p:nvSpPr>
          <p:cNvPr id="7" name="6 Slayt Numarası Yer Tutucusu"/>
          <p:cNvSpPr>
            <a:spLocks noGrp="1"/>
          </p:cNvSpPr>
          <p:nvPr>
            <p:ph type="sldNum" sz="quarter" idx="11"/>
          </p:nvPr>
        </p:nvSpPr>
        <p:spPr/>
        <p:txBody>
          <a:bodyPr rtlCol="0"/>
          <a:lstStyle/>
          <a:p>
            <a:fld id="{2818FC35-6B21-4D02-A9E8-18A00F595FFF}"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BF95BE8-BBCF-423E-AEE3-3801FDAA160E}" type="datetimeFigureOut">
              <a:rPr lang="tr-TR" smtClean="0"/>
              <a:pPr/>
              <a:t>17.09.2024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818FC35-6B21-4D02-A9E8-18A00F595FFF}"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21" name="20 Veri Yer Tutucusu"/>
          <p:cNvSpPr>
            <a:spLocks noGrp="1"/>
          </p:cNvSpPr>
          <p:nvPr>
            <p:ph type="dt" sz="half" idx="14"/>
          </p:nvPr>
        </p:nvSpPr>
        <p:spPr/>
        <p:txBody>
          <a:bodyPr rtlCol="0"/>
          <a:lstStyle/>
          <a:p>
            <a:fld id="{4BF95BE8-BBCF-423E-AEE3-3801FDAA160E}" type="datetimeFigureOut">
              <a:rPr lang="tr-TR" smtClean="0"/>
              <a:pPr/>
              <a:t>17.09.2024</a:t>
            </a:fld>
            <a:endParaRPr lang="tr-TR"/>
          </a:p>
        </p:txBody>
      </p:sp>
      <p:sp>
        <p:nvSpPr>
          <p:cNvPr id="22" name="21 Slayt Numarası Yer Tutucusu"/>
          <p:cNvSpPr>
            <a:spLocks noGrp="1"/>
          </p:cNvSpPr>
          <p:nvPr>
            <p:ph type="sldNum" sz="quarter" idx="15"/>
          </p:nvPr>
        </p:nvSpPr>
        <p:spPr/>
        <p:txBody>
          <a:bodyPr rtlCol="0"/>
          <a:lstStyle/>
          <a:p>
            <a:fld id="{2818FC35-6B21-4D02-A9E8-18A00F595FFF}"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4BF95BE8-BBCF-423E-AEE3-3801FDAA160E}" type="datetimeFigureOut">
              <a:rPr lang="tr-TR" smtClean="0"/>
              <a:pPr/>
              <a:t>17.09.2024</a:t>
            </a:fld>
            <a:endParaRPr lang="tr-TR"/>
          </a:p>
        </p:txBody>
      </p:sp>
      <p:sp>
        <p:nvSpPr>
          <p:cNvPr id="18" name="17 Slayt Numarası Yer Tutucusu"/>
          <p:cNvSpPr>
            <a:spLocks noGrp="1"/>
          </p:cNvSpPr>
          <p:nvPr>
            <p:ph type="sldNum" sz="quarter" idx="11"/>
          </p:nvPr>
        </p:nvSpPr>
        <p:spPr/>
        <p:txBody>
          <a:bodyPr rtlCol="0"/>
          <a:lstStyle/>
          <a:p>
            <a:fld id="{2818FC35-6B21-4D02-A9E8-18A00F595FFF}"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BF95BE8-BBCF-423E-AEE3-3801FDAA160E}" type="datetimeFigureOut">
              <a:rPr lang="tr-TR" smtClean="0"/>
              <a:pPr/>
              <a:t>17.09.2024</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818FC35-6B21-4D02-A9E8-18A00F595FFF}"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40000">
              <a:schemeClr val="bg1">
                <a:tint val="90000"/>
                <a:shade val="90000"/>
                <a:satMod val="120000"/>
                <a:alpha val="0"/>
              </a:schemeClr>
            </a:gs>
            <a:gs pos="100000">
              <a:schemeClr val="bg1">
                <a:tint val="50000"/>
              </a:schemeClr>
            </a:gs>
          </a:gsLst>
          <a:lin ang="2700000" scaled="1"/>
          <a:tileRect/>
        </a:grad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6165" y="2094811"/>
            <a:ext cx="8030817" cy="4571033"/>
          </a:xfrm>
        </p:spPr>
        <p:txBody>
          <a:bodyPr rtlCol="0">
            <a:normAutofit fontScale="40000" lnSpcReduction="20000"/>
          </a:bodyPr>
          <a:lstStyle/>
          <a:p>
            <a:pPr indent="-182880" algn="ctr">
              <a:lnSpc>
                <a:spcPct val="200000"/>
              </a:lnSpc>
              <a:buNone/>
              <a:defRPr/>
            </a:pPr>
            <a:r>
              <a:rPr lang="tr-TR" sz="5800" b="1" dirty="0" smtClean="0">
                <a:solidFill>
                  <a:srgbClr val="FF0000"/>
                </a:solidFill>
              </a:rPr>
              <a:t>MALATYA İL MİLLİ EĞİTİM MÜDÜRLÜĞÜ</a:t>
            </a:r>
          </a:p>
          <a:p>
            <a:pPr indent="-182880" algn="ctr">
              <a:lnSpc>
                <a:spcPct val="200000"/>
              </a:lnSpc>
              <a:buNone/>
              <a:defRPr/>
            </a:pPr>
            <a:r>
              <a:rPr lang="tr-TR" sz="5800" b="1" dirty="0" smtClean="0">
                <a:solidFill>
                  <a:srgbClr val="FF0000"/>
                </a:solidFill>
              </a:rPr>
              <a:t>YEREL HEDEF</a:t>
            </a:r>
          </a:p>
          <a:p>
            <a:pPr indent="-182880" algn="ctr">
              <a:lnSpc>
                <a:spcPct val="200000"/>
              </a:lnSpc>
              <a:buNone/>
              <a:defRPr/>
            </a:pPr>
            <a:r>
              <a:rPr lang="tr-TR" sz="5800" b="1" dirty="0" smtClean="0">
                <a:solidFill>
                  <a:srgbClr val="FF0000"/>
                </a:solidFill>
              </a:rPr>
              <a:t>OTOKONTROL </a:t>
            </a:r>
          </a:p>
          <a:p>
            <a:pPr indent="-182880" algn="ctr">
              <a:lnSpc>
                <a:spcPct val="200000"/>
              </a:lnSpc>
              <a:buNone/>
              <a:defRPr/>
            </a:pPr>
            <a:r>
              <a:rPr lang="tr-TR" sz="3600" b="1" dirty="0" smtClean="0">
                <a:solidFill>
                  <a:srgbClr val="FF0000"/>
                </a:solidFill>
              </a:rPr>
              <a:t>( </a:t>
            </a:r>
            <a:r>
              <a:rPr lang="tr-TR" sz="3600" b="1" dirty="0" smtClean="0">
                <a:solidFill>
                  <a:srgbClr val="FF0000"/>
                </a:solidFill>
              </a:rPr>
              <a:t> </a:t>
            </a:r>
            <a:r>
              <a:rPr lang="tr-TR" sz="3600" b="1" dirty="0" smtClean="0">
                <a:solidFill>
                  <a:srgbClr val="FF0000"/>
                </a:solidFill>
              </a:rPr>
              <a:t>ÖĞRETMEN SUNUSU)</a:t>
            </a:r>
          </a:p>
          <a:p>
            <a:pPr indent="-182880" algn="ctr">
              <a:lnSpc>
                <a:spcPct val="200000"/>
              </a:lnSpc>
              <a:buNone/>
              <a:defRPr/>
            </a:pPr>
            <a:endParaRPr lang="tr-TR" sz="1800" b="1" dirty="0" smtClean="0">
              <a:solidFill>
                <a:srgbClr val="FF0000"/>
              </a:solidFill>
            </a:endParaRPr>
          </a:p>
          <a:p>
            <a:pPr indent="-182880" algn="ctr">
              <a:lnSpc>
                <a:spcPct val="200000"/>
              </a:lnSpc>
              <a:buNone/>
              <a:defRPr/>
            </a:pPr>
            <a:endParaRPr lang="tr-TR" sz="1800" b="1" dirty="0" smtClean="0">
              <a:solidFill>
                <a:srgbClr val="FF0000"/>
              </a:solidFill>
            </a:endParaRPr>
          </a:p>
          <a:p>
            <a:pPr indent="-182880" algn="ctr">
              <a:lnSpc>
                <a:spcPct val="200000"/>
              </a:lnSpc>
              <a:buNone/>
              <a:defRPr/>
            </a:pPr>
            <a:r>
              <a:rPr lang="tr-TR" sz="3800" b="1" dirty="0" smtClean="0">
                <a:solidFill>
                  <a:srgbClr val="FF0000"/>
                </a:solidFill>
              </a:rPr>
              <a:t>2024-2025 EĞİTİM ÖĞRETİM YILI</a:t>
            </a:r>
          </a:p>
          <a:p>
            <a:pPr indent="-182880" algn="ctr">
              <a:lnSpc>
                <a:spcPct val="200000"/>
              </a:lnSpc>
              <a:buNone/>
              <a:defRPr/>
            </a:pPr>
            <a:endParaRPr lang="tr-TR" sz="4100" b="1" dirty="0" smtClean="0">
              <a:solidFill>
                <a:schemeClr val="bg1"/>
              </a:solidFill>
            </a:endParaRPr>
          </a:p>
          <a:p>
            <a:pPr indent="-182880" algn="ctr">
              <a:lnSpc>
                <a:spcPct val="200000"/>
              </a:lnSpc>
              <a:buNone/>
              <a:defRPr/>
            </a:pPr>
            <a:endParaRPr lang="tr-TR" sz="4100" b="1" dirty="0" smtClean="0">
              <a:solidFill>
                <a:schemeClr val="bg1"/>
              </a:solidFill>
            </a:endParaRPr>
          </a:p>
          <a:p>
            <a:pPr indent="-182880" algn="ctr">
              <a:lnSpc>
                <a:spcPct val="200000"/>
              </a:lnSpc>
              <a:buNone/>
              <a:defRPr/>
            </a:pPr>
            <a:endParaRPr lang="tr-TR" sz="4400" b="1" dirty="0">
              <a:solidFill>
                <a:schemeClr val="bg2">
                  <a:lumMod val="50000"/>
                </a:schemeClr>
              </a:solidFill>
            </a:endParaRPr>
          </a:p>
        </p:txBody>
      </p:sp>
      <p:pic>
        <p:nvPicPr>
          <p:cNvPr id="9219" name="Picture 4" descr="MALATYA İL MİLLİ EĞİTİM MÜDÜRLÜĞÜ (@MalatyaMem) / X"/>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8913" y="430083"/>
            <a:ext cx="1485539" cy="1664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0" name="Resim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5756" y="332687"/>
            <a:ext cx="4778909" cy="176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77010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lstStyle/>
          <a:p>
            <a:r>
              <a:rPr lang="tr-TR" dirty="0" err="1">
                <a:solidFill>
                  <a:schemeClr val="accent1">
                    <a:lumMod val="75000"/>
                  </a:schemeClr>
                </a:solidFill>
                <a:latin typeface="Berlin Sans FB" pitchFamily="34" charset="0"/>
              </a:rPr>
              <a:t>Marshmallow</a:t>
            </a:r>
            <a:r>
              <a:rPr lang="tr-TR" dirty="0">
                <a:solidFill>
                  <a:schemeClr val="accent1">
                    <a:lumMod val="75000"/>
                  </a:schemeClr>
                </a:solidFill>
                <a:latin typeface="Berlin Sans FB" pitchFamily="34" charset="0"/>
              </a:rPr>
              <a:t> Deneyinin devamı;</a:t>
            </a:r>
            <a:endParaRPr lang="tr-TR" dirty="0"/>
          </a:p>
        </p:txBody>
      </p:sp>
      <p:sp>
        <p:nvSpPr>
          <p:cNvPr id="6" name="5 İçerik Yer Tutucusu"/>
          <p:cNvSpPr>
            <a:spLocks noGrp="1"/>
          </p:cNvSpPr>
          <p:nvPr>
            <p:ph sz="quarter" idx="1"/>
          </p:nvPr>
        </p:nvSpPr>
        <p:spPr/>
        <p:txBody>
          <a:bodyPr/>
          <a:lstStyle/>
          <a:p>
            <a:pPr>
              <a:buNone/>
            </a:pPr>
            <a:r>
              <a:rPr lang="tr-TR" dirty="0"/>
              <a:t>	</a:t>
            </a:r>
            <a:r>
              <a:rPr lang="tr-TR" sz="3200" dirty="0" smtClean="0"/>
              <a:t>Sonuçlar </a:t>
            </a:r>
            <a:r>
              <a:rPr lang="tr-TR" sz="3200" dirty="0"/>
              <a:t>gösteriyor ki, iki şekerleme için daha uzun süre bekleyebilen çocukların daha iyi ve gelişmiş sosyal becerilere ve daha yüksek akademik performansa sahip olduğunu ifade ediyor. </a:t>
            </a:r>
            <a:r>
              <a:rPr lang="tr-TR" sz="3200" dirty="0" err="1"/>
              <a:t>Marshmallow</a:t>
            </a:r>
            <a:r>
              <a:rPr lang="tr-TR" sz="3200" dirty="0"/>
              <a:t> deneyi, çocuklarda olumlu sosyal becerilerin geliştirilmesinde etkili bir rol oynuyor. </a:t>
            </a:r>
          </a:p>
        </p:txBody>
      </p:sp>
      <p:sp>
        <p:nvSpPr>
          <p:cNvPr id="25602" name="Cloud"/>
          <p:cNvSpPr>
            <a:spLocks noChangeAspect="1" noEditPoints="1" noChangeArrowheads="1"/>
          </p:cNvSpPr>
          <p:nvPr/>
        </p:nvSpPr>
        <p:spPr bwMode="auto">
          <a:xfrm>
            <a:off x="6572264" y="0"/>
            <a:ext cx="1997023" cy="133828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14480" y="0"/>
            <a:ext cx="7429520" cy="1142984"/>
          </a:xfrm>
        </p:spPr>
        <p:txBody>
          <a:bodyPr>
            <a:normAutofit/>
          </a:bodyPr>
          <a:lstStyle/>
          <a:p>
            <a:r>
              <a:rPr lang="tr-TR" sz="2400" dirty="0">
                <a:solidFill>
                  <a:schemeClr val="accent1">
                    <a:lumMod val="75000"/>
                  </a:schemeClr>
                </a:solidFill>
                <a:latin typeface="Arial Rounded MT Bold" pitchFamily="34" charset="0"/>
              </a:rPr>
              <a:t>OTOKONTROL BECERİLERİNİ GELİŞTİRMEDE ÖĞRETMENİN ROLÜ</a:t>
            </a:r>
          </a:p>
        </p:txBody>
      </p:sp>
      <p:sp>
        <p:nvSpPr>
          <p:cNvPr id="3" name="2 Metin Yer Tutucusu"/>
          <p:cNvSpPr>
            <a:spLocks noGrp="1"/>
          </p:cNvSpPr>
          <p:nvPr>
            <p:ph type="body" idx="1"/>
          </p:nvPr>
        </p:nvSpPr>
        <p:spPr>
          <a:xfrm>
            <a:off x="2000232" y="1142984"/>
            <a:ext cx="6929454" cy="5286388"/>
          </a:xfrm>
        </p:spPr>
        <p:txBody>
          <a:bodyPr>
            <a:normAutofit/>
          </a:bodyPr>
          <a:lstStyle/>
          <a:p>
            <a:endParaRPr lang="tr-TR" sz="2800" dirty="0">
              <a:solidFill>
                <a:schemeClr val="tx1"/>
              </a:solidFill>
            </a:endParaRPr>
          </a:p>
          <a:p>
            <a:pPr algn="ctr"/>
            <a:r>
              <a:rPr lang="tr-TR" sz="2800" dirty="0">
                <a:solidFill>
                  <a:schemeClr val="tx1"/>
                </a:solidFill>
              </a:rPr>
              <a:t>	</a:t>
            </a:r>
            <a:r>
              <a:rPr lang="tr-TR" sz="2400" dirty="0">
                <a:solidFill>
                  <a:schemeClr val="tx1"/>
                </a:solidFill>
                <a:latin typeface="Copperplate Gothic Bold" pitchFamily="34" charset="0"/>
              </a:rPr>
              <a:t>Ortaokul dönemi, gençlerin </a:t>
            </a:r>
          </a:p>
          <a:p>
            <a:pPr algn="ctr"/>
            <a:r>
              <a:rPr lang="tr-TR" sz="2400" dirty="0">
                <a:solidFill>
                  <a:schemeClr val="tx1"/>
                </a:solidFill>
                <a:latin typeface="Copperplate Gothic Bold" pitchFamily="34" charset="0"/>
              </a:rPr>
              <a:t>kimliklerini şekillendirdikleri, </a:t>
            </a:r>
          </a:p>
          <a:p>
            <a:pPr algn="ctr"/>
            <a:r>
              <a:rPr lang="tr-TR" sz="2400" dirty="0">
                <a:solidFill>
                  <a:schemeClr val="tx1"/>
                </a:solidFill>
                <a:latin typeface="Copperplate Gothic Bold" pitchFamily="34" charset="0"/>
              </a:rPr>
              <a:t>duygusal zeka düzeylerini ve </a:t>
            </a:r>
          </a:p>
          <a:p>
            <a:pPr algn="ctr"/>
            <a:r>
              <a:rPr lang="tr-TR" sz="2400" dirty="0">
                <a:solidFill>
                  <a:schemeClr val="tx1"/>
                </a:solidFill>
                <a:latin typeface="Copperplate Gothic Bold" pitchFamily="34" charset="0"/>
              </a:rPr>
              <a:t>bağımsızlık duygularını geliştirdikleri, </a:t>
            </a:r>
          </a:p>
          <a:p>
            <a:pPr algn="ctr"/>
            <a:r>
              <a:rPr lang="tr-TR" sz="2400" dirty="0">
                <a:solidFill>
                  <a:schemeClr val="tx1"/>
                </a:solidFill>
                <a:latin typeface="Copperplate Gothic Bold" pitchFamily="34" charset="0"/>
              </a:rPr>
              <a:t>otokontrol becerisi kazandıkları </a:t>
            </a:r>
          </a:p>
          <a:p>
            <a:pPr algn="ctr"/>
            <a:r>
              <a:rPr lang="tr-TR" sz="2400" dirty="0">
                <a:solidFill>
                  <a:schemeClr val="tx1"/>
                </a:solidFill>
                <a:latin typeface="Copperplate Gothic Bold" pitchFamily="34" charset="0"/>
              </a:rPr>
              <a:t>önemli bir dönemdir</a:t>
            </a:r>
            <a:r>
              <a:rPr lang="tr-TR" sz="2800" dirty="0">
                <a:solidFill>
                  <a:schemeClr val="tx1"/>
                </a:solidFill>
                <a:latin typeface="Copperplate Gothic Bold" pitchFamily="34" charset="0"/>
              </a:rPr>
              <a:t>. </a:t>
            </a:r>
          </a:p>
        </p:txBody>
      </p:sp>
      <p:sp>
        <p:nvSpPr>
          <p:cNvPr id="5125" name="AutoShape 5" descr="Vektörel Çizim | Öğretmen ve Öğrencile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7" name="6 Resim" descr="unnamed.jpg"/>
          <p:cNvPicPr>
            <a:picLocks noChangeAspect="1"/>
          </p:cNvPicPr>
          <p:nvPr/>
        </p:nvPicPr>
        <p:blipFill>
          <a:blip r:embed="rId2"/>
          <a:srcRect l="839" r="-839" b="10731"/>
          <a:stretch/>
        </p:blipFill>
        <p:spPr>
          <a:xfrm>
            <a:off x="2320715" y="4689780"/>
            <a:ext cx="6804248" cy="216822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714348" y="2000240"/>
            <a:ext cx="7467600" cy="4429156"/>
          </a:xfrm>
        </p:spPr>
        <p:txBody>
          <a:bodyPr>
            <a:normAutofit/>
          </a:bodyPr>
          <a:lstStyle/>
          <a:p>
            <a:r>
              <a:rPr lang="tr-TR" dirty="0">
                <a:solidFill>
                  <a:schemeClr val="tx1"/>
                </a:solidFill>
                <a:latin typeface="Copperplate Gothic Bold" pitchFamily="34" charset="0"/>
              </a:rPr>
              <a:t>Ortaokul öğretmenleri, öğrencilerin bu becerileri güçlendirmelerine yardımcı olabilirler. ortaokul öğrencilerinin otokontrol becerilerini geliştirmek için kullanabilecekleri stratejileri ve öğretmenlere yönelik önerileri ele alacağız.</a:t>
            </a:r>
            <a:endParaRPr lang="tr-TR" dirty="0">
              <a:latin typeface="Copperplate Gothic Bold" pitchFamily="34" charset="0"/>
            </a:endParaRPr>
          </a:p>
        </p:txBody>
      </p:sp>
      <p:sp>
        <p:nvSpPr>
          <p:cNvPr id="4098" name="Ribbon2Sharp"/>
          <p:cNvSpPr>
            <a:spLocks noEditPoints="1" noChangeArrowheads="1"/>
          </p:cNvSpPr>
          <p:nvPr/>
        </p:nvSpPr>
        <p:spPr bwMode="auto">
          <a:xfrm>
            <a:off x="1285852" y="285728"/>
            <a:ext cx="6286544" cy="1371600"/>
          </a:xfrm>
          <a:custGeom>
            <a:avLst/>
            <a:gdLst>
              <a:gd name="G0" fmla="+- 0 0 0"/>
              <a:gd name="G1" fmla="+- 5400 0 0"/>
              <a:gd name="G2" fmla="+- 5400 2700 0"/>
              <a:gd name="G3" fmla="+- 21600 0 G2"/>
              <a:gd name="G4" fmla="+- 21600 0 G1"/>
              <a:gd name="G5" fmla="+- 2400 0 0"/>
              <a:gd name="G6" fmla="+- 10800 0 2400"/>
              <a:gd name="G7" fmla="*/ 2400 2 1"/>
              <a:gd name="G8" fmla="+- 21600 0 G7"/>
              <a:gd name="G9" fmla="+- 10800 2400 0"/>
              <a:gd name="G10" fmla="+- 21600 0 2400"/>
              <a:gd name="T0" fmla="*/ 10800 w 21600"/>
              <a:gd name="T1" fmla="*/ 2400 h 21600"/>
              <a:gd name="T2" fmla="*/ 2700 w 21600"/>
              <a:gd name="T3" fmla="*/ 8400 h 21600"/>
              <a:gd name="T4" fmla="*/ 10800 w 21600"/>
              <a:gd name="T5" fmla="*/ 19200 h 21600"/>
              <a:gd name="T6" fmla="*/ 18900 w 21600"/>
              <a:gd name="T7" fmla="*/ 13200 h 21600"/>
              <a:gd name="T8" fmla="*/ 17694720 60000 65536"/>
              <a:gd name="T9" fmla="*/ 11796480 60000 65536"/>
              <a:gd name="T10" fmla="*/ 5898240 60000 65536"/>
              <a:gd name="T11" fmla="*/ 0 60000 65536"/>
              <a:gd name="T12" fmla="*/ G1 w 21600"/>
              <a:gd name="T13" fmla="*/ G5 h 21600"/>
              <a:gd name="T14" fmla="*/ G4 w 21600"/>
              <a:gd name="T15" fmla="*/ G10 h 21600"/>
            </a:gdLst>
            <a:ahLst/>
            <a:cxnLst>
              <a:cxn ang="T8">
                <a:pos x="T0" y="T1"/>
              </a:cxn>
              <a:cxn ang="T9">
                <a:pos x="T2" y="T3"/>
              </a:cxn>
              <a:cxn ang="T10">
                <a:pos x="T4" y="T5"/>
              </a:cxn>
              <a:cxn ang="T11">
                <a:pos x="T6" y="T7"/>
              </a:cxn>
            </a:cxnLst>
            <a:rect l="T12" t="T13" r="T14" b="T15"/>
            <a:pathLst>
              <a:path w="21600" h="21600" extrusionOk="0">
                <a:moveTo>
                  <a:pt x="0" y="0"/>
                </a:moveTo>
                <a:lnTo>
                  <a:pt x="2700" y="8400"/>
                </a:lnTo>
                <a:lnTo>
                  <a:pt x="0" y="16800"/>
                </a:lnTo>
                <a:lnTo>
                  <a:pt x="5400" y="16800"/>
                </a:lnTo>
                <a:lnTo>
                  <a:pt x="5400" y="19200"/>
                </a:lnTo>
                <a:lnTo>
                  <a:pt x="13500" y="19200"/>
                </a:lnTo>
                <a:lnTo>
                  <a:pt x="13500" y="21600"/>
                </a:lnTo>
                <a:lnTo>
                  <a:pt x="21600" y="21600"/>
                </a:lnTo>
                <a:lnTo>
                  <a:pt x="18900" y="13200"/>
                </a:lnTo>
                <a:lnTo>
                  <a:pt x="21600" y="4800"/>
                </a:lnTo>
                <a:lnTo>
                  <a:pt x="16200" y="4800"/>
                </a:lnTo>
                <a:lnTo>
                  <a:pt x="16200" y="2400"/>
                </a:lnTo>
                <a:lnTo>
                  <a:pt x="8100" y="2400"/>
                </a:lnTo>
                <a:lnTo>
                  <a:pt x="8100" y="0"/>
                </a:lnTo>
                <a:close/>
              </a:path>
              <a:path w="21600" h="21600" fill="none" extrusionOk="0">
                <a:moveTo>
                  <a:pt x="8100" y="2400"/>
                </a:moveTo>
                <a:lnTo>
                  <a:pt x="5400" y="2400"/>
                </a:lnTo>
                <a:lnTo>
                  <a:pt x="5400" y="16800"/>
                </a:lnTo>
              </a:path>
              <a:path w="21600" h="21600" fill="none" extrusionOk="0">
                <a:moveTo>
                  <a:pt x="8100" y="0"/>
                </a:moveTo>
                <a:lnTo>
                  <a:pt x="5400" y="2400"/>
                </a:lnTo>
              </a:path>
              <a:path w="21600" h="21600" fill="none" extrusionOk="0">
                <a:moveTo>
                  <a:pt x="13500" y="19200"/>
                </a:moveTo>
                <a:lnTo>
                  <a:pt x="16200" y="19200"/>
                </a:lnTo>
                <a:lnTo>
                  <a:pt x="16200" y="4800"/>
                </a:lnTo>
              </a:path>
              <a:path w="21600" h="21600" fill="none" extrusionOk="0">
                <a:moveTo>
                  <a:pt x="13500" y="21600"/>
                </a:moveTo>
                <a:lnTo>
                  <a:pt x="16200" y="19200"/>
                </a:lnTo>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tr-TR"/>
          </a:p>
        </p:txBody>
      </p:sp>
      <p:pic>
        <p:nvPicPr>
          <p:cNvPr id="4099" name="Picture 3" descr="C:\Program Files (x86)\Microsoft Office\MEDIA\CAGCAT10\j0301252.wmf"/>
          <p:cNvPicPr>
            <a:picLocks noChangeAspect="1" noChangeArrowheads="1"/>
          </p:cNvPicPr>
          <p:nvPr/>
        </p:nvPicPr>
        <p:blipFill>
          <a:blip r:embed="rId2"/>
          <a:srcRect/>
          <a:stretch>
            <a:fillRect/>
          </a:stretch>
        </p:blipFill>
        <p:spPr bwMode="auto">
          <a:xfrm>
            <a:off x="6858016" y="2357430"/>
            <a:ext cx="1829714" cy="1565453"/>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115328" cy="1225536"/>
          </a:xfrm>
        </p:spPr>
        <p:txBody>
          <a:bodyPr>
            <a:normAutofit/>
          </a:bodyPr>
          <a:lstStyle/>
          <a:p>
            <a:r>
              <a:rPr lang="tr-TR" sz="3600" u="sng" dirty="0">
                <a:solidFill>
                  <a:schemeClr val="accent1">
                    <a:lumMod val="75000"/>
                  </a:schemeClr>
                </a:solidFill>
                <a:latin typeface="Arial Rounded MT Bold" pitchFamily="34" charset="0"/>
              </a:rPr>
              <a:t>1- BİREYLERİN DUYGULARINDA FARKINDALIK KAZANDIRIN</a:t>
            </a:r>
          </a:p>
        </p:txBody>
      </p:sp>
      <p:sp>
        <p:nvSpPr>
          <p:cNvPr id="3" name="2 İçerik Yer Tutucusu"/>
          <p:cNvSpPr>
            <a:spLocks noGrp="1"/>
          </p:cNvSpPr>
          <p:nvPr>
            <p:ph sz="quarter" idx="1"/>
          </p:nvPr>
        </p:nvSpPr>
        <p:spPr>
          <a:xfrm>
            <a:off x="457200" y="1600200"/>
            <a:ext cx="8258204" cy="4873752"/>
          </a:xfrm>
        </p:spPr>
        <p:txBody>
          <a:bodyPr>
            <a:normAutofit/>
          </a:bodyPr>
          <a:lstStyle/>
          <a:p>
            <a:pPr algn="ctr">
              <a:buNone/>
            </a:pPr>
            <a:r>
              <a:rPr lang="tr-TR" sz="3200" dirty="0">
                <a:latin typeface="Arial Rounded MT Bold" pitchFamily="34" charset="0"/>
              </a:rPr>
              <a:t>		</a:t>
            </a:r>
            <a:r>
              <a:rPr lang="tr-TR" sz="3600" dirty="0">
                <a:latin typeface="Berlin Sans FB" pitchFamily="34" charset="0"/>
                <a:cs typeface="Times New Roman" pitchFamily="18" charset="0"/>
              </a:rPr>
              <a:t>Otokontrol becerisinin gelişimi için kişinin duygu, düşünce ve davranışlarının farkında olması önemlidir. Bu </a:t>
            </a:r>
            <a:r>
              <a:rPr lang="tr-TR" sz="3600" dirty="0" err="1">
                <a:latin typeface="Berlin Sans FB" pitchFamily="34" charset="0"/>
                <a:cs typeface="Times New Roman" pitchFamily="18" charset="0"/>
              </a:rPr>
              <a:t>farkındalık</a:t>
            </a:r>
            <a:r>
              <a:rPr lang="tr-TR" sz="3600" dirty="0">
                <a:latin typeface="Berlin Sans FB" pitchFamily="34" charset="0"/>
                <a:cs typeface="Times New Roman" pitchFamily="18" charset="0"/>
              </a:rPr>
              <a:t> sayesinde çocuk, davranışları üzerinde bir denetime gider ve söz sahibi kendisi olur. </a:t>
            </a:r>
          </a:p>
        </p:txBody>
      </p:sp>
      <p:pic>
        <p:nvPicPr>
          <p:cNvPr id="19459" name="Picture 3" descr="C:\Program Files (x86)\Microsoft Office\MEDIA\CAGCAT10\j0286034.wmf"/>
          <p:cNvPicPr>
            <a:picLocks noChangeAspect="1" noChangeArrowheads="1"/>
          </p:cNvPicPr>
          <p:nvPr/>
        </p:nvPicPr>
        <p:blipFill>
          <a:blip r:embed="rId2"/>
          <a:srcRect/>
          <a:stretch>
            <a:fillRect/>
          </a:stretch>
        </p:blipFill>
        <p:spPr bwMode="auto">
          <a:xfrm>
            <a:off x="3857620" y="5214950"/>
            <a:ext cx="1357322" cy="1307351"/>
          </a:xfrm>
          <a:prstGeom prst="rect">
            <a:avLst/>
          </a:prstGeom>
          <a:noFill/>
        </p:spPr>
      </p:pic>
      <p:pic>
        <p:nvPicPr>
          <p:cNvPr id="19460" name="Picture 4" descr="C:\Program Files (x86)\Microsoft Office\MEDIA\CAGCAT10\j0286034.wmf"/>
          <p:cNvPicPr>
            <a:picLocks noChangeAspect="1" noChangeArrowheads="1"/>
          </p:cNvPicPr>
          <p:nvPr/>
        </p:nvPicPr>
        <p:blipFill>
          <a:blip r:embed="rId2"/>
          <a:srcRect/>
          <a:stretch>
            <a:fillRect/>
          </a:stretch>
        </p:blipFill>
        <p:spPr bwMode="auto">
          <a:xfrm>
            <a:off x="2643174" y="5286388"/>
            <a:ext cx="918972" cy="885139"/>
          </a:xfrm>
          <a:prstGeom prst="rect">
            <a:avLst/>
          </a:prstGeom>
          <a:noFill/>
        </p:spPr>
      </p:pic>
      <p:pic>
        <p:nvPicPr>
          <p:cNvPr id="19461" name="Picture 5" descr="C:\Program Files (x86)\Microsoft Office\MEDIA\CAGCAT10\j0286034.wmf"/>
          <p:cNvPicPr>
            <a:picLocks noChangeAspect="1" noChangeArrowheads="1"/>
          </p:cNvPicPr>
          <p:nvPr/>
        </p:nvPicPr>
        <p:blipFill>
          <a:blip r:embed="rId2"/>
          <a:srcRect/>
          <a:stretch>
            <a:fillRect/>
          </a:stretch>
        </p:blipFill>
        <p:spPr bwMode="auto">
          <a:xfrm>
            <a:off x="5429256" y="5275418"/>
            <a:ext cx="1643074" cy="1582582"/>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115328" cy="1225536"/>
          </a:xfrm>
        </p:spPr>
        <p:txBody>
          <a:bodyPr>
            <a:normAutofit/>
          </a:bodyPr>
          <a:lstStyle/>
          <a:p>
            <a:r>
              <a:rPr lang="tr-TR" sz="3600" u="sng" dirty="0">
                <a:solidFill>
                  <a:schemeClr val="accent1">
                    <a:lumMod val="75000"/>
                  </a:schemeClr>
                </a:solidFill>
                <a:latin typeface="Arial Rounded MT Bold" pitchFamily="34" charset="0"/>
              </a:rPr>
              <a:t>1- BİREYLERİN DUYGULARINDA FARKINDALIK KAZANDIRIN</a:t>
            </a:r>
          </a:p>
        </p:txBody>
      </p:sp>
      <p:sp>
        <p:nvSpPr>
          <p:cNvPr id="3" name="2 İçerik Yer Tutucusu"/>
          <p:cNvSpPr>
            <a:spLocks noGrp="1"/>
          </p:cNvSpPr>
          <p:nvPr>
            <p:ph sz="quarter" idx="1"/>
          </p:nvPr>
        </p:nvSpPr>
        <p:spPr>
          <a:xfrm>
            <a:off x="457200" y="1600200"/>
            <a:ext cx="8258204" cy="4873752"/>
          </a:xfrm>
        </p:spPr>
        <p:txBody>
          <a:bodyPr>
            <a:normAutofit/>
          </a:bodyPr>
          <a:lstStyle/>
          <a:p>
            <a:pPr algn="ctr">
              <a:buNone/>
            </a:pPr>
            <a:r>
              <a:rPr lang="tr-TR" sz="3200" dirty="0">
                <a:latin typeface="Arial Rounded MT Bold" pitchFamily="34" charset="0"/>
              </a:rPr>
              <a:t>	</a:t>
            </a:r>
            <a:r>
              <a:rPr lang="tr-TR" sz="3600" dirty="0" smtClean="0">
                <a:latin typeface="Berlin Sans FB" pitchFamily="34" charset="0"/>
                <a:cs typeface="Times New Roman" pitchFamily="18" charset="0"/>
              </a:rPr>
              <a:t>Öğrencilere </a:t>
            </a:r>
            <a:r>
              <a:rPr lang="tr-TR" sz="3600" dirty="0">
                <a:latin typeface="Berlin Sans FB" pitchFamily="34" charset="0"/>
                <a:cs typeface="Times New Roman" pitchFamily="18" charset="0"/>
              </a:rPr>
              <a:t>sosyal etkileşimlerde empati kurma, işbirliği yapma ve çatışma çözme becerilerini geliştirmeleri için fırsatlar sunun. Grup projeleri veya rol yapma aktiviteleri gibi etkileşimli öğrenme deneyimleri düzenleyin.</a:t>
            </a:r>
          </a:p>
        </p:txBody>
      </p:sp>
      <p:pic>
        <p:nvPicPr>
          <p:cNvPr id="19459" name="Picture 3" descr="C:\Program Files (x86)\Microsoft Office\MEDIA\CAGCAT10\j0286034.wmf"/>
          <p:cNvPicPr>
            <a:picLocks noChangeAspect="1" noChangeArrowheads="1"/>
          </p:cNvPicPr>
          <p:nvPr/>
        </p:nvPicPr>
        <p:blipFill>
          <a:blip r:embed="rId2"/>
          <a:srcRect/>
          <a:stretch>
            <a:fillRect/>
          </a:stretch>
        </p:blipFill>
        <p:spPr bwMode="auto">
          <a:xfrm>
            <a:off x="3857620" y="5214950"/>
            <a:ext cx="1357322" cy="1307351"/>
          </a:xfrm>
          <a:prstGeom prst="rect">
            <a:avLst/>
          </a:prstGeom>
          <a:noFill/>
        </p:spPr>
      </p:pic>
      <p:pic>
        <p:nvPicPr>
          <p:cNvPr id="19460" name="Picture 4" descr="C:\Program Files (x86)\Microsoft Office\MEDIA\CAGCAT10\j0286034.wmf"/>
          <p:cNvPicPr>
            <a:picLocks noChangeAspect="1" noChangeArrowheads="1"/>
          </p:cNvPicPr>
          <p:nvPr/>
        </p:nvPicPr>
        <p:blipFill>
          <a:blip r:embed="rId2"/>
          <a:srcRect/>
          <a:stretch>
            <a:fillRect/>
          </a:stretch>
        </p:blipFill>
        <p:spPr bwMode="auto">
          <a:xfrm>
            <a:off x="2643174" y="5286388"/>
            <a:ext cx="918972" cy="885139"/>
          </a:xfrm>
          <a:prstGeom prst="rect">
            <a:avLst/>
          </a:prstGeom>
          <a:noFill/>
        </p:spPr>
      </p:pic>
      <p:pic>
        <p:nvPicPr>
          <p:cNvPr id="19461" name="Picture 5" descr="C:\Program Files (x86)\Microsoft Office\MEDIA\CAGCAT10\j0286034.wmf"/>
          <p:cNvPicPr>
            <a:picLocks noChangeAspect="1" noChangeArrowheads="1"/>
          </p:cNvPicPr>
          <p:nvPr/>
        </p:nvPicPr>
        <p:blipFill>
          <a:blip r:embed="rId2"/>
          <a:srcRect/>
          <a:stretch>
            <a:fillRect/>
          </a:stretch>
        </p:blipFill>
        <p:spPr bwMode="auto">
          <a:xfrm>
            <a:off x="5429256" y="5275418"/>
            <a:ext cx="1643074" cy="1582582"/>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u="sng" dirty="0">
                <a:solidFill>
                  <a:schemeClr val="accent1">
                    <a:lumMod val="75000"/>
                  </a:schemeClr>
                </a:solidFill>
                <a:latin typeface="Arial Rounded MT Bold" pitchFamily="34" charset="0"/>
              </a:rPr>
              <a:t>2-ZAMAN YÖNETİMİ VE HEDEF BELİRLEMEYİ ÖĞRETİN</a:t>
            </a:r>
          </a:p>
        </p:txBody>
      </p:sp>
      <p:pic>
        <p:nvPicPr>
          <p:cNvPr id="20485" name="Picture 5" descr="C:\Program Files (x86)\Microsoft Office\MEDIA\CAGCAT10\j0234131.wmf"/>
          <p:cNvPicPr>
            <a:picLocks noChangeAspect="1" noChangeArrowheads="1"/>
          </p:cNvPicPr>
          <p:nvPr/>
        </p:nvPicPr>
        <p:blipFill>
          <a:blip r:embed="rId2"/>
          <a:srcRect/>
          <a:stretch>
            <a:fillRect/>
          </a:stretch>
        </p:blipFill>
        <p:spPr bwMode="auto">
          <a:xfrm>
            <a:off x="0" y="4572008"/>
            <a:ext cx="1952531" cy="2076261"/>
          </a:xfrm>
          <a:prstGeom prst="rect">
            <a:avLst/>
          </a:prstGeom>
          <a:noFill/>
        </p:spPr>
      </p:pic>
      <p:sp>
        <p:nvSpPr>
          <p:cNvPr id="8" name="7 İçerik Yer Tutucusu"/>
          <p:cNvSpPr>
            <a:spLocks noGrp="1"/>
          </p:cNvSpPr>
          <p:nvPr>
            <p:ph sz="quarter" idx="1"/>
          </p:nvPr>
        </p:nvSpPr>
        <p:spPr>
          <a:xfrm>
            <a:off x="457200" y="1928802"/>
            <a:ext cx="7467600" cy="4545150"/>
          </a:xfrm>
        </p:spPr>
        <p:txBody>
          <a:bodyPr/>
          <a:lstStyle/>
          <a:p>
            <a:pPr algn="ctr">
              <a:buNone/>
            </a:pPr>
            <a:r>
              <a:rPr lang="tr-TR" sz="3200" dirty="0" smtClean="0">
                <a:latin typeface="Berlin Sans FB" pitchFamily="34" charset="0"/>
              </a:rPr>
              <a:t>Öğrencilerin</a:t>
            </a:r>
            <a:r>
              <a:rPr lang="tr-TR" sz="3200" dirty="0">
                <a:latin typeface="Berlin Sans FB" pitchFamily="34" charset="0"/>
              </a:rPr>
              <a:t>, kısa ve uzun vadeli hedefler koymalarına yardımcı olun. Bu hedefler, onları motive ederek zamanı doğru kullanmalarını sağlar ve otokontrol becerilerini geliştirerek hedeflerine ulaşmalarını kolaylaştırır.</a:t>
            </a:r>
          </a:p>
        </p:txBody>
      </p:sp>
      <p:pic>
        <p:nvPicPr>
          <p:cNvPr id="20486" name="Picture 6" descr="C:\Program Files (x86)\Microsoft Office\MEDIA\CAGCAT10\j0234131.wmf"/>
          <p:cNvPicPr>
            <a:picLocks noChangeAspect="1" noChangeArrowheads="1"/>
          </p:cNvPicPr>
          <p:nvPr/>
        </p:nvPicPr>
        <p:blipFill>
          <a:blip r:embed="rId2"/>
          <a:srcRect/>
          <a:stretch>
            <a:fillRect/>
          </a:stretch>
        </p:blipFill>
        <p:spPr bwMode="auto">
          <a:xfrm>
            <a:off x="6929454" y="0"/>
            <a:ext cx="1952531" cy="2076261"/>
          </a:xfrm>
          <a:prstGeom prst="rect">
            <a:avLst/>
          </a:prstGeom>
          <a:noFill/>
        </p:spPr>
      </p:pic>
      <p:pic>
        <p:nvPicPr>
          <p:cNvPr id="20489" name="Picture 9" descr="C:\Program Files (x86)\Microsoft Office\MEDIA\CAGCAT10\j0293844.wmf"/>
          <p:cNvPicPr>
            <a:picLocks noChangeAspect="1" noChangeArrowheads="1"/>
          </p:cNvPicPr>
          <p:nvPr/>
        </p:nvPicPr>
        <p:blipFill>
          <a:blip r:embed="rId3"/>
          <a:srcRect/>
          <a:stretch>
            <a:fillRect/>
          </a:stretch>
        </p:blipFill>
        <p:spPr bwMode="auto">
          <a:xfrm>
            <a:off x="4143372" y="5030114"/>
            <a:ext cx="3571900" cy="1827886"/>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u="sng" dirty="0">
                <a:solidFill>
                  <a:schemeClr val="accent1">
                    <a:lumMod val="75000"/>
                  </a:schemeClr>
                </a:solidFill>
                <a:latin typeface="Arial Rounded MT Bold" pitchFamily="34" charset="0"/>
              </a:rPr>
              <a:t>3-PROBLEM ÇÖZME BECERİLERİNİ GELİŞTİRİN</a:t>
            </a:r>
          </a:p>
        </p:txBody>
      </p:sp>
      <p:sp>
        <p:nvSpPr>
          <p:cNvPr id="3" name="2 İçerik Yer Tutucusu"/>
          <p:cNvSpPr>
            <a:spLocks noGrp="1"/>
          </p:cNvSpPr>
          <p:nvPr>
            <p:ph sz="quarter" idx="1"/>
          </p:nvPr>
        </p:nvSpPr>
        <p:spPr/>
        <p:txBody>
          <a:bodyPr/>
          <a:lstStyle/>
          <a:p>
            <a:pPr algn="ctr">
              <a:buNone/>
            </a:pPr>
            <a:r>
              <a:rPr lang="tr-TR" dirty="0"/>
              <a:t>		</a:t>
            </a:r>
            <a:r>
              <a:rPr lang="tr-TR" sz="3200" dirty="0">
                <a:latin typeface="Berlin Sans FB" pitchFamily="34" charset="0"/>
              </a:rPr>
              <a:t>Öğrencilere farklı problem çözme stratejilerini öğretin. Grup çalışmaları, beyin fırtınası ve örnek olaylar üzerinden problem çözme becerileri konusunda pratik yapmalarını teşvik edin. </a:t>
            </a:r>
          </a:p>
        </p:txBody>
      </p:sp>
      <p:pic>
        <p:nvPicPr>
          <p:cNvPr id="6" name="5 Resim" descr="images.jpeg"/>
          <p:cNvPicPr>
            <a:picLocks noChangeAspect="1"/>
          </p:cNvPicPr>
          <p:nvPr/>
        </p:nvPicPr>
        <p:blipFill>
          <a:blip r:embed="rId2"/>
          <a:srcRect l="7126" t="4913" r="7380" b="12428"/>
          <a:stretch/>
        </p:blipFill>
        <p:spPr>
          <a:xfrm>
            <a:off x="1714480" y="4318314"/>
            <a:ext cx="5379758" cy="2539686"/>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u="sng" dirty="0">
                <a:solidFill>
                  <a:schemeClr val="accent1">
                    <a:lumMod val="75000"/>
                  </a:schemeClr>
                </a:solidFill>
                <a:latin typeface="Arial Rounded MT Bold" pitchFamily="34" charset="0"/>
              </a:rPr>
              <a:t>4-  öğrencinin öz bakım becerilerini ve güçlü yeteneklerini teşvik edin</a:t>
            </a:r>
          </a:p>
        </p:txBody>
      </p:sp>
      <p:sp>
        <p:nvSpPr>
          <p:cNvPr id="3" name="2 İçerik Yer Tutucusu"/>
          <p:cNvSpPr>
            <a:spLocks noGrp="1"/>
          </p:cNvSpPr>
          <p:nvPr>
            <p:ph sz="quarter" idx="1"/>
          </p:nvPr>
        </p:nvSpPr>
        <p:spPr>
          <a:xfrm>
            <a:off x="457200" y="1600200"/>
            <a:ext cx="7972452" cy="3043246"/>
          </a:xfrm>
        </p:spPr>
        <p:txBody>
          <a:bodyPr>
            <a:normAutofit/>
          </a:bodyPr>
          <a:lstStyle/>
          <a:p>
            <a:pPr algn="ctr">
              <a:buNone/>
            </a:pPr>
            <a:r>
              <a:rPr lang="tr-TR" sz="3200" dirty="0" smtClean="0">
                <a:latin typeface="Arial Rounded MT Bold" pitchFamily="34" charset="0"/>
              </a:rPr>
              <a:t>	Kendine </a:t>
            </a:r>
            <a:r>
              <a:rPr lang="tr-TR" sz="3200" dirty="0">
                <a:latin typeface="Arial Rounded MT Bold" pitchFamily="34" charset="0"/>
              </a:rPr>
              <a:t>bakımın önemini vurgulayarak, sağlıklı beslenme, kişisel temizlik, uyku düzeni ve egzersiz alışkanlıklarını teşvik edin. Öğrencilerinizin yaşamında rutinler oluşturmasına yardımcı olabilirsiniz</a:t>
            </a:r>
            <a:r>
              <a:rPr lang="tr-TR" sz="3200" dirty="0" smtClean="0">
                <a:latin typeface="Arial Rounded MT Bold" pitchFamily="34" charset="0"/>
              </a:rPr>
              <a:t>.</a:t>
            </a:r>
            <a:endParaRPr lang="tr-TR" sz="3200" dirty="0">
              <a:latin typeface="Arial Rounded MT Bold" pitchFamily="34" charset="0"/>
            </a:endParaRPr>
          </a:p>
        </p:txBody>
      </p:sp>
      <p:pic>
        <p:nvPicPr>
          <p:cNvPr id="4" name="3 Resim" descr="indir.jpeg"/>
          <p:cNvPicPr>
            <a:picLocks noChangeAspect="1"/>
          </p:cNvPicPr>
          <p:nvPr/>
        </p:nvPicPr>
        <p:blipFill>
          <a:blip r:embed="rId2"/>
          <a:stretch>
            <a:fillRect/>
          </a:stretch>
        </p:blipFill>
        <p:spPr>
          <a:xfrm>
            <a:off x="1500166" y="4857760"/>
            <a:ext cx="6286544" cy="200024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u="sng" dirty="0">
                <a:solidFill>
                  <a:schemeClr val="accent1">
                    <a:lumMod val="75000"/>
                  </a:schemeClr>
                </a:solidFill>
                <a:latin typeface="Arial Rounded MT Bold" pitchFamily="34" charset="0"/>
              </a:rPr>
              <a:t>4-  öğrencinin öz bakım becerilerini ve güçlü yeteneklerini teşvik edin</a:t>
            </a:r>
          </a:p>
        </p:txBody>
      </p:sp>
      <p:sp>
        <p:nvSpPr>
          <p:cNvPr id="3" name="2 İçerik Yer Tutucusu"/>
          <p:cNvSpPr>
            <a:spLocks noGrp="1"/>
          </p:cNvSpPr>
          <p:nvPr>
            <p:ph sz="quarter" idx="1"/>
          </p:nvPr>
        </p:nvSpPr>
        <p:spPr>
          <a:xfrm>
            <a:off x="457200" y="1600200"/>
            <a:ext cx="7972452" cy="3043246"/>
          </a:xfrm>
        </p:spPr>
        <p:txBody>
          <a:bodyPr>
            <a:normAutofit fontScale="92500" lnSpcReduction="10000"/>
          </a:bodyPr>
          <a:lstStyle/>
          <a:p>
            <a:pPr algn="ctr">
              <a:buNone/>
            </a:pPr>
            <a:r>
              <a:rPr lang="tr-TR" sz="2200" dirty="0" smtClean="0">
                <a:latin typeface="Arial Rounded MT Bold" pitchFamily="34" charset="0"/>
              </a:rPr>
              <a:t>		</a:t>
            </a:r>
            <a:r>
              <a:rPr lang="tr-TR" sz="3200" dirty="0" smtClean="0">
                <a:latin typeface="Arial Rounded MT Bold" pitchFamily="34" charset="0"/>
              </a:rPr>
              <a:t>Öğrencilerin </a:t>
            </a:r>
            <a:r>
              <a:rPr lang="tr-TR" sz="3200" dirty="0">
                <a:latin typeface="Arial Rounded MT Bold" pitchFamily="34" charset="0"/>
              </a:rPr>
              <a:t>ilgi alanları ve yeteneklerine uygun kişisel gelişimlerini destekleyecek aktivitelere yönlendirebilirsiniz. Örneğin; müzik, resim, spor veya diğer ilgi alanları, çocukların duygusal dengede olmalarına yardımcı olabilir. </a:t>
            </a:r>
          </a:p>
        </p:txBody>
      </p:sp>
      <p:pic>
        <p:nvPicPr>
          <p:cNvPr id="4" name="3 Resim" descr="indir.jpeg"/>
          <p:cNvPicPr>
            <a:picLocks noChangeAspect="1"/>
          </p:cNvPicPr>
          <p:nvPr/>
        </p:nvPicPr>
        <p:blipFill>
          <a:blip r:embed="rId2"/>
          <a:stretch>
            <a:fillRect/>
          </a:stretch>
        </p:blipFill>
        <p:spPr>
          <a:xfrm>
            <a:off x="1428728" y="4766561"/>
            <a:ext cx="6143668" cy="2091439"/>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u="sng" dirty="0">
                <a:solidFill>
                  <a:schemeClr val="accent1">
                    <a:lumMod val="75000"/>
                  </a:schemeClr>
                </a:solidFill>
                <a:latin typeface="Arial Rounded MT Bold" pitchFamily="34" charset="0"/>
              </a:rPr>
              <a:t>5-OTOKONTROLÜ GÜÇLENDİRMEK İÇİN OYUNLAR KULLANIN</a:t>
            </a:r>
          </a:p>
        </p:txBody>
      </p:sp>
      <p:sp>
        <p:nvSpPr>
          <p:cNvPr id="3" name="2 İçerik Yer Tutucusu"/>
          <p:cNvSpPr>
            <a:spLocks noGrp="1"/>
          </p:cNvSpPr>
          <p:nvPr>
            <p:ph sz="quarter" idx="1"/>
          </p:nvPr>
        </p:nvSpPr>
        <p:spPr/>
        <p:txBody>
          <a:bodyPr/>
          <a:lstStyle/>
          <a:p>
            <a:pPr algn="ctr">
              <a:buNone/>
            </a:pPr>
            <a:r>
              <a:rPr lang="tr-TR" dirty="0"/>
              <a:t>		</a:t>
            </a:r>
            <a:r>
              <a:rPr lang="tr-TR" sz="3200" dirty="0">
                <a:latin typeface="Berlin Sans FB" pitchFamily="34" charset="0"/>
              </a:rPr>
              <a:t>Sınıfta strateji tabanlı oyunlar veya takım aktiviteleri düzenleyerek öğrencilerin otokontrol ve işbirliği becerilerini geliştirmelerini sağlayın.</a:t>
            </a:r>
          </a:p>
        </p:txBody>
      </p:sp>
      <p:pic>
        <p:nvPicPr>
          <p:cNvPr id="4" name="3 Resim" descr="cocuk_1.png"/>
          <p:cNvPicPr>
            <a:picLocks noChangeAspect="1"/>
          </p:cNvPicPr>
          <p:nvPr/>
        </p:nvPicPr>
        <p:blipFill>
          <a:blip r:embed="rId2" cstate="print"/>
          <a:stretch>
            <a:fillRect/>
          </a:stretch>
        </p:blipFill>
        <p:spPr>
          <a:xfrm>
            <a:off x="1285852" y="3857628"/>
            <a:ext cx="6072230" cy="3339727"/>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857356" y="928670"/>
            <a:ext cx="6600844" cy="3286148"/>
          </a:xfrm>
        </p:spPr>
        <p:txBody>
          <a:bodyPr>
            <a:noAutofit/>
          </a:bodyPr>
          <a:lstStyle/>
          <a:p>
            <a:r>
              <a:rPr lang="tr-TR" sz="4800" dirty="0">
                <a:solidFill>
                  <a:schemeClr val="accent1">
                    <a:lumMod val="75000"/>
                  </a:schemeClr>
                </a:solidFill>
                <a:latin typeface="Times New Roman" pitchFamily="18" charset="0"/>
                <a:cs typeface="Times New Roman" pitchFamily="18" charset="0"/>
              </a:rPr>
              <a:t>ÖĞRENCİLERDE OTOKONTROL BECERİLERİNİN GELİŞTİRİLMESİ</a:t>
            </a:r>
          </a:p>
        </p:txBody>
      </p:sp>
      <p:sp>
        <p:nvSpPr>
          <p:cNvPr id="3" name="2 Alt Başlık"/>
          <p:cNvSpPr>
            <a:spLocks noGrp="1"/>
          </p:cNvSpPr>
          <p:nvPr>
            <p:ph type="subTitle" idx="1"/>
          </p:nvPr>
        </p:nvSpPr>
        <p:spPr/>
        <p:txBody>
          <a:bodyPr>
            <a:normAutofit/>
          </a:bodyPr>
          <a:lstStyle/>
          <a:p>
            <a:r>
              <a:rPr lang="tr-TR" sz="3600" dirty="0">
                <a:solidFill>
                  <a:schemeClr val="tx1"/>
                </a:solidFill>
              </a:rPr>
              <a:t>ÖĞRETMEN SUNUMU</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u="sng" dirty="0">
                <a:solidFill>
                  <a:schemeClr val="accent1">
                    <a:lumMod val="75000"/>
                  </a:schemeClr>
                </a:solidFill>
                <a:latin typeface="Arial Rounded MT Bold" pitchFamily="34" charset="0"/>
              </a:rPr>
              <a:t>6-STRES YÖNETİMİ VE ODAKLANMA EGZERSİZLERİ ÖĞRETİN</a:t>
            </a:r>
          </a:p>
        </p:txBody>
      </p:sp>
      <p:sp>
        <p:nvSpPr>
          <p:cNvPr id="3" name="2 İçerik Yer Tutucusu"/>
          <p:cNvSpPr>
            <a:spLocks noGrp="1"/>
          </p:cNvSpPr>
          <p:nvPr>
            <p:ph sz="quarter" idx="1"/>
          </p:nvPr>
        </p:nvSpPr>
        <p:spPr/>
        <p:txBody>
          <a:bodyPr>
            <a:normAutofit lnSpcReduction="10000"/>
          </a:bodyPr>
          <a:lstStyle/>
          <a:p>
            <a:pPr algn="ctr">
              <a:buNone/>
            </a:pPr>
            <a:r>
              <a:rPr lang="tr-TR" dirty="0"/>
              <a:t>		</a:t>
            </a:r>
            <a:r>
              <a:rPr lang="tr-TR" sz="4000" dirty="0">
                <a:latin typeface="Berlin Sans FB" pitchFamily="34" charset="0"/>
              </a:rPr>
              <a:t>Öğrencilere zihinsel odaklanma ve gevşeme tekniklerini öğretin. Gençlerin stresle başa çıkma stratejilerini öğrenmelerine yardımcı olun. Örneğin, nefes egzersizleri ile stresi azaltmalarına yardımcı olabilirsiniz.</a:t>
            </a:r>
          </a:p>
        </p:txBody>
      </p:sp>
      <p:pic>
        <p:nvPicPr>
          <p:cNvPr id="22532" name="Picture 4" descr="C:\Program Files (x86)\Microsoft Office\MEDIA\CAGCAT10\j0158007.wmf"/>
          <p:cNvPicPr>
            <a:picLocks noChangeAspect="1" noChangeArrowheads="1"/>
          </p:cNvPicPr>
          <p:nvPr/>
        </p:nvPicPr>
        <p:blipFill>
          <a:blip r:embed="rId2"/>
          <a:srcRect/>
          <a:stretch>
            <a:fillRect/>
          </a:stretch>
        </p:blipFill>
        <p:spPr bwMode="auto">
          <a:xfrm>
            <a:off x="214282" y="6320333"/>
            <a:ext cx="5572164" cy="537667"/>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u="sng" dirty="0">
                <a:solidFill>
                  <a:schemeClr val="accent1">
                    <a:lumMod val="75000"/>
                  </a:schemeClr>
                </a:solidFill>
                <a:latin typeface="Arial Rounded MT Bold" pitchFamily="34" charset="0"/>
              </a:rPr>
              <a:t>7-MODEL DAVRANIŞI GÖSTERİN</a:t>
            </a:r>
          </a:p>
        </p:txBody>
      </p:sp>
      <p:sp>
        <p:nvSpPr>
          <p:cNvPr id="3" name="2 İçerik Yer Tutucusu"/>
          <p:cNvSpPr>
            <a:spLocks noGrp="1"/>
          </p:cNvSpPr>
          <p:nvPr>
            <p:ph sz="quarter" idx="1"/>
          </p:nvPr>
        </p:nvSpPr>
        <p:spPr/>
        <p:txBody>
          <a:bodyPr/>
          <a:lstStyle/>
          <a:p>
            <a:pPr>
              <a:buNone/>
            </a:pPr>
            <a:r>
              <a:rPr lang="tr-TR" dirty="0"/>
              <a:t>		</a:t>
            </a:r>
            <a:r>
              <a:rPr lang="tr-TR" sz="4400" dirty="0">
                <a:latin typeface="Berlin Sans FB" pitchFamily="34" charset="0"/>
              </a:rPr>
              <a:t>Kendi otokontrol becerilerinizi, olumlu davranışlarınızı ve çözüm odaklı yaklaşımınızı göstererek öğrencilere </a:t>
            </a:r>
            <a:endParaRPr lang="tr-TR" sz="4400" dirty="0" smtClean="0">
              <a:latin typeface="Berlin Sans FB" pitchFamily="34" charset="0"/>
            </a:endParaRPr>
          </a:p>
          <a:p>
            <a:pPr>
              <a:buNone/>
            </a:pPr>
            <a:r>
              <a:rPr lang="tr-TR" sz="4400" dirty="0" smtClean="0">
                <a:latin typeface="Berlin Sans FB" pitchFamily="34" charset="0"/>
              </a:rPr>
              <a:t>	örnek </a:t>
            </a:r>
            <a:r>
              <a:rPr lang="tr-TR" sz="4400" dirty="0">
                <a:latin typeface="Berlin Sans FB" pitchFamily="34" charset="0"/>
              </a:rPr>
              <a:t>olun.</a:t>
            </a:r>
          </a:p>
        </p:txBody>
      </p:sp>
      <p:pic>
        <p:nvPicPr>
          <p:cNvPr id="23556" name="Picture 4" descr="C:\Program Files (x86)\Microsoft Office\MEDIA\CAGCAT10\j0297551.wmf"/>
          <p:cNvPicPr>
            <a:picLocks noChangeAspect="1" noChangeArrowheads="1"/>
          </p:cNvPicPr>
          <p:nvPr/>
        </p:nvPicPr>
        <p:blipFill>
          <a:blip r:embed="rId2"/>
          <a:srcRect/>
          <a:stretch>
            <a:fillRect/>
          </a:stretch>
        </p:blipFill>
        <p:spPr bwMode="auto">
          <a:xfrm>
            <a:off x="6786578" y="3697347"/>
            <a:ext cx="2071702" cy="3160653"/>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796908"/>
          </a:xfrm>
        </p:spPr>
        <p:txBody>
          <a:bodyPr>
            <a:normAutofit/>
          </a:bodyPr>
          <a:lstStyle/>
          <a:p>
            <a:r>
              <a:rPr lang="tr-TR" sz="4400" b="1" dirty="0">
                <a:solidFill>
                  <a:schemeClr val="accent1">
                    <a:lumMod val="75000"/>
                  </a:schemeClr>
                </a:solidFill>
              </a:rPr>
              <a:t>Sonuç;</a:t>
            </a:r>
          </a:p>
        </p:txBody>
      </p:sp>
      <p:sp>
        <p:nvSpPr>
          <p:cNvPr id="3" name="2 İçerik Yer Tutucusu"/>
          <p:cNvSpPr>
            <a:spLocks noGrp="1"/>
          </p:cNvSpPr>
          <p:nvPr>
            <p:ph sz="quarter" idx="1"/>
          </p:nvPr>
        </p:nvSpPr>
        <p:spPr/>
        <p:txBody>
          <a:bodyPr/>
          <a:lstStyle/>
          <a:p>
            <a:pPr>
              <a:buNone/>
            </a:pPr>
            <a:r>
              <a:rPr lang="tr-TR" dirty="0">
                <a:latin typeface="Berlin Sans FB" pitchFamily="34" charset="0"/>
              </a:rPr>
              <a:t>		</a:t>
            </a:r>
            <a:r>
              <a:rPr lang="tr-TR" sz="4800" dirty="0" smtClean="0">
                <a:latin typeface="Berlin Sans FB" pitchFamily="34" charset="0"/>
              </a:rPr>
              <a:t>Otokontrol/öz </a:t>
            </a:r>
            <a:r>
              <a:rPr lang="tr-TR" sz="4800" dirty="0">
                <a:latin typeface="Berlin Sans FB" pitchFamily="34" charset="0"/>
              </a:rPr>
              <a:t>denetim, çocuklar için başarı ve mutluluk getirir.</a:t>
            </a:r>
          </a:p>
          <a:p>
            <a:pPr>
              <a:buNone/>
            </a:pPr>
            <a:r>
              <a:rPr lang="tr-TR" dirty="0">
                <a:latin typeface="Berlin Sans FB" pitchFamily="34" charset="0"/>
              </a:rPr>
              <a:t>	</a:t>
            </a:r>
            <a:r>
              <a:rPr lang="tr-TR" dirty="0" smtClean="0">
                <a:latin typeface="Berlin Sans FB" pitchFamily="34" charset="0"/>
              </a:rPr>
              <a:t>	</a:t>
            </a:r>
            <a:r>
              <a:rPr lang="tr-TR" dirty="0" smtClean="0">
                <a:solidFill>
                  <a:schemeClr val="accent1">
                    <a:lumMod val="75000"/>
                  </a:schemeClr>
                </a:solidFill>
                <a:latin typeface="Algerian" pitchFamily="82" charset="0"/>
              </a:rPr>
              <a:t>DİNLEDİĞİNİZ </a:t>
            </a:r>
            <a:r>
              <a:rPr lang="tr-TR" dirty="0">
                <a:solidFill>
                  <a:schemeClr val="accent1">
                    <a:lumMod val="75000"/>
                  </a:schemeClr>
                </a:solidFill>
                <a:latin typeface="Algerian" pitchFamily="82" charset="0"/>
              </a:rPr>
              <a:t>İÇİN TEŞEKKÜR EDERİZ.</a:t>
            </a:r>
          </a:p>
        </p:txBody>
      </p:sp>
      <p:sp>
        <p:nvSpPr>
          <p:cNvPr id="26626" name="Sound"/>
          <p:cNvSpPr>
            <a:spLocks noEditPoints="1" noChangeArrowheads="1"/>
          </p:cNvSpPr>
          <p:nvPr/>
        </p:nvSpPr>
        <p:spPr bwMode="auto">
          <a:xfrm>
            <a:off x="3000364" y="5048250"/>
            <a:ext cx="1809750" cy="1809750"/>
          </a:xfrm>
          <a:custGeom>
            <a:avLst/>
            <a:gdLst>
              <a:gd name="T0" fmla="*/ 11164 w 21600"/>
              <a:gd name="T1" fmla="*/ 21159 h 21600"/>
              <a:gd name="T2" fmla="*/ 11164 w 21600"/>
              <a:gd name="T3" fmla="*/ 0 h 21600"/>
              <a:gd name="T4" fmla="*/ 0 w 21600"/>
              <a:gd name="T5" fmla="*/ 10800 h 21600"/>
              <a:gd name="T6" fmla="*/ 21600 w 21600"/>
              <a:gd name="T7" fmla="*/ 10800 h 21600"/>
              <a:gd name="T8" fmla="*/ 761 w 21600"/>
              <a:gd name="T9" fmla="*/ 22454 h 21600"/>
              <a:gd name="T10" fmla="*/ 21069 w 21600"/>
              <a:gd name="T11" fmla="*/ 28282 h 21600"/>
            </a:gdLst>
            <a:ahLst/>
            <a:cxnLst>
              <a:cxn ang="0">
                <a:pos x="T0" y="T1"/>
              </a:cxn>
              <a:cxn ang="0">
                <a:pos x="T2" y="T3"/>
              </a:cxn>
              <a:cxn ang="0">
                <a:pos x="T4" y="T5"/>
              </a:cxn>
              <a:cxn ang="0">
                <a:pos x="T6" y="T7"/>
              </a:cxn>
            </a:cxnLst>
            <a:rect l="T8" t="T9" r="T10" b="T11"/>
            <a:pathLst>
              <a:path w="21600" h="21600">
                <a:moveTo>
                  <a:pt x="0" y="7273"/>
                </a:moveTo>
                <a:lnTo>
                  <a:pt x="5824" y="7273"/>
                </a:lnTo>
                <a:lnTo>
                  <a:pt x="11164" y="0"/>
                </a:lnTo>
                <a:lnTo>
                  <a:pt x="11164" y="21159"/>
                </a:lnTo>
                <a:lnTo>
                  <a:pt x="5824" y="13885"/>
                </a:lnTo>
                <a:lnTo>
                  <a:pt x="0" y="13885"/>
                </a:lnTo>
                <a:lnTo>
                  <a:pt x="0" y="7273"/>
                </a:lnTo>
                <a:close/>
              </a:path>
              <a:path w="21600" h="21600">
                <a:moveTo>
                  <a:pt x="13024" y="7273"/>
                </a:moveTo>
                <a:lnTo>
                  <a:pt x="13591" y="6722"/>
                </a:lnTo>
                <a:lnTo>
                  <a:pt x="13833" y="7548"/>
                </a:lnTo>
                <a:lnTo>
                  <a:pt x="14076" y="8485"/>
                </a:lnTo>
                <a:lnTo>
                  <a:pt x="14157" y="9367"/>
                </a:lnTo>
                <a:lnTo>
                  <a:pt x="14197" y="10524"/>
                </a:lnTo>
                <a:lnTo>
                  <a:pt x="14197" y="11406"/>
                </a:lnTo>
                <a:lnTo>
                  <a:pt x="14116" y="12012"/>
                </a:lnTo>
                <a:lnTo>
                  <a:pt x="13995" y="12728"/>
                </a:lnTo>
                <a:lnTo>
                  <a:pt x="13833" y="13444"/>
                </a:lnTo>
                <a:lnTo>
                  <a:pt x="13712" y="14106"/>
                </a:lnTo>
                <a:lnTo>
                  <a:pt x="13591" y="14546"/>
                </a:lnTo>
                <a:lnTo>
                  <a:pt x="13065" y="13885"/>
                </a:lnTo>
                <a:lnTo>
                  <a:pt x="13307" y="12893"/>
                </a:lnTo>
                <a:lnTo>
                  <a:pt x="13469" y="11791"/>
                </a:lnTo>
                <a:lnTo>
                  <a:pt x="13550" y="10910"/>
                </a:lnTo>
                <a:lnTo>
                  <a:pt x="13591" y="10138"/>
                </a:lnTo>
                <a:lnTo>
                  <a:pt x="13469" y="9367"/>
                </a:lnTo>
                <a:lnTo>
                  <a:pt x="13388" y="8595"/>
                </a:lnTo>
                <a:lnTo>
                  <a:pt x="13267" y="7934"/>
                </a:lnTo>
                <a:lnTo>
                  <a:pt x="13024" y="7273"/>
                </a:lnTo>
                <a:close/>
              </a:path>
              <a:path w="21600" h="21600">
                <a:moveTo>
                  <a:pt x="16382" y="3967"/>
                </a:moveTo>
                <a:lnTo>
                  <a:pt x="16786" y="5179"/>
                </a:lnTo>
                <a:lnTo>
                  <a:pt x="17150" y="6612"/>
                </a:lnTo>
                <a:lnTo>
                  <a:pt x="17474" y="8651"/>
                </a:lnTo>
                <a:lnTo>
                  <a:pt x="17595" y="9753"/>
                </a:lnTo>
                <a:lnTo>
                  <a:pt x="17635" y="12012"/>
                </a:lnTo>
                <a:lnTo>
                  <a:pt x="17393" y="13665"/>
                </a:lnTo>
                <a:lnTo>
                  <a:pt x="17150" y="15208"/>
                </a:lnTo>
                <a:lnTo>
                  <a:pt x="16786" y="16310"/>
                </a:lnTo>
                <a:lnTo>
                  <a:pt x="16341" y="17687"/>
                </a:lnTo>
                <a:lnTo>
                  <a:pt x="15815" y="17081"/>
                </a:lnTo>
                <a:lnTo>
                  <a:pt x="16503" y="14602"/>
                </a:lnTo>
                <a:lnTo>
                  <a:pt x="16786" y="13169"/>
                </a:lnTo>
                <a:lnTo>
                  <a:pt x="16867" y="12012"/>
                </a:lnTo>
                <a:lnTo>
                  <a:pt x="16867" y="9642"/>
                </a:lnTo>
                <a:lnTo>
                  <a:pt x="16705" y="7989"/>
                </a:lnTo>
                <a:lnTo>
                  <a:pt x="16422" y="6612"/>
                </a:lnTo>
                <a:lnTo>
                  <a:pt x="16220" y="5675"/>
                </a:lnTo>
                <a:lnTo>
                  <a:pt x="15856" y="4518"/>
                </a:lnTo>
                <a:lnTo>
                  <a:pt x="16382" y="3967"/>
                </a:lnTo>
                <a:close/>
              </a:path>
              <a:path w="21600" h="21600">
                <a:moveTo>
                  <a:pt x="18889" y="1377"/>
                </a:moveTo>
                <a:lnTo>
                  <a:pt x="19415" y="826"/>
                </a:lnTo>
                <a:lnTo>
                  <a:pt x="20194" y="2576"/>
                </a:lnTo>
                <a:lnTo>
                  <a:pt x="20831" y="4683"/>
                </a:lnTo>
                <a:lnTo>
                  <a:pt x="21357" y="7204"/>
                </a:lnTo>
                <a:lnTo>
                  <a:pt x="21650" y="9450"/>
                </a:lnTo>
                <a:lnTo>
                  <a:pt x="21600" y="12301"/>
                </a:lnTo>
                <a:lnTo>
                  <a:pt x="21215" y="15938"/>
                </a:lnTo>
                <a:lnTo>
                  <a:pt x="20629" y="18348"/>
                </a:lnTo>
                <a:lnTo>
                  <a:pt x="19415" y="21655"/>
                </a:lnTo>
                <a:lnTo>
                  <a:pt x="18889" y="21159"/>
                </a:lnTo>
                <a:lnTo>
                  <a:pt x="19901" y="18404"/>
                </a:lnTo>
                <a:lnTo>
                  <a:pt x="20467" y="15593"/>
                </a:lnTo>
                <a:lnTo>
                  <a:pt x="20791" y="12342"/>
                </a:lnTo>
                <a:lnTo>
                  <a:pt x="20871" y="9532"/>
                </a:lnTo>
                <a:lnTo>
                  <a:pt x="20629" y="7411"/>
                </a:lnTo>
                <a:lnTo>
                  <a:pt x="20062" y="4628"/>
                </a:lnTo>
                <a:lnTo>
                  <a:pt x="19415" y="2810"/>
                </a:lnTo>
                <a:lnTo>
                  <a:pt x="18889" y="1377"/>
                </a:lnTo>
                <a:close/>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normAutofit fontScale="90000"/>
          </a:bodyPr>
          <a:lstStyle/>
          <a:p>
            <a:pPr algn="ctr"/>
            <a:r>
              <a:rPr lang="tr-TR" sz="4400" b="1" dirty="0">
                <a:solidFill>
                  <a:schemeClr val="accent1">
                    <a:lumMod val="75000"/>
                  </a:schemeClr>
                </a:solidFill>
              </a:rPr>
              <a:t>Otokontrol(öz denetim) nedir?</a:t>
            </a:r>
          </a:p>
        </p:txBody>
      </p:sp>
      <p:sp>
        <p:nvSpPr>
          <p:cNvPr id="5" name="4 İçerik Yer Tutucusu"/>
          <p:cNvSpPr>
            <a:spLocks noGrp="1"/>
          </p:cNvSpPr>
          <p:nvPr>
            <p:ph sz="quarter" idx="1"/>
          </p:nvPr>
        </p:nvSpPr>
        <p:spPr>
          <a:xfrm>
            <a:off x="457200" y="1357298"/>
            <a:ext cx="7467600" cy="5116654"/>
          </a:xfrm>
        </p:spPr>
        <p:txBody>
          <a:bodyPr>
            <a:normAutofit/>
          </a:bodyPr>
          <a:lstStyle/>
          <a:p>
            <a:pPr algn="ctr">
              <a:buNone/>
            </a:pPr>
            <a:endParaRPr lang="tr-TR" dirty="0">
              <a:latin typeface="Copperplate Gothic Bold" pitchFamily="34" charset="0"/>
            </a:endParaRPr>
          </a:p>
          <a:p>
            <a:pPr algn="ctr">
              <a:buNone/>
            </a:pPr>
            <a:r>
              <a:rPr lang="tr-TR" sz="3200" dirty="0">
                <a:latin typeface="Copperplate Gothic Bold" pitchFamily="34" charset="0"/>
              </a:rPr>
              <a:t>Otokontrol, kendini kontrol etmek demektir. </a:t>
            </a:r>
          </a:p>
          <a:p>
            <a:pPr algn="ctr">
              <a:buNone/>
            </a:pPr>
            <a:endParaRPr lang="tr-TR" sz="3200" dirty="0">
              <a:latin typeface="Copperplate Gothic Bold" pitchFamily="34" charset="0"/>
            </a:endParaRPr>
          </a:p>
          <a:p>
            <a:pPr algn="ctr">
              <a:buNone/>
            </a:pPr>
            <a:r>
              <a:rPr lang="tr-TR" sz="3200" dirty="0">
                <a:latin typeface="Copperplate Gothic Bold" pitchFamily="34" charset="0"/>
              </a:rPr>
              <a:t>Kendini kontrol etmek bireyin duygularının ve davranışlarının farkında olması ve başkalarını da anlayabilmesidir.</a:t>
            </a:r>
          </a:p>
          <a:p>
            <a:pPr algn="ctr">
              <a:buNone/>
            </a:pPr>
            <a:endParaRPr lang="tr-TR" dirty="0">
              <a:latin typeface="Copperplate Gothic Bold" pitchFamily="34" charset="0"/>
            </a:endParaRPr>
          </a:p>
          <a:p>
            <a:pPr algn="ctr">
              <a:buNone/>
            </a:pPr>
            <a:endParaRPr lang="tr-TR" dirty="0">
              <a:latin typeface="Copperplate Gothic Bold" pitchFamily="34" charset="0"/>
            </a:endParaRPr>
          </a:p>
        </p:txBody>
      </p:sp>
      <p:pic>
        <p:nvPicPr>
          <p:cNvPr id="1030" name="Picture 6" descr="C:\Program Files (x86)\Microsoft Office\MEDIA\CAGCAT10\j0302953.jpg"/>
          <p:cNvPicPr>
            <a:picLocks noChangeAspect="1" noChangeArrowheads="1"/>
          </p:cNvPicPr>
          <p:nvPr/>
        </p:nvPicPr>
        <p:blipFill>
          <a:blip r:embed="rId2"/>
          <a:srcRect/>
          <a:stretch>
            <a:fillRect/>
          </a:stretch>
        </p:blipFill>
        <p:spPr bwMode="auto">
          <a:xfrm flipH="1">
            <a:off x="7584643" y="0"/>
            <a:ext cx="1559357" cy="2186014"/>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normAutofit fontScale="90000"/>
          </a:bodyPr>
          <a:lstStyle/>
          <a:p>
            <a:pPr algn="ctr"/>
            <a:r>
              <a:rPr lang="tr-TR" sz="4400" b="1" dirty="0">
                <a:solidFill>
                  <a:schemeClr val="accent1">
                    <a:lumMod val="75000"/>
                  </a:schemeClr>
                </a:solidFill>
              </a:rPr>
              <a:t>Otokontrol(öz denetim) nedir?</a:t>
            </a:r>
          </a:p>
        </p:txBody>
      </p:sp>
      <p:sp>
        <p:nvSpPr>
          <p:cNvPr id="5" name="4 İçerik Yer Tutucusu"/>
          <p:cNvSpPr>
            <a:spLocks noGrp="1"/>
          </p:cNvSpPr>
          <p:nvPr>
            <p:ph sz="quarter" idx="1"/>
          </p:nvPr>
        </p:nvSpPr>
        <p:spPr>
          <a:xfrm>
            <a:off x="457200" y="1357298"/>
            <a:ext cx="7467600" cy="5116654"/>
          </a:xfrm>
        </p:spPr>
        <p:txBody>
          <a:bodyPr>
            <a:normAutofit/>
          </a:bodyPr>
          <a:lstStyle/>
          <a:p>
            <a:pPr algn="ctr">
              <a:buNone/>
            </a:pPr>
            <a:endParaRPr lang="tr-TR" dirty="0">
              <a:latin typeface="Copperplate Gothic Bold" pitchFamily="34" charset="0"/>
            </a:endParaRPr>
          </a:p>
          <a:p>
            <a:pPr algn="ctr">
              <a:buNone/>
            </a:pPr>
            <a:endParaRPr lang="tr-TR" dirty="0">
              <a:latin typeface="Copperplate Gothic Bold" pitchFamily="34" charset="0"/>
            </a:endParaRPr>
          </a:p>
          <a:p>
            <a:pPr algn="ctr">
              <a:buNone/>
            </a:pPr>
            <a:r>
              <a:rPr lang="tr-TR" sz="3600" b="1" dirty="0">
                <a:solidFill>
                  <a:srgbClr val="C00000"/>
                </a:solidFill>
                <a:latin typeface="Arial Rounded MT Bold" pitchFamily="34" charset="0"/>
                <a:cs typeface="Times New Roman" panose="02020603050405020304" pitchFamily="18" charset="0"/>
              </a:rPr>
              <a:t>Öz Denetim; </a:t>
            </a:r>
            <a:r>
              <a:rPr lang="tr-TR" sz="3600" dirty="0" err="1" smtClean="0">
                <a:latin typeface="Arial Rounded MT Bold" pitchFamily="34" charset="0"/>
                <a:cs typeface="Times New Roman" panose="02020603050405020304" pitchFamily="18" charset="0"/>
              </a:rPr>
              <a:t>Kilpatrick’in</a:t>
            </a:r>
            <a:r>
              <a:rPr lang="tr-TR" sz="3600" dirty="0" smtClean="0">
                <a:latin typeface="Arial Rounded MT Bold" pitchFamily="34" charset="0"/>
                <a:cs typeface="Times New Roman" panose="02020603050405020304" pitchFamily="18" charset="0"/>
              </a:rPr>
              <a:t> </a:t>
            </a:r>
            <a:r>
              <a:rPr lang="tr-TR" sz="3600" dirty="0">
                <a:latin typeface="Arial Rounded MT Bold" pitchFamily="34" charset="0"/>
                <a:cs typeface="Times New Roman" panose="02020603050405020304" pitchFamily="18" charset="0"/>
              </a:rPr>
              <a:t>tanımına göre kişinin hem içsel tatminini sürdürmek hem de toplumun beklentilerine uyum sağlamak amacıyla kendi eylemleri üzerinde kontrol sahibi olmasıdır.</a:t>
            </a:r>
          </a:p>
          <a:p>
            <a:pPr algn="ctr">
              <a:buNone/>
            </a:pPr>
            <a:endParaRPr lang="tr-TR" dirty="0">
              <a:latin typeface="Copperplate Gothic Bold" pitchFamily="34" charset="0"/>
            </a:endParaRPr>
          </a:p>
        </p:txBody>
      </p:sp>
      <p:pic>
        <p:nvPicPr>
          <p:cNvPr id="1030" name="Picture 6" descr="C:\Program Files (x86)\Microsoft Office\MEDIA\CAGCAT10\j0302953.jpg"/>
          <p:cNvPicPr>
            <a:picLocks noChangeAspect="1" noChangeArrowheads="1"/>
          </p:cNvPicPr>
          <p:nvPr/>
        </p:nvPicPr>
        <p:blipFill>
          <a:blip r:embed="rId2"/>
          <a:srcRect/>
          <a:stretch>
            <a:fillRect/>
          </a:stretch>
        </p:blipFill>
        <p:spPr bwMode="auto">
          <a:xfrm flipH="1">
            <a:off x="7584643" y="0"/>
            <a:ext cx="1559357" cy="2186014"/>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1928794" y="214290"/>
            <a:ext cx="6600828" cy="714380"/>
          </a:xfrm>
        </p:spPr>
        <p:txBody>
          <a:bodyPr>
            <a:noAutofit/>
          </a:bodyPr>
          <a:lstStyle/>
          <a:p>
            <a:r>
              <a:rPr lang="tr-TR" sz="2400" u="sng" dirty="0">
                <a:solidFill>
                  <a:schemeClr val="tx1"/>
                </a:solidFill>
                <a:latin typeface="Times New Roman" panose="02020603050405020304" pitchFamily="18" charset="0"/>
                <a:cs typeface="Times New Roman" panose="02020603050405020304" pitchFamily="18" charset="0"/>
              </a:rPr>
              <a:t>otokontrol (öz denetim) neden önemli </a:t>
            </a:r>
            <a:endParaRPr lang="tr-TR" sz="2400" u="sng" dirty="0">
              <a:solidFill>
                <a:schemeClr val="tx1"/>
              </a:solidFill>
            </a:endParaRPr>
          </a:p>
        </p:txBody>
      </p:sp>
      <p:sp>
        <p:nvSpPr>
          <p:cNvPr id="5" name="4 Metin Yer Tutucusu"/>
          <p:cNvSpPr>
            <a:spLocks noGrp="1"/>
          </p:cNvSpPr>
          <p:nvPr>
            <p:ph type="body" idx="1"/>
          </p:nvPr>
        </p:nvSpPr>
        <p:spPr>
          <a:xfrm>
            <a:off x="2357422" y="785794"/>
            <a:ext cx="6172200" cy="5500726"/>
          </a:xfrm>
        </p:spPr>
        <p:txBody>
          <a:bodyPr>
            <a:normAutofit fontScale="25000" lnSpcReduction="20000"/>
          </a:bodyPr>
          <a:lstStyle/>
          <a:p>
            <a:pPr marL="936503" lvl="1" indent="-571500">
              <a:lnSpc>
                <a:spcPts val="4057"/>
              </a:lnSpc>
            </a:pPr>
            <a:r>
              <a:rPr lang="tr-TR" sz="7200" b="1" dirty="0">
                <a:solidFill>
                  <a:schemeClr val="tx1"/>
                </a:solidFill>
                <a:latin typeface="Times New Roman" panose="02020603050405020304" pitchFamily="18" charset="0"/>
                <a:cs typeface="Times New Roman" panose="02020603050405020304" pitchFamily="18" charset="0"/>
              </a:rPr>
              <a:t>ÖĞRENCİNİN;</a:t>
            </a:r>
          </a:p>
          <a:p>
            <a:pPr marL="936503" lvl="1" indent="-571500">
              <a:lnSpc>
                <a:spcPts val="4057"/>
              </a:lnSpc>
              <a:buFont typeface="Wingdings" pitchFamily="2" charset="2"/>
              <a:buChar char="v"/>
            </a:pPr>
            <a:r>
              <a:rPr lang="tr-TR" sz="7200" b="1" dirty="0">
                <a:solidFill>
                  <a:schemeClr val="tx1"/>
                </a:solidFill>
                <a:latin typeface="Times New Roman" panose="02020603050405020304" pitchFamily="18" charset="0"/>
                <a:cs typeface="Times New Roman" panose="02020603050405020304" pitchFamily="18" charset="0"/>
              </a:rPr>
              <a:t>Hedeflerine odaklanmasına,</a:t>
            </a:r>
          </a:p>
          <a:p>
            <a:pPr marL="936503" lvl="1" indent="-571500">
              <a:lnSpc>
                <a:spcPts val="4057"/>
              </a:lnSpc>
              <a:buFont typeface="Wingdings" pitchFamily="2" charset="2"/>
              <a:buChar char="v"/>
            </a:pPr>
            <a:r>
              <a:rPr lang="tr-TR" sz="7200" b="1" dirty="0">
                <a:solidFill>
                  <a:schemeClr val="tx1"/>
                </a:solidFill>
                <a:latin typeface="Times New Roman" panose="02020603050405020304" pitchFamily="18" charset="0"/>
                <a:cs typeface="Times New Roman" panose="02020603050405020304" pitchFamily="18" charset="0"/>
              </a:rPr>
              <a:t>Gelişmiş bir öz güvenin oluşmasına, </a:t>
            </a:r>
          </a:p>
          <a:p>
            <a:pPr marL="936503" lvl="1" indent="-571500">
              <a:lnSpc>
                <a:spcPts val="4057"/>
              </a:lnSpc>
              <a:buFont typeface="Wingdings" pitchFamily="2" charset="2"/>
              <a:buChar char="v"/>
            </a:pPr>
            <a:r>
              <a:rPr lang="tr-TR" sz="7200" b="1" dirty="0">
                <a:solidFill>
                  <a:schemeClr val="tx1"/>
                </a:solidFill>
                <a:latin typeface="Times New Roman" panose="02020603050405020304" pitchFamily="18" charset="0"/>
                <a:cs typeface="Times New Roman" panose="02020603050405020304" pitchFamily="18" charset="0"/>
              </a:rPr>
              <a:t>Eylemlerini bir plana uygun olarak sürdürebilmesine,</a:t>
            </a:r>
          </a:p>
          <a:p>
            <a:pPr marL="936503" lvl="1" indent="-571500">
              <a:lnSpc>
                <a:spcPts val="4057"/>
              </a:lnSpc>
              <a:buFont typeface="Wingdings" pitchFamily="2" charset="2"/>
              <a:buChar char="v"/>
            </a:pPr>
            <a:r>
              <a:rPr lang="tr-TR" sz="7200" b="1" dirty="0">
                <a:solidFill>
                  <a:schemeClr val="tx1"/>
                </a:solidFill>
                <a:latin typeface="Times New Roman" panose="02020603050405020304" pitchFamily="18" charset="0"/>
                <a:cs typeface="Times New Roman" panose="02020603050405020304" pitchFamily="18" charset="0"/>
              </a:rPr>
              <a:t>Davranışlarının ve alışkanlıklarının kontrolünü sağlamasına, </a:t>
            </a:r>
          </a:p>
          <a:p>
            <a:pPr marL="936503" lvl="1" indent="-571500">
              <a:lnSpc>
                <a:spcPts val="4057"/>
              </a:lnSpc>
              <a:buFont typeface="Wingdings" pitchFamily="2" charset="2"/>
              <a:buChar char="v"/>
            </a:pPr>
            <a:r>
              <a:rPr lang="tr-TR" sz="7200" b="1" dirty="0">
                <a:solidFill>
                  <a:schemeClr val="tx1"/>
                </a:solidFill>
                <a:latin typeface="Times New Roman" panose="02020603050405020304" pitchFamily="18" charset="0"/>
                <a:cs typeface="Times New Roman" panose="02020603050405020304" pitchFamily="18" charset="0"/>
              </a:rPr>
              <a:t>Sorumluluklarını yerine getirmesine,</a:t>
            </a:r>
          </a:p>
          <a:p>
            <a:pPr marL="936503" lvl="1" indent="-571500">
              <a:lnSpc>
                <a:spcPts val="4057"/>
              </a:lnSpc>
              <a:buFont typeface="Wingdings" pitchFamily="2" charset="2"/>
              <a:buChar char="v"/>
            </a:pPr>
            <a:r>
              <a:rPr lang="tr-TR" sz="7200" b="1" dirty="0">
                <a:solidFill>
                  <a:schemeClr val="tx1"/>
                </a:solidFill>
                <a:latin typeface="Times New Roman" panose="02020603050405020304" pitchFamily="18" charset="0"/>
                <a:cs typeface="Times New Roman" panose="02020603050405020304" pitchFamily="18" charset="0"/>
              </a:rPr>
              <a:t>Duygularını kontrol edebilmesi ve zayıf yönlerini aşabilme yeteneğine yardımcı olur.</a:t>
            </a:r>
          </a:p>
          <a:p>
            <a:endParaRPr lang="tr-TR" dirty="0"/>
          </a:p>
        </p:txBody>
      </p:sp>
      <p:grpSp>
        <p:nvGrpSpPr>
          <p:cNvPr id="2050" name="Group 2"/>
          <p:cNvGrpSpPr>
            <a:grpSpLocks/>
          </p:cNvGrpSpPr>
          <p:nvPr/>
        </p:nvGrpSpPr>
        <p:grpSpPr bwMode="auto">
          <a:xfrm>
            <a:off x="642910" y="1214422"/>
            <a:ext cx="1962148" cy="2543176"/>
            <a:chOff x="1824" y="633"/>
            <a:chExt cx="2834" cy="2849"/>
          </a:xfrm>
        </p:grpSpPr>
        <p:sp>
          <p:nvSpPr>
            <p:cNvPr id="2051" name="Puzzle3"/>
            <p:cNvSpPr>
              <a:spLocks noEditPoints="1" noChangeArrowheads="1"/>
            </p:cNvSpPr>
            <p:nvPr/>
          </p:nvSpPr>
          <p:spPr bwMode="auto">
            <a:xfrm>
              <a:off x="3204" y="633"/>
              <a:ext cx="1114" cy="1514"/>
            </a:xfrm>
            <a:custGeom>
              <a:avLst/>
              <a:gdLst>
                <a:gd name="T0" fmla="*/ 10391 w 21600"/>
                <a:gd name="T1" fmla="*/ 15806 h 21600"/>
                <a:gd name="T2" fmla="*/ 20551 w 21600"/>
                <a:gd name="T3" fmla="*/ 21088 h 21600"/>
                <a:gd name="T4" fmla="*/ 13180 w 21600"/>
                <a:gd name="T5" fmla="*/ 13801 h 21600"/>
                <a:gd name="T6" fmla="*/ 20551 w 21600"/>
                <a:gd name="T7" fmla="*/ 7025 h 21600"/>
                <a:gd name="T8" fmla="*/ 10500 w 21600"/>
                <a:gd name="T9" fmla="*/ 52 h 21600"/>
                <a:gd name="T10" fmla="*/ 692 w 21600"/>
                <a:gd name="T11" fmla="*/ 6802 h 21600"/>
                <a:gd name="T12" fmla="*/ 8064 w 21600"/>
                <a:gd name="T13" fmla="*/ 13526 h 21600"/>
                <a:gd name="T14" fmla="*/ 692 w 21600"/>
                <a:gd name="T15" fmla="*/ 21088 h 21600"/>
                <a:gd name="T16" fmla="*/ 2273 w 21600"/>
                <a:gd name="T17" fmla="*/ 7719 h 21600"/>
                <a:gd name="T18" fmla="*/ 19149 w 21600"/>
                <a:gd name="T19" fmla="*/ 202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sp>
          <p:nvSpPr>
            <p:cNvPr id="2052" name="Puzzle2"/>
            <p:cNvSpPr>
              <a:spLocks noEditPoints="1" noChangeArrowheads="1"/>
            </p:cNvSpPr>
            <p:nvPr/>
          </p:nvSpPr>
          <p:spPr bwMode="auto">
            <a:xfrm>
              <a:off x="2880" y="1736"/>
              <a:ext cx="1778" cy="1379"/>
            </a:xfrm>
            <a:custGeom>
              <a:avLst/>
              <a:gdLst>
                <a:gd name="T0" fmla="*/ 11 w 21600"/>
                <a:gd name="T1" fmla="*/ 13386 h 21600"/>
                <a:gd name="T2" fmla="*/ 4202 w 21600"/>
                <a:gd name="T3" fmla="*/ 21161 h 21600"/>
                <a:gd name="T4" fmla="*/ 10400 w 21600"/>
                <a:gd name="T5" fmla="*/ 13909 h 21600"/>
                <a:gd name="T6" fmla="*/ 16821 w 21600"/>
                <a:gd name="T7" fmla="*/ 21190 h 21600"/>
                <a:gd name="T8" fmla="*/ 21600 w 21600"/>
                <a:gd name="T9" fmla="*/ 15083 h 21600"/>
                <a:gd name="T10" fmla="*/ 16889 w 21600"/>
                <a:gd name="T11" fmla="*/ 5739 h 21600"/>
                <a:gd name="T12" fmla="*/ 10800 w 21600"/>
                <a:gd name="T13" fmla="*/ 28 h 21600"/>
                <a:gd name="T14" fmla="*/ 4202 w 21600"/>
                <a:gd name="T15" fmla="*/ 5894 h 21600"/>
                <a:gd name="T16" fmla="*/ 5388 w 21600"/>
                <a:gd name="T17" fmla="*/ 6742 h 21600"/>
                <a:gd name="T18" fmla="*/ 16177 w 21600"/>
                <a:gd name="T19" fmla="*/ 20441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sp>
          <p:nvSpPr>
            <p:cNvPr id="2053" name="Puzzle4"/>
            <p:cNvSpPr>
              <a:spLocks noEditPoints="1" noChangeArrowheads="1"/>
            </p:cNvSpPr>
            <p:nvPr/>
          </p:nvSpPr>
          <p:spPr bwMode="auto">
            <a:xfrm>
              <a:off x="2192" y="1719"/>
              <a:ext cx="1072" cy="1763"/>
            </a:xfrm>
            <a:custGeom>
              <a:avLst/>
              <a:gdLst>
                <a:gd name="T0" fmla="*/ 8307 w 21600"/>
                <a:gd name="T1" fmla="*/ 11593 h 21600"/>
                <a:gd name="T2" fmla="*/ 453 w 21600"/>
                <a:gd name="T3" fmla="*/ 16938 h 21600"/>
                <a:gd name="T4" fmla="*/ 11500 w 21600"/>
                <a:gd name="T5" fmla="*/ 21600 h 21600"/>
                <a:gd name="T6" fmla="*/ 20920 w 21600"/>
                <a:gd name="T7" fmla="*/ 16751 h 21600"/>
                <a:gd name="T8" fmla="*/ 13972 w 21600"/>
                <a:gd name="T9" fmla="*/ 10888 h 21600"/>
                <a:gd name="T10" fmla="*/ 21033 w 21600"/>
                <a:gd name="T11" fmla="*/ 4716 h 21600"/>
                <a:gd name="T12" fmla="*/ 11102 w 21600"/>
                <a:gd name="T13" fmla="*/ 11 h 21600"/>
                <a:gd name="T14" fmla="*/ 453 w 21600"/>
                <a:gd name="T15" fmla="*/ 4716 h 21600"/>
                <a:gd name="T16" fmla="*/ 2076 w 21600"/>
                <a:gd name="T17" fmla="*/ 5664 h 21600"/>
                <a:gd name="T18" fmla="*/ 20203 w 21600"/>
                <a:gd name="T19" fmla="*/ 15980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sp>
          <p:nvSpPr>
            <p:cNvPr id="2054" name="Puzzle1"/>
            <p:cNvSpPr>
              <a:spLocks noEditPoints="1" noChangeArrowheads="1"/>
            </p:cNvSpPr>
            <p:nvPr/>
          </p:nvSpPr>
          <p:spPr bwMode="auto">
            <a:xfrm>
              <a:off x="1824" y="1091"/>
              <a:ext cx="1800" cy="1051"/>
            </a:xfrm>
            <a:custGeom>
              <a:avLst/>
              <a:gdLst>
                <a:gd name="T0" fmla="*/ 16740 w 21600"/>
                <a:gd name="T1" fmla="*/ 21078 h 21600"/>
                <a:gd name="T2" fmla="*/ 16976 w 21600"/>
                <a:gd name="T3" fmla="*/ 521 h 21600"/>
                <a:gd name="T4" fmla="*/ 4725 w 21600"/>
                <a:gd name="T5" fmla="*/ 856 h 21600"/>
                <a:gd name="T6" fmla="*/ 5040 w 21600"/>
                <a:gd name="T7" fmla="*/ 21004 h 21600"/>
                <a:gd name="T8" fmla="*/ 10811 w 21600"/>
                <a:gd name="T9" fmla="*/ 12885 h 21600"/>
                <a:gd name="T10" fmla="*/ 10845 w 21600"/>
                <a:gd name="T11" fmla="*/ 8714 h 21600"/>
                <a:gd name="T12" fmla="*/ 21600 w 21600"/>
                <a:gd name="T13" fmla="*/ 10000 h 21600"/>
                <a:gd name="T14" fmla="*/ 56 w 21600"/>
                <a:gd name="T15" fmla="*/ 10000 h 21600"/>
                <a:gd name="T16" fmla="*/ 6086 w 21600"/>
                <a:gd name="T17" fmla="*/ 2569 h 21600"/>
                <a:gd name="T18" fmla="*/ 16132 w 21600"/>
                <a:gd name="T19" fmla="*/ 1955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solidFill>
                  <a:schemeClr val="accent1">
                    <a:lumMod val="75000"/>
                  </a:schemeClr>
                </a:solidFill>
                <a:latin typeface="Berlin Sans FB" pitchFamily="34" charset="0"/>
              </a:rPr>
              <a:t>Çocuklar Üzerinde Bir Otokontrol Testi: </a:t>
            </a:r>
            <a:r>
              <a:rPr lang="tr-TR" dirty="0" err="1">
                <a:solidFill>
                  <a:schemeClr val="accent1">
                    <a:lumMod val="75000"/>
                  </a:schemeClr>
                </a:solidFill>
                <a:latin typeface="Berlin Sans FB" pitchFamily="34" charset="0"/>
              </a:rPr>
              <a:t>Marshmallow</a:t>
            </a:r>
            <a:r>
              <a:rPr lang="tr-TR" dirty="0">
                <a:solidFill>
                  <a:schemeClr val="accent1">
                    <a:lumMod val="75000"/>
                  </a:schemeClr>
                </a:solidFill>
                <a:latin typeface="Berlin Sans FB" pitchFamily="34" charset="0"/>
              </a:rPr>
              <a:t> Deneyi</a:t>
            </a:r>
          </a:p>
        </p:txBody>
      </p:sp>
      <p:sp>
        <p:nvSpPr>
          <p:cNvPr id="3" name="2 İçerik Yer Tutucusu"/>
          <p:cNvSpPr>
            <a:spLocks noGrp="1"/>
          </p:cNvSpPr>
          <p:nvPr>
            <p:ph sz="quarter" idx="1"/>
          </p:nvPr>
        </p:nvSpPr>
        <p:spPr>
          <a:xfrm>
            <a:off x="457200" y="1357298"/>
            <a:ext cx="7972452" cy="5116654"/>
          </a:xfrm>
        </p:spPr>
        <p:txBody>
          <a:bodyPr>
            <a:normAutofit/>
          </a:bodyPr>
          <a:lstStyle/>
          <a:p>
            <a:pPr algn="ctr">
              <a:buNone/>
            </a:pPr>
            <a:r>
              <a:rPr lang="tr-TR" dirty="0" smtClean="0"/>
              <a:t>	</a:t>
            </a:r>
          </a:p>
          <a:p>
            <a:pPr algn="ctr">
              <a:buNone/>
            </a:pPr>
            <a:r>
              <a:rPr lang="tr-TR" sz="3600" dirty="0" err="1" smtClean="0"/>
              <a:t>Walter</a:t>
            </a:r>
            <a:r>
              <a:rPr lang="tr-TR" sz="3600" dirty="0" smtClean="0"/>
              <a:t> </a:t>
            </a:r>
            <a:r>
              <a:rPr lang="tr-TR" sz="3600" dirty="0" err="1"/>
              <a:t>Mischel</a:t>
            </a:r>
            <a:r>
              <a:rPr lang="tr-TR" sz="3600" dirty="0"/>
              <a:t>, kişilik teorisi ve sosyal psikoloji konusunda uzmanlaşmış bir psikologdur. </a:t>
            </a:r>
            <a:r>
              <a:rPr lang="tr-TR" sz="3600" dirty="0" err="1"/>
              <a:t>Mischel</a:t>
            </a:r>
            <a:r>
              <a:rPr lang="tr-TR" sz="3600" dirty="0"/>
              <a:t>, 1972’de Stanford Üniversitesi’nde profesör olarak eğitim verdiği dönemde </a:t>
            </a:r>
            <a:r>
              <a:rPr lang="tr-TR" sz="3600" dirty="0" err="1"/>
              <a:t>marshmallow</a:t>
            </a:r>
            <a:r>
              <a:rPr lang="tr-TR" sz="3600" dirty="0"/>
              <a:t> deneyini gerçekleştiriyor. </a:t>
            </a:r>
            <a:r>
              <a:rPr lang="tr-TR" dirty="0" smtClean="0"/>
              <a:t>	</a:t>
            </a:r>
            <a:endParaRPr lang="tr-TR" dirty="0"/>
          </a:p>
        </p:txBody>
      </p:sp>
      <p:sp>
        <p:nvSpPr>
          <p:cNvPr id="24578" name="Cloud"/>
          <p:cNvSpPr>
            <a:spLocks noChangeAspect="1" noEditPoints="1" noChangeArrowheads="1"/>
          </p:cNvSpPr>
          <p:nvPr/>
        </p:nvSpPr>
        <p:spPr bwMode="auto">
          <a:xfrm>
            <a:off x="7215206" y="357166"/>
            <a:ext cx="1492389" cy="100010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solidFill>
                  <a:schemeClr val="accent1">
                    <a:lumMod val="75000"/>
                  </a:schemeClr>
                </a:solidFill>
                <a:latin typeface="Berlin Sans FB" pitchFamily="34" charset="0"/>
              </a:rPr>
              <a:t>Çocuklar Üzerinde Bir Otokontrol Testi: </a:t>
            </a:r>
            <a:r>
              <a:rPr lang="tr-TR" dirty="0" err="1">
                <a:solidFill>
                  <a:schemeClr val="accent1">
                    <a:lumMod val="75000"/>
                  </a:schemeClr>
                </a:solidFill>
                <a:latin typeface="Berlin Sans FB" pitchFamily="34" charset="0"/>
              </a:rPr>
              <a:t>Marshmallow</a:t>
            </a:r>
            <a:r>
              <a:rPr lang="tr-TR" dirty="0">
                <a:solidFill>
                  <a:schemeClr val="accent1">
                    <a:lumMod val="75000"/>
                  </a:schemeClr>
                </a:solidFill>
                <a:latin typeface="Berlin Sans FB" pitchFamily="34" charset="0"/>
              </a:rPr>
              <a:t> Deneyi</a:t>
            </a:r>
          </a:p>
        </p:txBody>
      </p:sp>
      <p:sp>
        <p:nvSpPr>
          <p:cNvPr id="3" name="2 İçerik Yer Tutucusu"/>
          <p:cNvSpPr>
            <a:spLocks noGrp="1"/>
          </p:cNvSpPr>
          <p:nvPr>
            <p:ph sz="quarter" idx="1"/>
          </p:nvPr>
        </p:nvSpPr>
        <p:spPr>
          <a:xfrm>
            <a:off x="457200" y="1357298"/>
            <a:ext cx="7972452" cy="5116654"/>
          </a:xfrm>
        </p:spPr>
        <p:txBody>
          <a:bodyPr>
            <a:normAutofit/>
          </a:bodyPr>
          <a:lstStyle/>
          <a:p>
            <a:pPr>
              <a:buNone/>
            </a:pPr>
            <a:r>
              <a:rPr lang="tr-TR" dirty="0" smtClean="0"/>
              <a:t>	</a:t>
            </a:r>
          </a:p>
          <a:p>
            <a:pPr algn="just">
              <a:buNone/>
            </a:pPr>
            <a:r>
              <a:rPr lang="tr-TR" dirty="0" smtClean="0"/>
              <a:t>	Deneyde</a:t>
            </a:r>
            <a:r>
              <a:rPr lang="tr-TR" dirty="0"/>
              <a:t>, öncelikle çocuklar tek başına bir odaya alınıyor. Deneyci tarafından, çocuklara bir şekerleme veriliyor. Çocuklara, eğer şekerlemeyi yemek için 15 dakika beklerlerse yemeleri için iki şekerleme daha verilecekleri söyleniyor. Ancak 15 dakika beklemeyenlere yalnızca tek şekerleme verileceği söyleniyor. Ardından, deneyci odadan ayrılıyor. Çocuklar tek yönlü bir aynadan izlenerek gözlemleniyor ve durum karşısındaki tutumları kaydediliyor. Çocukların bazıları, gözlemci odadan çıkar çıkmaz şekerlemeyi yerken bazıları ise sabırla bekleyebiliyor. </a:t>
            </a:r>
          </a:p>
        </p:txBody>
      </p:sp>
      <p:sp>
        <p:nvSpPr>
          <p:cNvPr id="24578" name="Cloud"/>
          <p:cNvSpPr>
            <a:spLocks noChangeAspect="1" noEditPoints="1" noChangeArrowheads="1"/>
          </p:cNvSpPr>
          <p:nvPr/>
        </p:nvSpPr>
        <p:spPr bwMode="auto">
          <a:xfrm>
            <a:off x="7215206" y="357166"/>
            <a:ext cx="1492389" cy="100010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solidFill>
                  <a:schemeClr val="accent1">
                    <a:lumMod val="75000"/>
                  </a:schemeClr>
                </a:solidFill>
                <a:latin typeface="Berlin Sans FB" pitchFamily="34" charset="0"/>
              </a:rPr>
              <a:t>Çocuklar Üzerinde Bir Otokontrol Testi: </a:t>
            </a:r>
            <a:r>
              <a:rPr lang="tr-TR" dirty="0" err="1">
                <a:solidFill>
                  <a:schemeClr val="accent1">
                    <a:lumMod val="75000"/>
                  </a:schemeClr>
                </a:solidFill>
                <a:latin typeface="Berlin Sans FB" pitchFamily="34" charset="0"/>
              </a:rPr>
              <a:t>Marshmallow</a:t>
            </a:r>
            <a:r>
              <a:rPr lang="tr-TR" dirty="0">
                <a:solidFill>
                  <a:schemeClr val="accent1">
                    <a:lumMod val="75000"/>
                  </a:schemeClr>
                </a:solidFill>
                <a:latin typeface="Berlin Sans FB" pitchFamily="34" charset="0"/>
              </a:rPr>
              <a:t> Deneyi</a:t>
            </a:r>
          </a:p>
        </p:txBody>
      </p:sp>
      <p:sp>
        <p:nvSpPr>
          <p:cNvPr id="3" name="2 İçerik Yer Tutucusu"/>
          <p:cNvSpPr>
            <a:spLocks noGrp="1"/>
          </p:cNvSpPr>
          <p:nvPr>
            <p:ph sz="quarter" idx="1"/>
          </p:nvPr>
        </p:nvSpPr>
        <p:spPr>
          <a:xfrm>
            <a:off x="457200" y="1357298"/>
            <a:ext cx="7972452" cy="5116654"/>
          </a:xfrm>
        </p:spPr>
        <p:txBody>
          <a:bodyPr>
            <a:normAutofit/>
          </a:bodyPr>
          <a:lstStyle/>
          <a:p>
            <a:pPr>
              <a:buNone/>
            </a:pPr>
            <a:r>
              <a:rPr lang="tr-TR" dirty="0" smtClean="0"/>
              <a:t>	</a:t>
            </a:r>
            <a:r>
              <a:rPr lang="tr-TR" sz="3600" dirty="0" smtClean="0"/>
              <a:t>Deneyde</a:t>
            </a:r>
            <a:r>
              <a:rPr lang="tr-TR" sz="3600" dirty="0"/>
              <a:t>, bir çocuğun ne kadar uzun süre bekleyebildiğine odaklanılıyor. Böylelikle, çocukların tatmini erteleme becerisi ortaya çıkıyor. Yani </a:t>
            </a:r>
            <a:r>
              <a:rPr lang="tr-TR" sz="3600" dirty="0" err="1"/>
              <a:t>Mischel’in</a:t>
            </a:r>
            <a:r>
              <a:rPr lang="tr-TR" sz="3600" dirty="0"/>
              <a:t> deneyine göre, bir çocuk ne kadar uzun süre bekleyebilirse, tatmini erteleme yeteneği de o kadar büyük oluyor.</a:t>
            </a:r>
          </a:p>
        </p:txBody>
      </p:sp>
      <p:sp>
        <p:nvSpPr>
          <p:cNvPr id="24578" name="Cloud"/>
          <p:cNvSpPr>
            <a:spLocks noChangeAspect="1" noEditPoints="1" noChangeArrowheads="1"/>
          </p:cNvSpPr>
          <p:nvPr/>
        </p:nvSpPr>
        <p:spPr bwMode="auto">
          <a:xfrm>
            <a:off x="7215206" y="357166"/>
            <a:ext cx="1492389" cy="100010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lstStyle/>
          <a:p>
            <a:r>
              <a:rPr lang="tr-TR" dirty="0" err="1">
                <a:solidFill>
                  <a:schemeClr val="accent1">
                    <a:lumMod val="75000"/>
                  </a:schemeClr>
                </a:solidFill>
                <a:latin typeface="Berlin Sans FB" pitchFamily="34" charset="0"/>
              </a:rPr>
              <a:t>Marshmallow</a:t>
            </a:r>
            <a:r>
              <a:rPr lang="tr-TR" dirty="0">
                <a:solidFill>
                  <a:schemeClr val="accent1">
                    <a:lumMod val="75000"/>
                  </a:schemeClr>
                </a:solidFill>
                <a:latin typeface="Berlin Sans FB" pitchFamily="34" charset="0"/>
              </a:rPr>
              <a:t> Deneyinin devamı;</a:t>
            </a:r>
            <a:endParaRPr lang="tr-TR" dirty="0"/>
          </a:p>
        </p:txBody>
      </p:sp>
      <p:sp>
        <p:nvSpPr>
          <p:cNvPr id="6" name="5 İçerik Yer Tutucusu"/>
          <p:cNvSpPr>
            <a:spLocks noGrp="1"/>
          </p:cNvSpPr>
          <p:nvPr>
            <p:ph sz="quarter" idx="1"/>
          </p:nvPr>
        </p:nvSpPr>
        <p:spPr/>
        <p:txBody>
          <a:bodyPr/>
          <a:lstStyle/>
          <a:p>
            <a:pPr>
              <a:buNone/>
            </a:pPr>
            <a:r>
              <a:rPr lang="tr-TR" dirty="0"/>
              <a:t>	</a:t>
            </a:r>
            <a:r>
              <a:rPr lang="tr-TR" sz="3600" dirty="0" smtClean="0"/>
              <a:t>Geçmişte yapılan deneye dahil olmuş çocukların 5 veya 6 yaşlarındaki test sonuçları ile sosyal becerileri ve daha sonraki yaşamdaki akademik performansları arasındaki ilişkiye odaklanıyor. </a:t>
            </a:r>
            <a:endParaRPr lang="tr-TR" sz="3600" dirty="0"/>
          </a:p>
        </p:txBody>
      </p:sp>
      <p:sp>
        <p:nvSpPr>
          <p:cNvPr id="25602" name="Cloud"/>
          <p:cNvSpPr>
            <a:spLocks noChangeAspect="1" noEditPoints="1" noChangeArrowheads="1"/>
          </p:cNvSpPr>
          <p:nvPr/>
        </p:nvSpPr>
        <p:spPr bwMode="auto">
          <a:xfrm>
            <a:off x="6572264" y="0"/>
            <a:ext cx="1997023" cy="133828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tr-T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168</TotalTime>
  <Words>271</Words>
  <Application>Microsoft Office PowerPoint</Application>
  <PresentationFormat>Ekran Gösterisi (4:3)</PresentationFormat>
  <Paragraphs>70</Paragraphs>
  <Slides>22</Slides>
  <Notes>0</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22</vt:i4>
      </vt:variant>
    </vt:vector>
  </HeadingPairs>
  <TitlesOfParts>
    <vt:vector size="31" baseType="lpstr">
      <vt:lpstr>Algerian</vt:lpstr>
      <vt:lpstr>Arial Rounded MT Bold</vt:lpstr>
      <vt:lpstr>Berlin Sans FB</vt:lpstr>
      <vt:lpstr>Century Schoolbook</vt:lpstr>
      <vt:lpstr>Copperplate Gothic Bold</vt:lpstr>
      <vt:lpstr>Times New Roman</vt:lpstr>
      <vt:lpstr>Wingdings</vt:lpstr>
      <vt:lpstr>Wingdings 2</vt:lpstr>
      <vt:lpstr>Cumba</vt:lpstr>
      <vt:lpstr>PowerPoint Sunusu</vt:lpstr>
      <vt:lpstr>ÖĞRENCİLERDE OTOKONTROL BECERİLERİNİN GELİŞTİRİLMESİ</vt:lpstr>
      <vt:lpstr>Otokontrol(öz denetim) nedir?</vt:lpstr>
      <vt:lpstr>Otokontrol(öz denetim) nedir?</vt:lpstr>
      <vt:lpstr>otokontrol (öz denetim) neden önemli </vt:lpstr>
      <vt:lpstr>Çocuklar Üzerinde Bir Otokontrol Testi: Marshmallow Deneyi</vt:lpstr>
      <vt:lpstr>Çocuklar Üzerinde Bir Otokontrol Testi: Marshmallow Deneyi</vt:lpstr>
      <vt:lpstr>Çocuklar Üzerinde Bir Otokontrol Testi: Marshmallow Deneyi</vt:lpstr>
      <vt:lpstr>Marshmallow Deneyinin devamı;</vt:lpstr>
      <vt:lpstr>Marshmallow Deneyinin devamı;</vt:lpstr>
      <vt:lpstr>OTOKONTROL BECERİLERİNİ GELİŞTİRMEDE ÖĞRETMENİN ROLÜ</vt:lpstr>
      <vt:lpstr>Ortaokul öğretmenleri, öğrencilerin bu becerileri güçlendirmelerine yardımcı olabilirler. ortaokul öğrencilerinin otokontrol becerilerini geliştirmek için kullanabilecekleri stratejileri ve öğretmenlere yönelik önerileri ele alacağız.</vt:lpstr>
      <vt:lpstr>1- BİREYLERİN DUYGULARINDA FARKINDALIK KAZANDIRIN</vt:lpstr>
      <vt:lpstr>1- BİREYLERİN DUYGULARINDA FARKINDALIK KAZANDIRIN</vt:lpstr>
      <vt:lpstr>2-ZAMAN YÖNETİMİ VE HEDEF BELİRLEMEYİ ÖĞRETİN</vt:lpstr>
      <vt:lpstr>3-PROBLEM ÇÖZME BECERİLERİNİ GELİŞTİRİN</vt:lpstr>
      <vt:lpstr>4-  öğrencinin öz bakım becerilerini ve güçlü yeteneklerini teşvik edin</vt:lpstr>
      <vt:lpstr>4-  öğrencinin öz bakım becerilerini ve güçlü yeteneklerini teşvik edin</vt:lpstr>
      <vt:lpstr>5-OTOKONTROLÜ GÜÇLENDİRMEK İÇİN OYUNLAR KULLANIN</vt:lpstr>
      <vt:lpstr>6-STRES YÖNETİMİ VE ODAKLANMA EGZERSİZLERİ ÖĞRETİN</vt:lpstr>
      <vt:lpstr>7-MODEL DAVRANIŞI GÖSTERİN</vt:lpstr>
      <vt:lpstr>Sonuç;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ÖĞRENCİLERDE OTOKONTROL BECERİLERİNİN GELİŞTİRİLMESİ</dc:title>
  <dc:creator>umar</dc:creator>
  <cp:lastModifiedBy>User</cp:lastModifiedBy>
  <cp:revision>49</cp:revision>
  <dcterms:created xsi:type="dcterms:W3CDTF">2024-09-12T12:24:32Z</dcterms:created>
  <dcterms:modified xsi:type="dcterms:W3CDTF">2024-09-17T13:39:34Z</dcterms:modified>
</cp:coreProperties>
</file>