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1"/>
  </p:notesMasterIdLst>
  <p:sldIdLst>
    <p:sldId id="281" r:id="rId3"/>
    <p:sldId id="256" r:id="rId4"/>
    <p:sldId id="257" r:id="rId5"/>
    <p:sldId id="274" r:id="rId6"/>
    <p:sldId id="259" r:id="rId7"/>
    <p:sldId id="272" r:id="rId8"/>
    <p:sldId id="262" r:id="rId9"/>
    <p:sldId id="264" r:id="rId10"/>
    <p:sldId id="271" r:id="rId11"/>
    <p:sldId id="266" r:id="rId12"/>
    <p:sldId id="275" r:id="rId13"/>
    <p:sldId id="276" r:id="rId14"/>
    <p:sldId id="267" r:id="rId15"/>
    <p:sldId id="268" r:id="rId16"/>
    <p:sldId id="269" r:id="rId17"/>
    <p:sldId id="270" r:id="rId18"/>
    <p:sldId id="277" r:id="rId19"/>
    <p:sldId id="273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44" autoAdjust="0"/>
  </p:normalViewPr>
  <p:slideViewPr>
    <p:cSldViewPr>
      <p:cViewPr varScale="1">
        <p:scale>
          <a:sx n="66" d="100"/>
          <a:sy n="66" d="100"/>
        </p:scale>
        <p:origin x="193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85E30-EC6C-4032-84D9-9F4F719B2590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1A924-5DBA-4F5D-9551-F551692CBCA4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556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SİZE</a:t>
            </a:r>
            <a:r>
              <a:rPr lang="tr-TR" baseline="0" dirty="0" smtClean="0"/>
              <a:t> GÖRE ÇOCUK NASIL OLMALIDIR? </a:t>
            </a:r>
            <a:r>
              <a:rPr lang="tr-TR" dirty="0" smtClean="0"/>
              <a:t>Soruları sorularak velilerin</a:t>
            </a:r>
            <a:r>
              <a:rPr lang="tr-TR" baseline="0" dirty="0" smtClean="0"/>
              <a:t> sürece dahil olması sağlanır.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A924-5DBA-4F5D-9551-F551692CBCA4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45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Ergenlik </a:t>
            </a:r>
            <a:r>
              <a:rPr lang="tr-TR" dirty="0" smtClean="0"/>
              <a:t>dönemi</a:t>
            </a:r>
            <a:r>
              <a:rPr lang="tr-TR" baseline="0" dirty="0" smtClean="0"/>
              <a:t> özellikleri ve bu dönemde davranışların ilerde alışkanlığa dönüşmesine değinilir.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A924-5DBA-4F5D-9551-F551692CBCA4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8833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Başlıklarla</a:t>
            </a:r>
            <a:r>
              <a:rPr lang="tr-TR" baseline="0" dirty="0" smtClean="0"/>
              <a:t> ilgili açıklama yapılır.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 smtClean="0"/>
              <a:t>1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uyguların insanların yaşadığı doğal birer deneyim olduğunu unutmayın.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2Her duygunun bir süreci vardır ve zamanla geçecektir.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3Duygularınızı içselleştirmek yerine, onları ifade etmekten çekinmeyin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4“Başaramam” gibi olumsuz ifadeler yerine, “Denemeye değer” gibi olumlu ifadelerle kendinizi motive edebilirsiniz.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5Derin nefes alarak rahatlayabilir ve olumsuz duyguların etkisini azaltabilirsiniz.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6Keyif aldığınız aktiviteler stresi azaltabilir ve olumsuz duyguların etkisini hafifletebilir.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7Fiziksel aktivite, endorfin salgısını artırarak olumlu duyguları teşvik edebilir.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Olumsuz duygularla başa çıkmakta zorlanıyorsanız, profesyonel yardım almayı düşünün.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A924-5DBA-4F5D-9551-F551692CBCA4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1896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Ailesi olarak Problem Çözüldüğünde çocuğumuzu desteklemeli, çözülmediğinde yeniden denemesi için yüreklendirmeliyiz</a:t>
            </a:r>
            <a:r>
              <a:rPr lang="tr-TR" baseline="0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A924-5DBA-4F5D-9551-F551692CBCA4}" type="slidenum">
              <a:rPr lang="tr-TR" smtClean="0"/>
              <a:t>14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5797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Örnek olarak </a:t>
            </a:r>
            <a:r>
              <a:rPr lang="tr-TR" baseline="0" dirty="0" smtClean="0"/>
              <a:t>Mete GAZOZ ‘un sporcu </a:t>
            </a:r>
            <a:r>
              <a:rPr lang="tr-TR" baseline="0" dirty="0" err="1" smtClean="0"/>
              <a:t>kimlğinden</a:t>
            </a:r>
            <a:r>
              <a:rPr lang="tr-TR" baseline="0" dirty="0" smtClean="0"/>
              <a:t>  bahsedilir.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A924-5DBA-4F5D-9551-F551692CBCA4}" type="slidenum">
              <a:rPr lang="tr-TR" smtClean="0"/>
              <a:t>15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1177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dirty="0" smtClean="0"/>
              <a:t>Mete, bu</a:t>
            </a:r>
            <a:r>
              <a:rPr lang="tr-TR" sz="1200" b="0" baseline="0" dirty="0" smtClean="0"/>
              <a:t> zamana kadar </a:t>
            </a:r>
            <a:r>
              <a:rPr lang="tr-TR" sz="1200" b="0" dirty="0" smtClean="0"/>
              <a:t>kendini gelişime adayarak zafere giden yolda emin adımlarla ilerledi.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A924-5DBA-4F5D-9551-F551692CBCA4}" type="slidenum">
              <a:rPr lang="tr-TR" smtClean="0"/>
              <a:t>16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317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Başlık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Alt Başlık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Veri Yer Tutucus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352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95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09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83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56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683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15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3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585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690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90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Dikdörtgen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0" name="Resim Yer Tutucus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dirty="0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Başlık Yer Tutucu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Metin Yer Tutucus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Veri Yer Tutucus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18.09.2024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B3A9D-E6AE-4CDD-BFC6-70059A07FA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18.09.2024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5E27-C2A6-4657-98D2-F83C541480F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01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6165" y="2094813"/>
            <a:ext cx="8030817" cy="4571033"/>
          </a:xfrm>
        </p:spPr>
        <p:txBody>
          <a:bodyPr rtlCol="0">
            <a:normAutofit fontScale="40000" lnSpcReduction="20000"/>
          </a:bodyPr>
          <a:lstStyle/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5800" b="1" dirty="0" smtClean="0">
                <a:solidFill>
                  <a:srgbClr val="FF0000"/>
                </a:solidFill>
              </a:rPr>
              <a:t>MALATYA İL </a:t>
            </a:r>
            <a:r>
              <a:rPr lang="tr-TR" sz="5800" b="1" dirty="0">
                <a:solidFill>
                  <a:srgbClr val="FF0000"/>
                </a:solidFill>
              </a:rPr>
              <a:t>MİLLİ EĞİTİM MÜDÜRLÜĞÜ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5800" b="1" dirty="0" smtClean="0">
                <a:solidFill>
                  <a:srgbClr val="FF0000"/>
                </a:solidFill>
              </a:rPr>
              <a:t>YEREL HEDEF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5800" b="1" dirty="0" smtClean="0">
                <a:solidFill>
                  <a:srgbClr val="FF0000"/>
                </a:solidFill>
              </a:rPr>
              <a:t>OTOKONTROL 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3600" b="1" smtClean="0">
                <a:solidFill>
                  <a:srgbClr val="FF0000"/>
                </a:solidFill>
              </a:rPr>
              <a:t>(ORTAOKUL VELİ SUNUSU</a:t>
            </a:r>
            <a:r>
              <a:rPr lang="tr-TR" sz="3600" b="1" dirty="0" smtClean="0">
                <a:solidFill>
                  <a:srgbClr val="FF0000"/>
                </a:solidFill>
              </a:rPr>
              <a:t>)</a:t>
            </a:r>
            <a:endParaRPr lang="tr-TR" sz="3600" b="1" dirty="0">
              <a:solidFill>
                <a:srgbClr val="FF0000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1800" b="1" dirty="0" smtClean="0">
              <a:solidFill>
                <a:srgbClr val="FF0000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1800" b="1" dirty="0">
              <a:solidFill>
                <a:srgbClr val="FF0000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r>
              <a:rPr lang="tr-TR" sz="3800" b="1" dirty="0" smtClean="0">
                <a:solidFill>
                  <a:srgbClr val="FF0000"/>
                </a:solidFill>
              </a:rPr>
              <a:t>2024-2025 </a:t>
            </a:r>
            <a:r>
              <a:rPr lang="tr-TR" sz="3800" b="1" dirty="0">
                <a:solidFill>
                  <a:srgbClr val="FF0000"/>
                </a:solidFill>
              </a:rPr>
              <a:t>EĞİTİM ÖĞRETİM YILI</a:t>
            </a: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4100" b="1" dirty="0">
              <a:solidFill>
                <a:schemeClr val="bg1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4100" b="1" dirty="0">
              <a:solidFill>
                <a:schemeClr val="bg1"/>
              </a:solidFill>
            </a:endParaRPr>
          </a:p>
          <a:p>
            <a:pPr indent="-182880" algn="ctr">
              <a:lnSpc>
                <a:spcPct val="200000"/>
              </a:lnSpc>
              <a:buNone/>
              <a:defRPr/>
            </a:pPr>
            <a:endParaRPr lang="tr-TR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9" name="Picture 4" descr="MALATYA İL MİLLİ EĞİTİM MÜDÜRLÜĞÜ (@MalatyaMem) / 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914" y="430083"/>
            <a:ext cx="1485539" cy="166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57" y="332689"/>
            <a:ext cx="4778909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9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87208" cy="804704"/>
          </a:xfrm>
        </p:spPr>
        <p:txBody>
          <a:bodyPr>
            <a:normAutofit/>
          </a:bodyPr>
          <a:lstStyle/>
          <a:p>
            <a:r>
              <a:rPr lang="tr-TR" dirty="0" smtClean="0"/>
              <a:t>duygularla başa çıkma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9416"/>
            <a:ext cx="6707088" cy="4846320"/>
          </a:xfrm>
        </p:spPr>
        <p:txBody>
          <a:bodyPr>
            <a:normAutofit/>
          </a:bodyPr>
          <a:lstStyle/>
          <a:p>
            <a:r>
              <a:rPr lang="tr-TR" dirty="0" smtClean="0"/>
              <a:t>Duygularınızı Kabul </a:t>
            </a:r>
            <a:r>
              <a:rPr lang="tr-TR" dirty="0"/>
              <a:t>E</a:t>
            </a:r>
            <a:r>
              <a:rPr lang="tr-TR" dirty="0" smtClean="0"/>
              <a:t>din</a:t>
            </a:r>
          </a:p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Sabırlı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Olun</a:t>
            </a:r>
          </a:p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Duygularınızı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İfade Edin</a:t>
            </a:r>
          </a:p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Olumlu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İfadeler Kullanın</a:t>
            </a:r>
          </a:p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Nefes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Egzersizleri</a:t>
            </a:r>
          </a:p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Kendinize Zaman Ayırın</a:t>
            </a:r>
          </a:p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Fiziksel Aktivite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43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örnek ‘ben dili’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Ben dili</a:t>
            </a:r>
            <a:r>
              <a:rPr lang="tr-TR" dirty="0"/>
              <a:t>, kişinin kendisine ait olan duygu ve düşüncelerini ifade edebilmesine </a:t>
            </a:r>
            <a:r>
              <a:rPr lang="tr-TR" dirty="0" smtClean="0"/>
              <a:t>odaklanır.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B</a:t>
            </a:r>
            <a:r>
              <a:rPr lang="tr-TR" dirty="0" smtClean="0"/>
              <a:t>en </a:t>
            </a:r>
            <a:r>
              <a:rPr lang="tr-TR" dirty="0"/>
              <a:t>dili, her iki tarafa da duygu ve düşüncelerini ifade etmesi açısından alan </a:t>
            </a:r>
            <a:r>
              <a:rPr lang="tr-TR" dirty="0" smtClean="0"/>
              <a:t>yaratır.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Örneğin, </a:t>
            </a:r>
            <a:r>
              <a:rPr lang="tr-TR" dirty="0" smtClean="0"/>
              <a:t>“Ödevini hep erteliyorsun.” </a:t>
            </a:r>
            <a:r>
              <a:rPr lang="tr-TR" dirty="0"/>
              <a:t>Oldukça suçlayıcı bir ifadedir.  Bunun yerine, </a:t>
            </a:r>
            <a:r>
              <a:rPr lang="tr-TR" dirty="0" smtClean="0"/>
              <a:t>“Ödevini geç saatlere kaldığında yeterince dinlenemiyorsun’’ </a:t>
            </a:r>
            <a:r>
              <a:rPr lang="tr-TR" dirty="0"/>
              <a:t>t</a:t>
            </a:r>
            <a:r>
              <a:rPr lang="tr-TR" dirty="0" smtClean="0"/>
              <a:t>arzında </a:t>
            </a:r>
            <a:r>
              <a:rPr lang="tr-TR" dirty="0"/>
              <a:t>bir cümle kullanılabilir. </a:t>
            </a:r>
          </a:p>
        </p:txBody>
      </p:sp>
    </p:spTree>
    <p:extLst>
      <p:ext uri="{BB962C8B-B14F-4D97-AF65-F5344CB8AC3E}">
        <p14:creationId xmlns:p14="http://schemas.microsoft.com/office/powerpoint/2010/main" val="90616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Çok kabasın.</a:t>
            </a:r>
          </a:p>
          <a:p>
            <a:endParaRPr lang="tr-TR" dirty="0"/>
          </a:p>
          <a:p>
            <a:r>
              <a:rPr lang="tr-TR" dirty="0" smtClean="0"/>
              <a:t>Derslerine hiç çalışmıyorsun</a:t>
            </a:r>
          </a:p>
          <a:p>
            <a:endParaRPr lang="tr-TR" dirty="0"/>
          </a:p>
          <a:p>
            <a:r>
              <a:rPr lang="tr-TR" dirty="0" smtClean="0"/>
              <a:t>Anlayışsız birisin.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Kaba davranman beni üzüyor.</a:t>
            </a:r>
          </a:p>
          <a:p>
            <a:r>
              <a:rPr lang="tr-TR" dirty="0" smtClean="0"/>
              <a:t>Derslerine yeterince çalışmamana üzülüyorum.</a:t>
            </a:r>
          </a:p>
          <a:p>
            <a:r>
              <a:rPr lang="tr-TR" dirty="0" smtClean="0"/>
              <a:t>Beni anlamadığın zaman üzülüyorum.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3808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Zaman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Zaman kullanımı insanın aynasıdır. </a:t>
            </a:r>
          </a:p>
          <a:p>
            <a:pPr marL="0" indent="0" algn="ctr">
              <a:buNone/>
            </a:pPr>
            <a:r>
              <a:rPr lang="tr-TR" dirty="0" smtClean="0"/>
              <a:t>Zamanı nelere harcadığına bakarak bir insanın önceliklerini,</a:t>
            </a:r>
            <a:r>
              <a:rPr lang="tr-TR" dirty="0"/>
              <a:t> 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değerlerini, </a:t>
            </a:r>
          </a:p>
          <a:p>
            <a:pPr marL="0" indent="0" algn="ctr">
              <a:buNone/>
            </a:pPr>
            <a:r>
              <a:rPr lang="tr-TR" dirty="0" smtClean="0"/>
              <a:t>ilkelerini </a:t>
            </a:r>
          </a:p>
          <a:p>
            <a:pPr marL="0" indent="0" algn="ctr">
              <a:buNone/>
            </a:pPr>
            <a:r>
              <a:rPr lang="tr-TR" dirty="0"/>
              <a:t>a</a:t>
            </a:r>
            <a:r>
              <a:rPr lang="tr-TR" dirty="0" smtClean="0"/>
              <a:t>nlayabilirsiniz.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Doğan CÜCELOĞLU</a:t>
            </a:r>
          </a:p>
        </p:txBody>
      </p:sp>
    </p:spTree>
    <p:extLst>
      <p:ext uri="{BB962C8B-B14F-4D97-AF65-F5344CB8AC3E}">
        <p14:creationId xmlns:p14="http://schemas.microsoft.com/office/powerpoint/2010/main" val="32891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Problem çözme becerileri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PROBLEM </a:t>
            </a:r>
            <a:r>
              <a:rPr lang="tr-TR" dirty="0"/>
              <a:t>ÇÖZME BELLI BIR DURUM KARŞISINDA DÜŞÜNEBILME, NE YAPILACAĞINA VE NASIL YAPILACAĞINA KARAR VEREBILME, ELDEKI IMKANLARI KULLANABILME VE BU YOLLA ÇÖZÜME ULAŞMAKTIR.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610675"/>
            <a:ext cx="3424932" cy="1921396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581128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43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Güçlü yönlerini geliştirin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68798"/>
            <a:ext cx="7239000" cy="4128492"/>
          </a:xfrm>
        </p:spPr>
      </p:pic>
    </p:spTree>
    <p:extLst>
      <p:ext uri="{BB962C8B-B14F-4D97-AF65-F5344CB8AC3E}">
        <p14:creationId xmlns:p14="http://schemas.microsoft.com/office/powerpoint/2010/main" val="17070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type="title"/>
          </p:nvPr>
        </p:nvSpPr>
        <p:spPr>
          <a:xfrm>
            <a:off x="467544" y="484339"/>
            <a:ext cx="7239000" cy="6185021"/>
          </a:xfrm>
        </p:spPr>
        <p:txBody>
          <a:bodyPr>
            <a:noAutofit/>
          </a:bodyPr>
          <a:lstStyle/>
          <a:p>
            <a:r>
              <a:rPr lang="tr-TR" sz="3600" b="0" dirty="0" smtClean="0"/>
              <a:t>-Mete Omuzlarını </a:t>
            </a:r>
            <a:r>
              <a:rPr lang="tr-TR" sz="3600" b="0" dirty="0"/>
              <a:t>geliştirmek için 8 yaşına kadar yüzme kursuna </a:t>
            </a:r>
            <a:r>
              <a:rPr lang="tr-TR" sz="3600" b="0" dirty="0" smtClean="0"/>
              <a:t>gitti</a:t>
            </a:r>
            <a:br>
              <a:rPr lang="tr-TR" sz="3600" b="0" dirty="0" smtClean="0"/>
            </a:br>
            <a:r>
              <a:rPr lang="tr-TR" sz="3600" b="0" dirty="0" smtClean="0"/>
              <a:t/>
            </a:r>
            <a:br>
              <a:rPr lang="tr-TR" sz="3600" b="0" dirty="0" smtClean="0"/>
            </a:br>
            <a:r>
              <a:rPr lang="tr-TR" sz="3600" b="0" dirty="0" smtClean="0"/>
              <a:t>-koordinasyonuna </a:t>
            </a:r>
            <a:r>
              <a:rPr lang="tr-TR" sz="3600" b="0" dirty="0"/>
              <a:t>katkı sağlamak için </a:t>
            </a:r>
            <a:r>
              <a:rPr lang="tr-TR" sz="3600" b="0" dirty="0" smtClean="0"/>
              <a:t> </a:t>
            </a:r>
            <a:r>
              <a:rPr lang="tr-TR" sz="3600" b="0" dirty="0"/>
              <a:t>basketbol oynadı</a:t>
            </a:r>
            <a:r>
              <a:rPr lang="tr-TR" sz="3600" b="0" dirty="0" smtClean="0"/>
              <a:t>. </a:t>
            </a:r>
            <a:br>
              <a:rPr lang="tr-TR" sz="3600" b="0" dirty="0" smtClean="0"/>
            </a:br>
            <a:r>
              <a:rPr lang="tr-TR" sz="3600" b="0" dirty="0" smtClean="0"/>
              <a:t/>
            </a:r>
            <a:br>
              <a:rPr lang="tr-TR" sz="3600" b="0" dirty="0" smtClean="0"/>
            </a:br>
            <a:r>
              <a:rPr lang="tr-TR" sz="3600" b="0" dirty="0"/>
              <a:t>-</a:t>
            </a:r>
            <a:r>
              <a:rPr lang="tr-TR" sz="3600" b="0" dirty="0" smtClean="0"/>
              <a:t>görme </a:t>
            </a:r>
            <a:r>
              <a:rPr lang="tr-TR" sz="3600" b="0" dirty="0"/>
              <a:t>ve dikkat yeteneğini geliştirmek için 1 yıl boyunca resim kursuna </a:t>
            </a:r>
            <a:r>
              <a:rPr lang="tr-TR" sz="3600" b="0" dirty="0" smtClean="0"/>
              <a:t>gitti,</a:t>
            </a:r>
            <a:endParaRPr lang="tr-TR" sz="3600" b="0" dirty="0"/>
          </a:p>
        </p:txBody>
      </p:sp>
    </p:spTree>
    <p:extLst>
      <p:ext uri="{BB962C8B-B14F-4D97-AF65-F5344CB8AC3E}">
        <p14:creationId xmlns:p14="http://schemas.microsoft.com/office/powerpoint/2010/main" val="2823305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25184"/>
          </a:xfrm>
        </p:spPr>
        <p:txBody>
          <a:bodyPr>
            <a:normAutofit fontScale="90000"/>
          </a:bodyPr>
          <a:lstStyle/>
          <a:p>
            <a:r>
              <a:rPr lang="tr-TR" sz="4000" b="0" dirty="0"/>
              <a:t>-göz ve el koordinasyonuna katkı sağlamak için ise 2 yıl boyunca piyano eğitimi aldı.</a:t>
            </a:r>
            <a:br>
              <a:rPr lang="tr-TR" sz="4000" b="0" dirty="0"/>
            </a:br>
            <a:r>
              <a:rPr lang="tr-TR" sz="4000" b="0" dirty="0" smtClean="0"/>
              <a:t>	Mete</a:t>
            </a:r>
            <a:r>
              <a:rPr lang="tr-TR" sz="4000" b="0" dirty="0"/>
              <a:t>, gelişmenin sonu olmadığını herkese gösterdi ve bunun neticesinde birbirinden değerli başarılara imza attı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83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2112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sabırla </a:t>
            </a:r>
            <a:br>
              <a:rPr lang="tr-TR" dirty="0" smtClean="0"/>
            </a:br>
            <a:r>
              <a:rPr lang="tr-TR" dirty="0" smtClean="0"/>
              <a:t>dinlediğiniz</a:t>
            </a:r>
            <a:br>
              <a:rPr lang="tr-TR" dirty="0" smtClean="0"/>
            </a:br>
            <a:r>
              <a:rPr lang="tr-TR" dirty="0" smtClean="0"/>
              <a:t>  için </a:t>
            </a:r>
            <a:br>
              <a:rPr lang="tr-TR" dirty="0" smtClean="0"/>
            </a:br>
            <a:r>
              <a:rPr lang="tr-TR" dirty="0" smtClean="0"/>
              <a:t>teşekkür </a:t>
            </a:r>
            <a:br>
              <a:rPr lang="tr-TR" dirty="0" smtClean="0"/>
            </a:br>
            <a:r>
              <a:rPr lang="tr-TR" dirty="0" smtClean="0"/>
              <a:t>ederim.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21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Otokontrol</a:t>
            </a:r>
            <a:br>
              <a:rPr lang="tr-TR" dirty="0" smtClean="0"/>
            </a:br>
            <a:r>
              <a:rPr lang="tr-TR" dirty="0" smtClean="0"/>
              <a:t>(öz denetim 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  </a:t>
            </a:r>
          </a:p>
          <a:p>
            <a:r>
              <a:rPr lang="tr-TR" dirty="0" smtClean="0"/>
              <a:t>Veli Bilgilendirme Sunumu</a:t>
            </a:r>
          </a:p>
        </p:txBody>
      </p:sp>
    </p:spTree>
    <p:extLst>
      <p:ext uri="{BB962C8B-B14F-4D97-AF65-F5344CB8AC3E}">
        <p14:creationId xmlns:p14="http://schemas.microsoft.com/office/powerpoint/2010/main" val="87216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7704856" cy="3744416"/>
          </a:xfrm>
        </p:spPr>
        <p:txBody>
          <a:bodyPr>
            <a:normAutofit fontScale="90000"/>
          </a:bodyPr>
          <a:lstStyle/>
          <a:p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>size göre çocuk </a:t>
            </a:r>
            <a:br>
              <a:rPr lang="tr-TR" sz="4400" dirty="0" smtClean="0"/>
            </a:br>
            <a:r>
              <a:rPr lang="tr-TR" sz="4400" dirty="0" smtClean="0"/>
              <a:t>nasıl OLMALIDIR? </a:t>
            </a:r>
            <a:br>
              <a:rPr lang="tr-TR" sz="4400" dirty="0" smtClean="0"/>
            </a:br>
            <a:r>
              <a:rPr lang="tr-TR" sz="4400" dirty="0" smtClean="0"/>
              <a:t>YA DA </a:t>
            </a:r>
            <a:br>
              <a:rPr lang="tr-TR" sz="4400" dirty="0" smtClean="0"/>
            </a:br>
            <a:r>
              <a:rPr lang="tr-TR" sz="4400" dirty="0" smtClean="0"/>
              <a:t>HAYALİNİZDEKİ ÇOCUK </a:t>
            </a:r>
            <a:br>
              <a:rPr lang="tr-TR" sz="4400" dirty="0" smtClean="0"/>
            </a:br>
            <a:r>
              <a:rPr lang="tr-TR" sz="4400" dirty="0" smtClean="0"/>
              <a:t>NASIL OLMALIDIR?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24274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239000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yetişkinliğin </a:t>
            </a:r>
            <a:r>
              <a:rPr lang="tr-TR" dirty="0"/>
              <a:t>temellerinin atıldığı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Yeni </a:t>
            </a:r>
            <a:r>
              <a:rPr lang="tr-TR" dirty="0"/>
              <a:t>kabiliyetlerin geliştirilebildiği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/>
              <a:t>Bireyin bağımsızlığını ve sosyal üretkenliğini </a:t>
            </a:r>
            <a:r>
              <a:rPr lang="tr-TR" dirty="0" smtClean="0"/>
              <a:t>kazandığı ortaokul-ergenlik- döneminde </a:t>
            </a:r>
            <a:br>
              <a:rPr lang="tr-TR" dirty="0" smtClean="0"/>
            </a:br>
            <a:r>
              <a:rPr lang="tr-TR" dirty="0" smtClean="0"/>
              <a:t>‘otokontrol’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572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Otokontrol nedir?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Otokontrol bilinçli olarak (kasıtlı olarak) yapılan kişinin davranışlarını, düşüncelerini, duygularını değiştirme ve düzenleme kapasitesidir (Baumeister, Vohs, Tice, 2007; Akt. Subaş, 2018).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51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239000" cy="2952328"/>
          </a:xfrm>
        </p:spPr>
        <p:txBody>
          <a:bodyPr>
            <a:normAutofit/>
          </a:bodyPr>
          <a:lstStyle/>
          <a:p>
            <a:r>
              <a:rPr lang="tr-TR" dirty="0"/>
              <a:t>Duygular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düşüncelerden </a:t>
            </a:r>
            <a:br>
              <a:rPr lang="tr-TR" dirty="0" smtClean="0"/>
            </a:br>
            <a:r>
              <a:rPr lang="tr-TR" dirty="0" smtClean="0"/>
              <a:t>önce </a:t>
            </a:r>
            <a:r>
              <a:rPr lang="tr-TR" dirty="0"/>
              <a:t>bedenimizde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hissedilir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75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Duygularımız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Duygu, bireyin ruh haliyle veya çevresel etkenlere bağlı olarak insan vücudunda ve özellikle de beyinde birçok etkiye sahip olan psikofizyolojik bir </a:t>
            </a:r>
            <a:r>
              <a:rPr lang="tr-TR" dirty="0" smtClean="0"/>
              <a:t>değişimdir.</a:t>
            </a:r>
          </a:p>
          <a:p>
            <a:endParaRPr lang="tr-TR" dirty="0" smtClean="0"/>
          </a:p>
          <a:p>
            <a:r>
              <a:rPr lang="tr-TR" dirty="0" smtClean="0"/>
              <a:t>Gerçek </a:t>
            </a:r>
            <a:r>
              <a:rPr lang="tr-TR" dirty="0"/>
              <a:t>duygularımızın farkında olmak, yüksek sesle ifade edebilmek ve her duygumuz için verdiğimiz doğru ya da yanlış tepkileri belirlemek, sorunlarımızın çözümünde en büyük yardımcımız olacaktır.</a:t>
            </a:r>
          </a:p>
        </p:txBody>
      </p:sp>
    </p:spTree>
    <p:extLst>
      <p:ext uri="{BB962C8B-B14F-4D97-AF65-F5344CB8AC3E}">
        <p14:creationId xmlns:p14="http://schemas.microsoft.com/office/powerpoint/2010/main" val="36192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8 temel duygu ve katmanları</a:t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609725"/>
            <a:ext cx="7488832" cy="4846638"/>
          </a:xfrm>
        </p:spPr>
      </p:pic>
    </p:spTree>
    <p:extLst>
      <p:ext uri="{BB962C8B-B14F-4D97-AF65-F5344CB8AC3E}">
        <p14:creationId xmlns:p14="http://schemas.microsoft.com/office/powerpoint/2010/main" val="263397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5400600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/>
              <a:t>Sevgi, güven, </a:t>
            </a:r>
            <a:br>
              <a:rPr lang="tr-TR" sz="4400" dirty="0" smtClean="0"/>
            </a:br>
            <a:r>
              <a:rPr lang="tr-TR" sz="4400" dirty="0" smtClean="0"/>
              <a:t>huzur, mutluluk </a:t>
            </a:r>
            <a:br>
              <a:rPr lang="tr-TR" sz="4400" dirty="0" smtClean="0"/>
            </a:br>
            <a:r>
              <a:rPr lang="tr-TR" sz="4400" dirty="0" smtClean="0"/>
              <a:t>olduğu kadar </a:t>
            </a:r>
            <a:br>
              <a:rPr lang="tr-TR" sz="4400" dirty="0" smtClean="0"/>
            </a:br>
            <a:r>
              <a:rPr lang="tr-TR" sz="4400" dirty="0" smtClean="0"/>
              <a:t>öfke, üzüntü, kaygı gibi DUYGULAR DA hayatımızın</a:t>
            </a:r>
            <a:br>
              <a:rPr lang="tr-TR" sz="4400" dirty="0" smtClean="0"/>
            </a:br>
            <a:r>
              <a:rPr lang="tr-TR" sz="4400" dirty="0" smtClean="0"/>
              <a:t> bir parçasıdır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25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434</TotalTime>
  <Words>607</Words>
  <Application>Microsoft Office PowerPoint</Application>
  <PresentationFormat>Ekran Gösterisi (4:3)</PresentationFormat>
  <Paragraphs>84</Paragraphs>
  <Slides>18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Trebuchet MS</vt:lpstr>
      <vt:lpstr>Wingdings</vt:lpstr>
      <vt:lpstr>Wingdings 2</vt:lpstr>
      <vt:lpstr>Zengin</vt:lpstr>
      <vt:lpstr>Office Teması</vt:lpstr>
      <vt:lpstr>PowerPoint Sunusu</vt:lpstr>
      <vt:lpstr>Otokontrol (öz denetim ) </vt:lpstr>
      <vt:lpstr> size göre çocuk  nasıl OLMALIDIR?  YA DA  HAYALİNİZDEKİ ÇOCUK  NASIL OLMALIDIR?</vt:lpstr>
      <vt:lpstr>yetişkinliğin temellerinin atıldığı  Yeni kabiliyetlerin geliştirilebildiği   Bireyin bağımsızlığını ve sosyal üretkenliğini kazandığı ortaokul-ergenlik- döneminde  ‘otokontrol’</vt:lpstr>
      <vt:lpstr>Otokontrol nedir?</vt:lpstr>
      <vt:lpstr>Duygular  düşüncelerden  önce bedenimizde  hissedilir. </vt:lpstr>
      <vt:lpstr>Duygularımız</vt:lpstr>
      <vt:lpstr>8 temel duygu ve katmanları </vt:lpstr>
      <vt:lpstr>Sevgi, güven,  huzur, mutluluk  olduğu kadar  öfke, üzüntü, kaygı gibi DUYGULAR DA hayatımızın  bir parçasıdır.</vt:lpstr>
      <vt:lpstr>duygularla başa çıkma</vt:lpstr>
      <vt:lpstr>Bir örnek ‘ben dili’</vt:lpstr>
      <vt:lpstr>örnekler</vt:lpstr>
      <vt:lpstr>Zaman yönetimi</vt:lpstr>
      <vt:lpstr>Problem çözme becerileri</vt:lpstr>
      <vt:lpstr>Güçlü yönlerini geliştirin </vt:lpstr>
      <vt:lpstr>-Mete Omuzlarını geliştirmek için 8 yaşına kadar yüzme kursuna gitti  -koordinasyonuna katkı sağlamak için  basketbol oynadı.   -görme ve dikkat yeteneğini geliştirmek için 1 yıl boyunca resim kursuna gitti,</vt:lpstr>
      <vt:lpstr>-göz ve el koordinasyonuna katkı sağlamak için ise 2 yıl boyunca piyano eğitimi aldı.  Mete, gelişmenin sonu olmadığını herkese gösterdi ve bunun neticesinde birbirinden değerli başarılara imza attı</vt:lpstr>
      <vt:lpstr>sabırla  dinlediğiniz   için  teşekkür  ederim.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Otokontrol (öz denetim )</dc:title>
  <dc:creator>win10</dc:creator>
  <cp:lastModifiedBy>lenova</cp:lastModifiedBy>
  <cp:revision>27</cp:revision>
  <dcterms:created xsi:type="dcterms:W3CDTF">2024-09-12T06:38:54Z</dcterms:created>
  <dcterms:modified xsi:type="dcterms:W3CDTF">2024-09-18T15:59:28Z</dcterms:modified>
</cp:coreProperties>
</file>