
<file path=[Content_Types].xml><?xml version="1.0" encoding="utf-8"?>
<Types xmlns="http://schemas.openxmlformats.org/package/2006/content-types">
  <Default Extension="png" ContentType="image/png"/>
  <Default Extension="bin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25.bin" ContentType="image/jpeg"/>
  <Override PartName="/ppt/media/image31.bin" ContentType="image/jpeg"/>
  <Override PartName="/ppt/media/image32.bin" ContentType="image/jpeg"/>
  <Override PartName="/ppt/media/image34.bin" ContentType="image/jpeg"/>
  <Override PartName="/ppt/media/image35.bin" ContentType="image/jpeg"/>
  <Override PartName="/ppt/media/image36.bin" ContentType="image/jpeg"/>
  <Override PartName="/ppt/media/image56.bin" ContentType="image/jpeg"/>
  <Override PartName="/ppt/media/image57.bin" ContentType="image/jpeg"/>
  <Override PartName="/ppt/media/image58.bin" ContentType="image/jpeg"/>
  <Override PartName="/ppt/media/image60.bin" ContentType="image/jpeg"/>
  <Override PartName="/ppt/media/image70.bin" ContentType="image/jpeg"/>
  <Override PartName="/ppt/media/image71.bin" ContentType="image/jpeg"/>
  <Override PartName="/ppt/media/image72.bin" ContentType="image/jpeg"/>
  <Override PartName="/ppt/media/image73.bin" ContentType="image/jpeg"/>
  <Override PartName="/ppt/media/image76.bin" ContentType="image/jpeg"/>
  <Override PartName="/ppt/media/image94.bin" ContentType="image/jpeg"/>
  <Override PartName="/ppt/media/image95.bin" ContentType="image/jpeg"/>
  <Override PartName="/ppt/media/image96.bin" ContentType="image/jpeg"/>
  <Override PartName="/ppt/media/image97.bin" ContentType="image/jpeg"/>
  <Override PartName="/ppt/media/image98.bin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21.bin" ContentType="image/svg+xml"/>
  <Override PartName="/ppt/media/image24.bin" ContentType="image/svg+xml"/>
  <Override PartName="/ppt/media/image27.bin" ContentType="image/svg+xml"/>
  <Override PartName="/ppt/media/image30.bin" ContentType="image/svg+xml"/>
  <Override PartName="/ppt/media/image33.bin" ContentType="image/svg+xml"/>
  <Override PartName="/ppt/media/image59.bin" ContentType="image/svg+xml"/>
  <Override PartName="/ppt/media/image62.bin" ContentType="image/svg+xml"/>
  <Override PartName="/ppt/media/image65.bin" ContentType="image/svg+xml"/>
  <Override PartName="/ppt/media/image68.bin" ContentType="image/svg+xml"/>
  <Override PartName="/ppt/media/image74.bin" ContentType="image/svg+xml"/>
  <Override PartName="/ppt/media/image78.bin" ContentType="image/svg+xml"/>
  <Override PartName="/ppt/media/image82.bin" ContentType="image/svg+xml"/>
  <Override PartName="/ppt/media/image86.bin" ContentType="image/svg+xml"/>
  <Override PartName="/ppt/media/image114.bin" ContentType="image/svg+xml"/>
  <Override PartName="/ppt/media/image117.bin" ContentType="image/svg+xml"/>
  <Override PartName="/ppt/media/image151.bin" ContentType="image/svg+xml"/>
  <Override PartName="/ppt/media/image155.bin" ContentType="image/svg+xml"/>
  <Override PartName="/ppt/media/image159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</p:sldMasterIdLst>
  <p:sldIdLst>
    <p:sldId id="257" r:id="rId3"/>
    <p:sldId id="301" r:id="rId4"/>
    <p:sldId id="321" r:id="rId5"/>
    <p:sldId id="379" r:id="rId6"/>
    <p:sldId id="431" r:id="rId7"/>
    <p:sldId id="495" r:id="rId8"/>
    <p:sldId id="547" r:id="rId9"/>
    <p:sldId id="606" r:id="rId10"/>
    <p:sldId id="643" r:id="rId11"/>
    <p:sldId id="677" r:id="rId12"/>
    <p:sldId id="729" r:id="rId13"/>
    <p:sldId id="752" r:id="rId14"/>
    <p:sldId id="780" r:id="rId15"/>
    <p:sldId id="817" r:id="rId16"/>
    <p:sldId id="846" r:id="rId17"/>
    <p:sldId id="886" r:id="rId18"/>
    <p:sldId id="936" r:id="rId19"/>
    <p:sldId id="966" r:id="rId20"/>
  </p:sldIdLst>
  <p:sldSz cx="18288000" cy="10287000"/>
  <p:notesSz cx="18288000" cy="10287000"/>
  <p:embeddedFontLs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Poppins" panose="020B0604020202020204" charset="-94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75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15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995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757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0974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1854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534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0102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88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0319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66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8595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702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4087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028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5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39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81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75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94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8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CEAE-9ACF-4870-96B2-2FDD755B4008}" type="datetimeFigureOut">
              <a:rPr lang="en-IN" smtClean="0"/>
              <a:t>18-09-2024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808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B3A9D-E6AE-4CDD-BFC6-70059A07FAC0}" type="datetimeFigureOut">
              <a:rPr lang="tr-TR" smtClean="0"/>
              <a:t>18.09.2024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5E27-C2A6-4657-98D2-F83C54148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592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bin"/><Relationship Id="rId4" Type="http://schemas.openxmlformats.org/officeDocument/2006/relationships/image" Target="../media/image64.bin"/></Relationships>
</file>

<file path=ppt/slides/_rels/slide11.xml.rels><?xml version="1.0" encoding="UTF-8" standalone="yes"?>
<Relationships xmlns="http://schemas.openxmlformats.org/package/2006/relationships"><Relationship Id="rId273" Type="http://schemas.openxmlformats.org/officeDocument/2006/relationships/image" Target="../media/image69.bin"/><Relationship Id="rId3" Type="http://schemas.openxmlformats.org/officeDocument/2006/relationships/image" Target="../media/image10.bin"/><Relationship Id="rId277" Type="http://schemas.openxmlformats.org/officeDocument/2006/relationships/image" Target="../media/image6.bin"/><Relationship Id="rId272" Type="http://schemas.openxmlformats.org/officeDocument/2006/relationships/image" Target="../media/image67.bin"/><Relationship Id="rId2" Type="http://schemas.openxmlformats.org/officeDocument/2006/relationships/image" Target="../media/image3.bin"/><Relationship Id="rId271" Type="http://schemas.openxmlformats.org/officeDocument/2006/relationships/image" Target="../media/image114.bin"/><Relationship Id="rId276" Type="http://schemas.openxmlformats.org/officeDocument/2006/relationships/image" Target="../media/image11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bin"/><Relationship Id="rId3" Type="http://schemas.openxmlformats.org/officeDocument/2006/relationships/image" Target="../media/image54.bin"/><Relationship Id="rId7" Type="http://schemas.openxmlformats.org/officeDocument/2006/relationships/image" Target="../media/image72.bin"/><Relationship Id="rId2" Type="http://schemas.openxmlformats.org/officeDocument/2006/relationships/image" Target="../media/image5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bin"/><Relationship Id="rId5" Type="http://schemas.openxmlformats.org/officeDocument/2006/relationships/image" Target="../media/image70.bin"/><Relationship Id="rId4" Type="http://schemas.openxmlformats.org/officeDocument/2006/relationships/image" Target="../media/image55.bin"/><Relationship Id="rId9" Type="http://schemas.openxmlformats.org/officeDocument/2006/relationships/image" Target="../media/image6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image" Target="../media/image5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bin"/><Relationship Id="rId4" Type="http://schemas.openxmlformats.org/officeDocument/2006/relationships/image" Target="../media/image7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bin"/><Relationship Id="rId3" Type="http://schemas.openxmlformats.org/officeDocument/2006/relationships/image" Target="../media/image10.bin"/><Relationship Id="rId7" Type="http://schemas.openxmlformats.org/officeDocument/2006/relationships/image" Target="../media/image80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bin"/><Relationship Id="rId5" Type="http://schemas.openxmlformats.org/officeDocument/2006/relationships/image" Target="../media/image77.bin"/><Relationship Id="rId10" Type="http://schemas.openxmlformats.org/officeDocument/2006/relationships/image" Target="../media/image6.bin"/><Relationship Id="rId4" Type="http://schemas.openxmlformats.org/officeDocument/2006/relationships/image" Target="../media/image76.bin"/><Relationship Id="rId9" Type="http://schemas.openxmlformats.org/officeDocument/2006/relationships/image" Target="../media/image83.bin"/></Relationships>
</file>

<file path=ppt/slides/_rels/slide16.xml.rels><?xml version="1.0" encoding="UTF-8" standalone="yes"?>
<Relationships xmlns="http://schemas.openxmlformats.org/package/2006/relationships"><Relationship Id="rId362" Type="http://schemas.openxmlformats.org/officeDocument/2006/relationships/image" Target="../media/image91.bin"/><Relationship Id="rId3" Type="http://schemas.openxmlformats.org/officeDocument/2006/relationships/image" Target="../media/image10.bin"/><Relationship Id="rId353" Type="http://schemas.openxmlformats.org/officeDocument/2006/relationships/image" Target="../media/image151.bin"/><Relationship Id="rId361" Type="http://schemas.openxmlformats.org/officeDocument/2006/relationships/image" Target="../media/image90.bin"/><Relationship Id="rId7" Type="http://schemas.openxmlformats.org/officeDocument/2006/relationships/image" Target="../media/image85.bin"/><Relationship Id="rId2" Type="http://schemas.openxmlformats.org/officeDocument/2006/relationships/image" Target="../media/image3.bin"/><Relationship Id="rId360" Type="http://schemas.openxmlformats.org/officeDocument/2006/relationships/image" Target="../media/image15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bin"/><Relationship Id="rId356" Type="http://schemas.openxmlformats.org/officeDocument/2006/relationships/image" Target="../media/image89.bin"/><Relationship Id="rId5" Type="http://schemas.openxmlformats.org/officeDocument/2006/relationships/image" Target="../media/image26.bin"/><Relationship Id="rId355" Type="http://schemas.openxmlformats.org/officeDocument/2006/relationships/image" Target="../media/image88.bin"/><Relationship Id="rId368" Type="http://schemas.openxmlformats.org/officeDocument/2006/relationships/image" Target="../media/image6.bin"/><Relationship Id="rId4" Type="http://schemas.openxmlformats.org/officeDocument/2006/relationships/image" Target="../media/image25.bin"/><Relationship Id="rId354" Type="http://schemas.openxmlformats.org/officeDocument/2006/relationships/image" Target="../media/image87.bin"/><Relationship Id="rId367" Type="http://schemas.openxmlformats.org/officeDocument/2006/relationships/image" Target="../media/image15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bin"/><Relationship Id="rId3" Type="http://schemas.openxmlformats.org/officeDocument/2006/relationships/image" Target="../media/image10.bin"/><Relationship Id="rId7" Type="http://schemas.openxmlformats.org/officeDocument/2006/relationships/image" Target="../media/image95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bin"/><Relationship Id="rId5" Type="http://schemas.openxmlformats.org/officeDocument/2006/relationships/image" Target="../media/image93.bin"/><Relationship Id="rId10" Type="http://schemas.openxmlformats.org/officeDocument/2006/relationships/image" Target="../media/image6.bin"/><Relationship Id="rId4" Type="http://schemas.openxmlformats.org/officeDocument/2006/relationships/image" Target="../media/image92.bin"/><Relationship Id="rId9" Type="http://schemas.openxmlformats.org/officeDocument/2006/relationships/image" Target="../media/image9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bin"/><Relationship Id="rId5" Type="http://schemas.openxmlformats.org/officeDocument/2006/relationships/image" Target="../media/image99.bin"/><Relationship Id="rId4" Type="http://schemas.openxmlformats.org/officeDocument/2006/relationships/image" Target="../media/image9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7" Type="http://schemas.openxmlformats.org/officeDocument/2006/relationships/image" Target="../media/image8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bin"/><Relationship Id="rId5" Type="http://schemas.openxmlformats.org/officeDocument/2006/relationships/image" Target="../media/image6.bin"/><Relationship Id="rId4" Type="http://schemas.openxmlformats.org/officeDocument/2006/relationships/image" Target="../media/image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bin"/></Relationships>
</file>

<file path=ppt/slides/_rels/slide4.xml.rels><?xml version="1.0" encoding="UTF-8" standalone="yes"?>
<Relationships xmlns="http://schemas.openxmlformats.org/package/2006/relationships"><Relationship Id="rId85" Type="http://schemas.openxmlformats.org/officeDocument/2006/relationships/image" Target="../media/image13.bin"/><Relationship Id="rId3" Type="http://schemas.openxmlformats.org/officeDocument/2006/relationships/image" Target="../media/image10.bin"/><Relationship Id="rId84" Type="http://schemas.openxmlformats.org/officeDocument/2006/relationships/image" Target="../media/image21.bin"/><Relationship Id="rId89" Type="http://schemas.openxmlformats.org/officeDocument/2006/relationships/image" Target="../media/image24.bin"/><Relationship Id="rId104" Type="http://schemas.openxmlformats.org/officeDocument/2006/relationships/image" Target="../media/image33.bin"/><Relationship Id="rId2" Type="http://schemas.openxmlformats.org/officeDocument/2006/relationships/image" Target="../media/image3.bin"/><Relationship Id="rId91" Type="http://schemas.openxmlformats.org/officeDocument/2006/relationships/image" Target="../media/image16.bin"/><Relationship Id="rId96" Type="http://schemas.openxmlformats.org/officeDocument/2006/relationships/image" Target="../media/image1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bin"/><Relationship Id="rId90" Type="http://schemas.openxmlformats.org/officeDocument/2006/relationships/image" Target="../media/image15.bin"/><Relationship Id="rId95" Type="http://schemas.openxmlformats.org/officeDocument/2006/relationships/image" Target="../media/image17.bin"/><Relationship Id="rId86" Type="http://schemas.openxmlformats.org/officeDocument/2006/relationships/image" Target="../media/image14.bin"/><Relationship Id="rId94" Type="http://schemas.openxmlformats.org/officeDocument/2006/relationships/image" Target="../media/image27.bin"/><Relationship Id="rId99" Type="http://schemas.openxmlformats.org/officeDocument/2006/relationships/image" Target="../media/image30.bin"/><Relationship Id="rId101" Type="http://schemas.openxmlformats.org/officeDocument/2006/relationships/image" Target="../media/image20.bin"/><Relationship Id="rId4" Type="http://schemas.openxmlformats.org/officeDocument/2006/relationships/image" Target="../media/image11.bin"/><Relationship Id="rId100" Type="http://schemas.openxmlformats.org/officeDocument/2006/relationships/image" Target="../media/image19.bin"/><Relationship Id="rId105" Type="http://schemas.openxmlformats.org/officeDocument/2006/relationships/image" Target="../media/image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bin"/><Relationship Id="rId13" Type="http://schemas.openxmlformats.org/officeDocument/2006/relationships/image" Target="../media/image36.bin"/><Relationship Id="rId3" Type="http://schemas.openxmlformats.org/officeDocument/2006/relationships/image" Target="../media/image23.bin"/><Relationship Id="rId7" Type="http://schemas.openxmlformats.org/officeDocument/2006/relationships/image" Target="../media/image28.bin"/><Relationship Id="rId12" Type="http://schemas.openxmlformats.org/officeDocument/2006/relationships/image" Target="../media/image35.bin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bin"/><Relationship Id="rId11" Type="http://schemas.openxmlformats.org/officeDocument/2006/relationships/image" Target="../media/image34.bin"/><Relationship Id="rId5" Type="http://schemas.openxmlformats.org/officeDocument/2006/relationships/image" Target="../media/image26.bin"/><Relationship Id="rId10" Type="http://schemas.openxmlformats.org/officeDocument/2006/relationships/image" Target="../media/image32.bin"/><Relationship Id="rId4" Type="http://schemas.openxmlformats.org/officeDocument/2006/relationships/image" Target="../media/image25.bin"/><Relationship Id="rId9" Type="http://schemas.openxmlformats.org/officeDocument/2006/relationships/image" Target="../media/image3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159" Type="http://schemas.openxmlformats.org/officeDocument/2006/relationships/image" Target="../media/image59.bin"/><Relationship Id="rId175" Type="http://schemas.openxmlformats.org/officeDocument/2006/relationships/image" Target="../media/image6.bin"/><Relationship Id="rId170" Type="http://schemas.openxmlformats.org/officeDocument/2006/relationships/image" Target="../media/image43.bin"/><Relationship Id="rId2" Type="http://schemas.openxmlformats.org/officeDocument/2006/relationships/image" Target="../media/image3.bin"/><Relationship Id="rId161" Type="http://schemas.openxmlformats.org/officeDocument/2006/relationships/image" Target="../media/image40.bin"/><Relationship Id="rId166" Type="http://schemas.openxmlformats.org/officeDocument/2006/relationships/image" Target="../media/image42.bin"/><Relationship Id="rId174" Type="http://schemas.openxmlformats.org/officeDocument/2006/relationships/image" Target="../media/image6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bin"/><Relationship Id="rId160" Type="http://schemas.openxmlformats.org/officeDocument/2006/relationships/image" Target="../media/image39.bin"/><Relationship Id="rId165" Type="http://schemas.openxmlformats.org/officeDocument/2006/relationships/image" Target="../media/image41.bin"/><Relationship Id="rId164" Type="http://schemas.openxmlformats.org/officeDocument/2006/relationships/image" Target="../media/image62.bin"/><Relationship Id="rId169" Type="http://schemas.openxmlformats.org/officeDocument/2006/relationships/image" Target="../media/image65.bin"/><Relationship Id="rId4" Type="http://schemas.openxmlformats.org/officeDocument/2006/relationships/image" Target="../media/image37.bin"/></Relationships>
</file>

<file path=ppt/slides/_rels/slide7.xml.rels><?xml version="1.0" encoding="UTF-8" standalone="yes"?>
<Relationships xmlns="http://schemas.openxmlformats.org/package/2006/relationships"><Relationship Id="rId189" Type="http://schemas.openxmlformats.org/officeDocument/2006/relationships/image" Target="../media/image47.bin"/><Relationship Id="rId3" Type="http://schemas.openxmlformats.org/officeDocument/2006/relationships/image" Target="../media/image10.bin"/><Relationship Id="rId188" Type="http://schemas.openxmlformats.org/officeDocument/2006/relationships/image" Target="../media/image46.bin"/><Relationship Id="rId201" Type="http://schemas.openxmlformats.org/officeDocument/2006/relationships/image" Target="../media/image82.bin"/><Relationship Id="rId196" Type="http://schemas.openxmlformats.org/officeDocument/2006/relationships/image" Target="../media/image50.bin"/><Relationship Id="rId2" Type="http://schemas.openxmlformats.org/officeDocument/2006/relationships/image" Target="../media/image3.bin"/><Relationship Id="rId187" Type="http://schemas.openxmlformats.org/officeDocument/2006/relationships/image" Target="../media/image74.bin"/><Relationship Id="rId195" Type="http://schemas.openxmlformats.org/officeDocument/2006/relationships/image" Target="../media/image49.bin"/><Relationship Id="rId209" Type="http://schemas.openxmlformats.org/officeDocument/2006/relationships/image" Target="../media/image6.bin"/><Relationship Id="rId1" Type="http://schemas.openxmlformats.org/officeDocument/2006/relationships/slideLayout" Target="../slideLayouts/slideLayout7.xml"/><Relationship Id="rId190" Type="http://schemas.openxmlformats.org/officeDocument/2006/relationships/image" Target="../media/image48.bin"/><Relationship Id="rId5" Type="http://schemas.openxmlformats.org/officeDocument/2006/relationships/image" Target="../media/image45.bin"/><Relationship Id="rId194" Type="http://schemas.openxmlformats.org/officeDocument/2006/relationships/image" Target="../media/image78.bin"/><Relationship Id="rId203" Type="http://schemas.openxmlformats.org/officeDocument/2006/relationships/image" Target="../media/image52.bin"/><Relationship Id="rId208" Type="http://schemas.openxmlformats.org/officeDocument/2006/relationships/image" Target="../media/image86.bin"/><Relationship Id="rId4" Type="http://schemas.openxmlformats.org/officeDocument/2006/relationships/image" Target="../media/image44.bin"/><Relationship Id="rId202" Type="http://schemas.openxmlformats.org/officeDocument/2006/relationships/image" Target="../media/image5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bin"/><Relationship Id="rId3" Type="http://schemas.openxmlformats.org/officeDocument/2006/relationships/image" Target="../media/image54.bin"/><Relationship Id="rId7" Type="http://schemas.openxmlformats.org/officeDocument/2006/relationships/image" Target="../media/image58.bin"/><Relationship Id="rId2" Type="http://schemas.openxmlformats.org/officeDocument/2006/relationships/image" Target="../media/image5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bin"/><Relationship Id="rId5" Type="http://schemas.openxmlformats.org/officeDocument/2006/relationships/image" Target="../media/image56.bin"/><Relationship Id="rId4" Type="http://schemas.openxmlformats.org/officeDocument/2006/relationships/image" Target="../media/image55.bin"/><Relationship Id="rId9" Type="http://schemas.openxmlformats.org/officeDocument/2006/relationships/image" Target="../media/image6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bin"/><Relationship Id="rId4" Type="http://schemas.openxmlformats.org/officeDocument/2006/relationships/image" Target="../media/image6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52331" y="3142216"/>
            <a:ext cx="16061634" cy="6856550"/>
          </a:xfrm>
        </p:spPr>
        <p:txBody>
          <a:bodyPr rtlCol="0">
            <a:normAutofit fontScale="47500" lnSpcReduction="20000"/>
          </a:bodyPr>
          <a:lstStyle/>
          <a:p>
            <a:pPr indent="-274320" algn="ctr">
              <a:lnSpc>
                <a:spcPct val="200000"/>
              </a:lnSpc>
              <a:buNone/>
              <a:defRPr/>
            </a:pPr>
            <a:r>
              <a:rPr lang="tr-TR" sz="8700" b="1" dirty="0">
                <a:solidFill>
                  <a:srgbClr val="FF0000"/>
                </a:solidFill>
              </a:rPr>
              <a:t>MALATYA İL MİLLİ EĞİTİM MÜDÜRLÜĞÜ</a:t>
            </a:r>
          </a:p>
          <a:p>
            <a:pPr indent="-274320" algn="ctr">
              <a:lnSpc>
                <a:spcPct val="200000"/>
              </a:lnSpc>
              <a:buNone/>
              <a:defRPr/>
            </a:pPr>
            <a:r>
              <a:rPr lang="tr-TR" sz="8700" b="1" dirty="0">
                <a:solidFill>
                  <a:srgbClr val="FF0000"/>
                </a:solidFill>
              </a:rPr>
              <a:t>YEREL HEDEF</a:t>
            </a:r>
          </a:p>
          <a:p>
            <a:pPr indent="-274320" algn="ctr">
              <a:lnSpc>
                <a:spcPct val="200000"/>
              </a:lnSpc>
              <a:buNone/>
              <a:defRPr/>
            </a:pPr>
            <a:r>
              <a:rPr lang="tr-TR" sz="8700" b="1" dirty="0">
                <a:solidFill>
                  <a:srgbClr val="FF0000"/>
                </a:solidFill>
              </a:rPr>
              <a:t>OTOKONTROL </a:t>
            </a:r>
          </a:p>
          <a:p>
            <a:pPr indent="-274320" algn="ctr">
              <a:lnSpc>
                <a:spcPct val="200000"/>
              </a:lnSpc>
              <a:buNone/>
              <a:defRPr/>
            </a:pPr>
            <a:r>
              <a:rPr lang="tr-TR" sz="5400" b="1" dirty="0">
                <a:solidFill>
                  <a:srgbClr val="FF0000"/>
                </a:solidFill>
              </a:rPr>
              <a:t>( ÖĞRENCİ SUNUSU)</a:t>
            </a:r>
          </a:p>
          <a:p>
            <a:pPr indent="-274320" algn="ctr">
              <a:lnSpc>
                <a:spcPct val="200000"/>
              </a:lnSpc>
              <a:buNone/>
              <a:defRPr/>
            </a:pPr>
            <a:endParaRPr lang="tr-TR" sz="2700" b="1" dirty="0">
              <a:solidFill>
                <a:srgbClr val="FF0000"/>
              </a:solidFill>
            </a:endParaRPr>
          </a:p>
          <a:p>
            <a:pPr indent="-274320" algn="ctr">
              <a:lnSpc>
                <a:spcPct val="200000"/>
              </a:lnSpc>
              <a:buNone/>
              <a:defRPr/>
            </a:pPr>
            <a:endParaRPr lang="tr-TR" sz="2700" b="1" dirty="0">
              <a:solidFill>
                <a:srgbClr val="FF0000"/>
              </a:solidFill>
            </a:endParaRPr>
          </a:p>
          <a:p>
            <a:pPr indent="-274320" algn="ctr">
              <a:lnSpc>
                <a:spcPct val="200000"/>
              </a:lnSpc>
              <a:buNone/>
              <a:defRPr/>
            </a:pPr>
            <a:r>
              <a:rPr lang="tr-TR" sz="5700" b="1" dirty="0">
                <a:solidFill>
                  <a:srgbClr val="FF0000"/>
                </a:solidFill>
              </a:rPr>
              <a:t>2024-2025 EĞİTİM ÖĞRETİM YILI</a:t>
            </a:r>
          </a:p>
          <a:p>
            <a:pPr indent="-274320" algn="ctr">
              <a:lnSpc>
                <a:spcPct val="200000"/>
              </a:lnSpc>
              <a:buNone/>
              <a:defRPr/>
            </a:pPr>
            <a:endParaRPr lang="tr-TR" sz="6150" b="1" dirty="0">
              <a:solidFill>
                <a:schemeClr val="bg1"/>
              </a:solidFill>
            </a:endParaRPr>
          </a:p>
          <a:p>
            <a:pPr indent="-274320" algn="ctr">
              <a:lnSpc>
                <a:spcPct val="200000"/>
              </a:lnSpc>
              <a:buNone/>
              <a:defRPr/>
            </a:pPr>
            <a:endParaRPr lang="tr-TR" sz="6150" b="1" dirty="0">
              <a:solidFill>
                <a:schemeClr val="bg1"/>
              </a:solidFill>
            </a:endParaRPr>
          </a:p>
          <a:p>
            <a:pPr indent="-274320" algn="ctr">
              <a:lnSpc>
                <a:spcPct val="200000"/>
              </a:lnSpc>
              <a:buNone/>
              <a:defRPr/>
            </a:pPr>
            <a:endParaRPr lang="tr-TR" sz="6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19" name="Picture 4" descr="MALATYA İL MİLLİ EĞİTİM MÜDÜRLÜĞÜ (@MalatyaMem) / 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826" y="645125"/>
            <a:ext cx="2971077" cy="249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12" y="499030"/>
            <a:ext cx="9557819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70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7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68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028700" y="4213919"/>
            <a:ext cx="457200" cy="457200"/>
          </a:xfrm>
          <a:prstGeom prst="rect">
            <a:avLst/>
          </a:prstGeom>
        </p:spPr>
      </p:pic>
      <p:sp>
        <p:nvSpPr>
          <p:cNvPr id="683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9943" y="4236815"/>
            <a:ext cx="38576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01</a:t>
            </a:r>
          </a:p>
        </p:txBody>
      </p:sp>
      <p:sp>
        <p:nvSpPr>
          <p:cNvPr id="68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3697891"/>
            <a:ext cx="71770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Spesifik Hedefler</a:t>
            </a:r>
          </a:p>
        </p:txBody>
      </p:sp>
      <p:sp>
        <p:nvSpPr>
          <p:cNvPr id="687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4193191"/>
            <a:ext cx="71770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Hedeflerin açık ve net bir şekilde tanımlanması, başarıyı artırır. Örneğin, 'daha fazla kitap okumak' yerine 'ayda 2 kitap okumak' belirleyin.</a:t>
            </a:r>
          </a:p>
        </p:txBody>
      </p:sp>
      <p:pic>
        <p:nvPicPr>
          <p:cNvPr id="68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028700" y="6147345"/>
            <a:ext cx="457200" cy="457200"/>
          </a:xfrm>
          <a:prstGeom prst="rect">
            <a:avLst/>
          </a:prstGeom>
        </p:spPr>
      </p:pic>
      <p:sp>
        <p:nvSpPr>
          <p:cNvPr id="691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1368" y="6170200"/>
            <a:ext cx="44291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02</a:t>
            </a:r>
          </a:p>
        </p:txBody>
      </p:sp>
      <p:sp>
        <p:nvSpPr>
          <p:cNvPr id="693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5796915"/>
            <a:ext cx="71770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Ölçülebilir Hedefler</a:t>
            </a:r>
          </a:p>
        </p:txBody>
      </p:sp>
      <p:sp>
        <p:nvSpPr>
          <p:cNvPr id="695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6292215"/>
            <a:ext cx="71770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Hedeflerin ilerlemesini takip edebilmek için ölçülebilir olmaları gerekir. Örneğin, not ortalamasını artırmak gibi.</a:t>
            </a:r>
          </a:p>
        </p:txBody>
      </p:sp>
      <p:pic>
        <p:nvPicPr>
          <p:cNvPr id="69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028700" y="7914978"/>
            <a:ext cx="457200" cy="457200"/>
          </a:xfrm>
          <a:prstGeom prst="rect">
            <a:avLst/>
          </a:prstGeom>
        </p:spPr>
      </p:pic>
      <p:sp>
        <p:nvSpPr>
          <p:cNvPr id="699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38225" y="7937944"/>
            <a:ext cx="452438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03</a:t>
            </a:r>
          </a:p>
        </p:txBody>
      </p:sp>
      <p:sp>
        <p:nvSpPr>
          <p:cNvPr id="701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7564660"/>
            <a:ext cx="71770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Ulaşılabilir Hedefler</a:t>
            </a:r>
          </a:p>
        </p:txBody>
      </p:sp>
      <p:sp>
        <p:nvSpPr>
          <p:cNvPr id="703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8059960"/>
            <a:ext cx="71770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Gerçekçi ve ulaşılabilir hedefler belirlemek, motivasyonu artırır. Örneğin, hedeflerinizi mevcut yeteneklerinize göre ayarlayın.</a:t>
            </a:r>
          </a:p>
        </p:txBody>
      </p:sp>
      <p:pic>
        <p:nvPicPr>
          <p:cNvPr id="7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9467850" y="4048274"/>
            <a:ext cx="457200" cy="457200"/>
          </a:xfrm>
          <a:prstGeom prst="rect">
            <a:avLst/>
          </a:prstGeom>
        </p:spPr>
      </p:pic>
      <p:sp>
        <p:nvSpPr>
          <p:cNvPr id="707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70993" y="4071176"/>
            <a:ext cx="46196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04</a:t>
            </a:r>
          </a:p>
        </p:txBody>
      </p:sp>
      <p:sp>
        <p:nvSpPr>
          <p:cNvPr id="709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82225" y="3697891"/>
            <a:ext cx="71770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İlgili Hedefler</a:t>
            </a:r>
          </a:p>
        </p:txBody>
      </p:sp>
      <p:sp>
        <p:nvSpPr>
          <p:cNvPr id="711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82225" y="4193191"/>
            <a:ext cx="71770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Hedeflerin öğrenci için anlamlı ve ilgili olması, odaklanmayı artırır. Kendi ilgi alanlarınıza göre hedefler belirleyin.</a:t>
            </a:r>
          </a:p>
        </p:txBody>
      </p:sp>
      <p:pic>
        <p:nvPicPr>
          <p:cNvPr id="71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9467850" y="5815906"/>
            <a:ext cx="457200" cy="457200"/>
          </a:xfrm>
          <a:prstGeom prst="rect">
            <a:avLst/>
          </a:prstGeom>
        </p:spPr>
      </p:pic>
      <p:sp>
        <p:nvSpPr>
          <p:cNvPr id="715" name="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70993" y="5838825"/>
            <a:ext cx="46196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05</a:t>
            </a:r>
          </a:p>
        </p:txBody>
      </p:sp>
      <p:sp>
        <p:nvSpPr>
          <p:cNvPr id="717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82225" y="5465540"/>
            <a:ext cx="71770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Zamanlı Hedefler</a:t>
            </a:r>
          </a:p>
        </p:txBody>
      </p:sp>
      <p:sp>
        <p:nvSpPr>
          <p:cNvPr id="719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82225" y="5960840"/>
            <a:ext cx="71770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Belirli bir zaman dilimi içinde tamamlanması gereken hedefler, motivasyonu artırır. Örneğin, 'bu dönemde 5 proje tamamlamak'.</a:t>
            </a:r>
          </a:p>
        </p:txBody>
      </p:sp>
      <p:sp>
        <p:nvSpPr>
          <p:cNvPr id="721" name="Click here to edit title-40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3027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Hedef Belirleme</a:t>
            </a:r>
          </a:p>
        </p:txBody>
      </p:sp>
      <p:sp>
        <p:nvSpPr>
          <p:cNvPr id="723" name="Click here to edit subtitle-49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336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SMART Hedefler ile Öğrencilerin Motivasyonunu Artırma Yöntemleri</a:t>
            </a:r>
          </a:p>
        </p:txBody>
      </p:sp>
      <p:sp>
        <p:nvSpPr>
          <p:cNvPr id="725" name="Click here to edit label-40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3330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HEDEF BELIRLEME YÖNTEMLERI</a:t>
            </a:r>
          </a:p>
        </p:txBody>
      </p:sp>
      <p:pic>
        <p:nvPicPr>
          <p:cNvPr id="72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3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733" name="svgbas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6B981511-0191-4AF7-9448-960372B4B061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271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1028700" y="3086100"/>
            <a:ext cx="16268700" cy="6248400"/>
          </a:xfrm>
          <a:prstGeom prst="rect">
            <a:avLst/>
          </a:prstGeom>
        </p:spPr>
      </p:pic>
      <p:pic>
        <p:nvPicPr>
          <p:cNvPr id="73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2">
            <a:alphaModFix/>
          </a:blip>
          <a:stretch/>
        </p:blipFill>
        <p:spPr>
          <a:xfrm>
            <a:off x="8405812" y="5453062"/>
            <a:ext cx="1514475" cy="1514475"/>
          </a:xfrm>
          <a:prstGeom prst="rect">
            <a:avLst/>
          </a:prstGeom>
        </p:spPr>
      </p:pic>
      <p:pic>
        <p:nvPicPr>
          <p:cNvPr id="735" name="iconNode64e23d88-0377-46c7-b60f-e9f552aa6e6f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3">
            <a:alphaModFix/>
            <a:extLst>
              <a:ext uri="{38424DA7-1AD9-462D-8B26-5CCA2D372F05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276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8785175" y="5832425"/>
            <a:ext cx="758875" cy="758875"/>
          </a:xfrm>
          <a:prstGeom prst="rect">
            <a:avLst/>
          </a:prstGeom>
        </p:spPr>
      </p:pic>
      <p:sp>
        <p:nvSpPr>
          <p:cNvPr id="736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122640" y="3389281"/>
            <a:ext cx="81010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Duygusal Farkındalık</a:t>
            </a:r>
          </a:p>
        </p:txBody>
      </p:sp>
      <p:sp>
        <p:nvSpPr>
          <p:cNvPr id="737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122640" y="3884581"/>
            <a:ext cx="810101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392"/>
              </a:lnSpc>
            </a:pPr>
            <a:r>
              <a:rPr lang="en-US" sz="1650" spc="-8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Duyguların tanınması, bireyin kendini daha iyi anlamasına ve yönetmesine yardımcı olur.</a:t>
            </a:r>
          </a:p>
        </p:txBody>
      </p:sp>
      <p:sp>
        <p:nvSpPr>
          <p:cNvPr id="738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83721" y="5656898"/>
            <a:ext cx="587216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Stres Yönetimi Teknikleri</a:t>
            </a:r>
          </a:p>
        </p:txBody>
      </p:sp>
      <p:sp>
        <p:nvSpPr>
          <p:cNvPr id="739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83721" y="6152198"/>
            <a:ext cx="5872162" cy="619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1650" spc="-8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Derin nefes alma, yürüyüş gibi teknikler, stresle başa çıkmada etkili yöntemlerdir.</a:t>
            </a:r>
          </a:p>
        </p:txBody>
      </p:sp>
      <p:sp>
        <p:nvSpPr>
          <p:cNvPr id="74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188583" y="8235696"/>
            <a:ext cx="59674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Hobi Edinme</a:t>
            </a:r>
          </a:p>
        </p:txBody>
      </p:sp>
      <p:sp>
        <p:nvSpPr>
          <p:cNvPr id="741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188583" y="8730996"/>
            <a:ext cx="596741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392"/>
              </a:lnSpc>
            </a:pPr>
            <a:r>
              <a:rPr lang="en-US" sz="1650" spc="-8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Yeni hobiler, zihinsel sağlığı destekler ve duygusal dengeyi korur.</a:t>
            </a:r>
          </a:p>
        </p:txBody>
      </p:sp>
      <p:sp>
        <p:nvSpPr>
          <p:cNvPr id="742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37380" y="5808726"/>
            <a:ext cx="57102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Duygusal Dayanıklılık</a:t>
            </a:r>
          </a:p>
        </p:txBody>
      </p:sp>
      <p:sp>
        <p:nvSpPr>
          <p:cNvPr id="743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37380" y="6304026"/>
            <a:ext cx="5710238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392"/>
              </a:lnSpc>
            </a:pPr>
            <a:r>
              <a:rPr lang="en-US" sz="1650" spc="-8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Zorluklarla başa çıkma yeteneği, öğrencilerin başarısını artırır.</a:t>
            </a:r>
          </a:p>
        </p:txBody>
      </p:sp>
      <p:sp>
        <p:nvSpPr>
          <p:cNvPr id="744" name="Click here to edit title-43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3027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Duygu Yönetimi</a:t>
            </a:r>
          </a:p>
        </p:txBody>
      </p:sp>
      <p:sp>
        <p:nvSpPr>
          <p:cNvPr id="746" name="Click here to edit subtitle-40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336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Otokontrolün Temel Unsurları ve Önemi</a:t>
            </a:r>
          </a:p>
        </p:txBody>
      </p:sp>
      <p:sp>
        <p:nvSpPr>
          <p:cNvPr id="748" name="Click here to edit label-41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3330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OTOKONTROL VE DUYGULAR</a:t>
            </a:r>
          </a:p>
        </p:txBody>
      </p:sp>
      <p:pic>
        <p:nvPicPr>
          <p:cNvPr id="75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7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5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sp>
        <p:nvSpPr>
          <p:cNvPr id="756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3642550"/>
            <a:ext cx="163782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Düzenli Uyku</a:t>
            </a:r>
          </a:p>
        </p:txBody>
      </p:sp>
      <p:sp>
        <p:nvSpPr>
          <p:cNvPr id="758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4137850"/>
            <a:ext cx="16378238" cy="3429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Vücudun dinlenmesi ve zihinsel sağlığın korunması için gereklidir. İyi bir uyku, akademik performansı artırır.</a:t>
            </a:r>
          </a:p>
        </p:txBody>
      </p:sp>
      <p:sp>
        <p:nvSpPr>
          <p:cNvPr id="760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5078825"/>
            <a:ext cx="163782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Sağlıklı Beslenme</a:t>
            </a:r>
          </a:p>
        </p:txBody>
      </p:sp>
      <p:sp>
        <p:nvSpPr>
          <p:cNvPr id="76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5574125"/>
            <a:ext cx="16378238" cy="3429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Dengeli bir beslenme, enerji seviyelerini yükseltir ve zihinsel berraklık sağlar. Özellikle sabah kahvaltısı önemlidir.</a:t>
            </a:r>
          </a:p>
        </p:txBody>
      </p:sp>
      <p:sp>
        <p:nvSpPr>
          <p:cNvPr id="764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6515100"/>
            <a:ext cx="163782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Düzenli Egzersiz</a:t>
            </a:r>
          </a:p>
        </p:txBody>
      </p:sp>
      <p:sp>
        <p:nvSpPr>
          <p:cNvPr id="766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7010400"/>
            <a:ext cx="16378238" cy="3429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Fiziksel aktivite, stresin azalmasına yardımcı olur ve genel sağlık durumunu iyileştirir. Haftada en az üç gün egzersiz önerilir.</a:t>
            </a:r>
          </a:p>
        </p:txBody>
      </p:sp>
      <p:sp>
        <p:nvSpPr>
          <p:cNvPr id="768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7951375"/>
            <a:ext cx="163782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Sosyal Bağlantılar</a:t>
            </a:r>
          </a:p>
        </p:txBody>
      </p:sp>
      <p:sp>
        <p:nvSpPr>
          <p:cNvPr id="770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8446675"/>
            <a:ext cx="16378238" cy="3429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Destekleyici sosyal ağlar, stresle başa çıkmada önemli bir rol oynar. Arkadaşlarla geçirilen zaman motivasyonu artırır.</a:t>
            </a:r>
          </a:p>
        </p:txBody>
      </p:sp>
      <p:sp>
        <p:nvSpPr>
          <p:cNvPr id="772" name="Click here to edit title-46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3027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Otokontrolü Arttıran Alışkanlıklar</a:t>
            </a:r>
          </a:p>
        </p:txBody>
      </p:sp>
      <p:sp>
        <p:nvSpPr>
          <p:cNvPr id="774" name="Click here to edit subtitle-47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336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Öğrenciler İçin Zihinsel ve Fiziksel Sağlık İpuçları</a:t>
            </a:r>
          </a:p>
        </p:txBody>
      </p:sp>
      <p:sp>
        <p:nvSpPr>
          <p:cNvPr id="776" name="Click here to edit label-45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3330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SAĞLIKLI ALIŞKANLIKLAR</a:t>
            </a:r>
          </a:p>
        </p:txBody>
      </p:sp>
      <p:pic>
        <p:nvPicPr>
          <p:cNvPr id="7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8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784" name="49c2fa98-160f-47c7-9de2-25241f7b1349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85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700" y="1701255"/>
            <a:ext cx="1190625" cy="1190625"/>
          </a:xfrm>
          <a:prstGeom prst="rect">
            <a:avLst/>
          </a:prstGeom>
        </p:spPr>
      </p:pic>
      <p:sp>
        <p:nvSpPr>
          <p:cNvPr id="78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1716691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Günlük Rutin Oluşturma</a:t>
            </a:r>
          </a:p>
        </p:txBody>
      </p:sp>
      <p:sp>
        <p:nvSpPr>
          <p:cNvPr id="789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2211991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Belirli bir zaman diliminde alışkanlıklar geliştirmek, disiplini artırır.</a:t>
            </a:r>
          </a:p>
        </p:txBody>
      </p:sp>
      <p:pic>
        <p:nvPicPr>
          <p:cNvPr id="791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700" y="3650010"/>
            <a:ext cx="1190625" cy="1190625"/>
          </a:xfrm>
          <a:prstGeom prst="rect">
            <a:avLst/>
          </a:prstGeom>
        </p:spPr>
      </p:pic>
      <p:sp>
        <p:nvSpPr>
          <p:cNvPr id="793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3499676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Dijital Detoks</a:t>
            </a:r>
          </a:p>
        </p:txBody>
      </p:sp>
      <p:sp>
        <p:nvSpPr>
          <p:cNvPr id="795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3994976"/>
            <a:ext cx="440531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Teknoloji kullanımını sınırlamak, zihinsel sağlığı olumlu etkiler ve odaklanmayı artırır.</a:t>
            </a:r>
          </a:p>
        </p:txBody>
      </p:sp>
      <p:pic>
        <p:nvPicPr>
          <p:cNvPr id="797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8700" y="5598616"/>
            <a:ext cx="1190625" cy="1190625"/>
          </a:xfrm>
          <a:prstGeom prst="rect">
            <a:avLst/>
          </a:prstGeom>
        </p:spPr>
      </p:pic>
      <p:sp>
        <p:nvSpPr>
          <p:cNvPr id="799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5614035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Mindfulness Pratikleri</a:t>
            </a:r>
          </a:p>
        </p:txBody>
      </p:sp>
      <p:sp>
        <p:nvSpPr>
          <p:cNvPr id="801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6109335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Anı yaşamak ve dikkat dağıtıcıları azaltmak, zihinsel berraklık sağlar.</a:t>
            </a:r>
          </a:p>
        </p:txBody>
      </p:sp>
      <p:pic>
        <p:nvPicPr>
          <p:cNvPr id="803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8700" y="7396906"/>
            <a:ext cx="1190625" cy="1190625"/>
          </a:xfrm>
          <a:prstGeom prst="rect">
            <a:avLst/>
          </a:prstGeom>
        </p:spPr>
      </p:pic>
      <p:sp>
        <p:nvSpPr>
          <p:cNvPr id="805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7412260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Küçük Başarıları Kutlama</a:t>
            </a:r>
          </a:p>
        </p:txBody>
      </p:sp>
      <p:sp>
        <p:nvSpPr>
          <p:cNvPr id="807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7907560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Başarıları takdir etmek, motivasyonu artırır ve ilerlemeyi görünür kılar.</a:t>
            </a:r>
          </a:p>
        </p:txBody>
      </p:sp>
      <p:sp>
        <p:nvSpPr>
          <p:cNvPr id="809" name="Click here to edit title-40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15875" y="3581400"/>
            <a:ext cx="4643438" cy="2905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5670"/>
              </a:lnSpc>
            </a:pPr>
            <a:r>
              <a:rPr lang="en-US" sz="4200" b="1" spc="-92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Günlük Yaşamda Otokontrol Uygulamaları</a:t>
            </a:r>
          </a:p>
        </p:txBody>
      </p:sp>
      <p:sp>
        <p:nvSpPr>
          <p:cNvPr id="811" name="Click here to edit subtitle-43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15875" y="6667500"/>
            <a:ext cx="4643438" cy="7334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919"/>
              </a:lnSpc>
            </a:pPr>
            <a:r>
              <a:rPr lang="en-US" sz="2100" spc="-10" dirty="0">
                <a:solidFill>
                  <a:srgbClr val="F1F1F2">
                    <a:alpha val="100000"/>
                  </a:srgbClr>
                </a:solidFill>
                <a:latin typeface="Roboto" panose="00000700000000000000" pitchFamily="2" charset="0"/>
              </a:rPr>
              <a:t>Öğrenciler İçin Otokontrolün Önemi ve Teknikleri</a:t>
            </a:r>
          </a:p>
        </p:txBody>
      </p:sp>
      <p:sp>
        <p:nvSpPr>
          <p:cNvPr id="813" name="Click here to edit label-48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15875" y="3048000"/>
            <a:ext cx="46434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196"/>
              </a:lnSpc>
            </a:pPr>
            <a:r>
              <a:rPr lang="en-US" sz="1800" spc="684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 TEKNIKLERI</a:t>
            </a:r>
          </a:p>
        </p:txBody>
      </p:sp>
      <p:pic>
        <p:nvPicPr>
          <p:cNvPr id="8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1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821" name="e2c39a5d-7f41-4138-91a3-e783c97cf6fa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22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5705189"/>
            <a:ext cx="2747962" cy="8096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Düzenli Çalışma Alışkanlıkları</a:t>
            </a:r>
          </a:p>
        </p:txBody>
      </p:sp>
      <p:sp>
        <p:nvSpPr>
          <p:cNvPr id="824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6657689"/>
            <a:ext cx="2747962" cy="16668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Ayşe, otokontrol becerilerini geliştirerek sınavlarda yüksek notlar aldı. Düzenli çalışma, başarıyı tetikler.</a:t>
            </a:r>
          </a:p>
        </p:txBody>
      </p:sp>
      <p:sp>
        <p:nvSpPr>
          <p:cNvPr id="826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624388" y="4967668"/>
            <a:ext cx="2747962" cy="8096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Spor ve Stres Yönetimi</a:t>
            </a:r>
          </a:p>
        </p:txBody>
      </p:sp>
      <p:sp>
        <p:nvSpPr>
          <p:cNvPr id="828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624388" y="5920168"/>
            <a:ext cx="2747962" cy="2000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Mehmet, spor yaparak stresini azalttı ve derslerine daha iyi odaklandı. Fiziksel aktivite zihinsel sağlığı destekler.</a:t>
            </a:r>
          </a:p>
        </p:txBody>
      </p:sp>
      <p:sp>
        <p:nvSpPr>
          <p:cNvPr id="83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267700" y="4177570"/>
            <a:ext cx="274796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Zaman Yönetimi</a:t>
            </a:r>
          </a:p>
        </p:txBody>
      </p:sp>
      <p:sp>
        <p:nvSpPr>
          <p:cNvPr id="832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267700" y="4730020"/>
            <a:ext cx="2747962" cy="16668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zamanlarını etkili bir şekilde yönetmelerine yardımcı olur. Planlama, başarıyı artırır.</a:t>
            </a:r>
          </a:p>
        </p:txBody>
      </p:sp>
      <p:sp>
        <p:nvSpPr>
          <p:cNvPr id="834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911012" y="3124200"/>
            <a:ext cx="274796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Hedef Belirleme</a:t>
            </a:r>
          </a:p>
        </p:txBody>
      </p:sp>
      <p:sp>
        <p:nvSpPr>
          <p:cNvPr id="836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911012" y="3676650"/>
            <a:ext cx="2747962" cy="16668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Başarılı öğrenciler, net hedefler belirleyerek çalışmalarını yönlendirir. Hedefler motivasyonu artırır.</a:t>
            </a:r>
          </a:p>
        </p:txBody>
      </p:sp>
      <p:sp>
        <p:nvSpPr>
          <p:cNvPr id="838" name="Click here to edit title-45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485900"/>
            <a:ext cx="8910638" cy="600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300" b="1" spc="-73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Öğrenci Başarı Öyküleri</a:t>
            </a:r>
          </a:p>
        </p:txBody>
      </p:sp>
      <p:sp>
        <p:nvSpPr>
          <p:cNvPr id="840" name="Click here to edit subtitle-47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71700"/>
            <a:ext cx="89106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F1F1F2">
                    <a:alpha val="100000"/>
                  </a:srgbClr>
                </a:solidFill>
                <a:latin typeface="Roboto" panose="00000700000000000000" pitchFamily="2" charset="0"/>
              </a:rPr>
              <a:t>Otokontrol Becerileri ile Öğrenci Başarısını Artırmak</a:t>
            </a:r>
          </a:p>
        </p:txBody>
      </p:sp>
      <p:sp>
        <p:nvSpPr>
          <p:cNvPr id="842" name="Click here to edit label-46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89106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ÖĞRENCI BAŞARISI</a:t>
            </a:r>
          </a:p>
        </p:txBody>
      </p:sp>
      <p:pic>
        <p:nvPicPr>
          <p:cNvPr id="8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4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850" name="d8b013ad-65bd-4a49-993e-f5f22acefb6d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4267200"/>
          </a:xfrm>
          <a:prstGeom prst="rect">
            <a:avLst/>
          </a:prstGeom>
        </p:spPr>
      </p:pic>
      <p:pic>
        <p:nvPicPr>
          <p:cNvPr id="85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tretch/>
        </p:blipFill>
        <p:spPr>
          <a:xfrm>
            <a:off x="0" y="0"/>
            <a:ext cx="18288000" cy="4267200"/>
          </a:xfrm>
          <a:prstGeom prst="rect">
            <a:avLst/>
          </a:prstGeom>
        </p:spPr>
      </p:pic>
      <p:pic>
        <p:nvPicPr>
          <p:cNvPr id="85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026861" y="3390900"/>
            <a:ext cx="7981950" cy="6057900"/>
          </a:xfrm>
          <a:prstGeom prst="rect">
            <a:avLst/>
          </a:prstGeom>
        </p:spPr>
      </p:pic>
      <p:pic>
        <p:nvPicPr>
          <p:cNvPr id="854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28700" y="3238500"/>
            <a:ext cx="7981950" cy="1047750"/>
          </a:xfrm>
          <a:prstGeom prst="rect">
            <a:avLst/>
          </a:prstGeom>
        </p:spPr>
      </p:pic>
      <p:sp>
        <p:nvSpPr>
          <p:cNvPr id="856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5875" y="3600450"/>
            <a:ext cx="74818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Yüksek otokontrol, akademik başarıyı artırır.</a:t>
            </a:r>
          </a:p>
        </p:txBody>
      </p:sp>
      <p:sp>
        <p:nvSpPr>
          <p:cNvPr id="858" name="-48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448175" y="5678329"/>
            <a:ext cx="109538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endParaRPr/>
          </a:p>
        </p:txBody>
      </p:sp>
      <p:sp>
        <p:nvSpPr>
          <p:cNvPr id="861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25582" y="5919787"/>
            <a:ext cx="74818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610"/>
              </a:lnSpc>
            </a:pPr>
            <a:r>
              <a:rPr lang="tr-TR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Yapılan araştırmalara göre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becerileri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yüksek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olanların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daha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yüksek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akademik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başarı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gösterdiği</a:t>
            </a:r>
            <a:r>
              <a:rPr lang="tr-TR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gözlemlendi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. Bu durum,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otokontrolün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öğrenim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sürecindeki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kritik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rolünü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vurgular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.</a:t>
            </a:r>
          </a:p>
        </p:txBody>
      </p:sp>
      <p:pic>
        <p:nvPicPr>
          <p:cNvPr id="8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028700" y="4286250"/>
            <a:ext cx="7981950" cy="19050"/>
          </a:xfrm>
          <a:prstGeom prst="rect">
            <a:avLst/>
          </a:prstGeom>
        </p:spPr>
      </p:pic>
      <p:pic>
        <p:nvPicPr>
          <p:cNvPr id="86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9322594" y="3335179"/>
            <a:ext cx="7981950" cy="6057900"/>
          </a:xfrm>
          <a:prstGeom prst="rect">
            <a:avLst/>
          </a:prstGeom>
        </p:spPr>
      </p:pic>
      <p:pic>
        <p:nvPicPr>
          <p:cNvPr id="86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9315450" y="3238500"/>
            <a:ext cx="7981950" cy="1047750"/>
          </a:xfrm>
          <a:prstGeom prst="rect">
            <a:avLst/>
          </a:prstGeom>
        </p:spPr>
      </p:pic>
      <p:sp>
        <p:nvSpPr>
          <p:cNvPr id="869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72625" y="3600450"/>
            <a:ext cx="74818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Otokontrol, kişisel başarıyı destekler.</a:t>
            </a:r>
          </a:p>
        </p:txBody>
      </p:sp>
      <p:sp>
        <p:nvSpPr>
          <p:cNvPr id="871" name="-40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63500" y="5678329"/>
            <a:ext cx="109538" cy="6858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endParaRPr/>
          </a:p>
        </p:txBody>
      </p:sp>
      <p:sp>
        <p:nvSpPr>
          <p:cNvPr id="874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5481" y="5960745"/>
            <a:ext cx="7481888" cy="97462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610"/>
              </a:lnSpc>
            </a:pPr>
            <a:r>
              <a:rPr lang="tr-TR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okontrol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becerilerinin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kişisel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başarıları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olumlu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yönde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 </a:t>
            </a:r>
            <a:r>
              <a:rPr lang="en-US" sz="1800" spc="-9" dirty="0" err="1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etkilediğ</a:t>
            </a:r>
            <a:r>
              <a:rPr lang="tr-TR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i yapılan bir çok çalışmada gözlemlendi. </a:t>
            </a: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Bu, hedefe ulaşma ve zaman yönetimi konularında önemli bir avantaj sağlar.</a:t>
            </a:r>
          </a:p>
        </p:txBody>
      </p:sp>
      <p:pic>
        <p:nvPicPr>
          <p:cNvPr id="87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9315450" y="4286250"/>
            <a:ext cx="7981950" cy="19050"/>
          </a:xfrm>
          <a:prstGeom prst="rect">
            <a:avLst/>
          </a:prstGeom>
        </p:spPr>
      </p:pic>
      <p:sp>
        <p:nvSpPr>
          <p:cNvPr id="878" name="Click here to edit title-46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512242" y="1485900"/>
            <a:ext cx="5205412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200" b="1" spc="-92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Araştırma Bulguları</a:t>
            </a:r>
          </a:p>
        </p:txBody>
      </p:sp>
      <p:sp>
        <p:nvSpPr>
          <p:cNvPr id="880" name="Click here to edit subtitle-41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2400300"/>
            <a:ext cx="147399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 Becerilerinin Öğrenci Başarısına Etkisi</a:t>
            </a:r>
          </a:p>
        </p:txBody>
      </p:sp>
      <p:sp>
        <p:nvSpPr>
          <p:cNvPr id="882" name="Click here to edit label-49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43075" y="952500"/>
            <a:ext cx="147399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800" spc="684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 VE BAŞARI</a:t>
            </a:r>
          </a:p>
        </p:txBody>
      </p:sp>
      <p:pic>
        <p:nvPicPr>
          <p:cNvPr id="8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8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890" name="bd83de55-0b63-477b-8c67-b2f54a81741a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9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9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801100" y="990600"/>
            <a:ext cx="9486900" cy="2771775"/>
          </a:xfrm>
          <a:prstGeom prst="rect">
            <a:avLst/>
          </a:prstGeom>
        </p:spPr>
      </p:pic>
      <p:pic>
        <p:nvPicPr>
          <p:cNvPr id="894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FA7E2C31-9A80-4465-BC6E-626BEEBBB146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353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9334500" y="1827758"/>
            <a:ext cx="1097161" cy="1097161"/>
          </a:xfrm>
          <a:prstGeom prst="rect">
            <a:avLst/>
          </a:prstGeom>
        </p:spPr>
      </p:pic>
      <p:sp>
        <p:nvSpPr>
          <p:cNvPr id="896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8955" y="1584960"/>
            <a:ext cx="629126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Dikkat Dağınıklığı</a:t>
            </a:r>
          </a:p>
        </p:txBody>
      </p:sp>
      <p:sp>
        <p:nvSpPr>
          <p:cNvPr id="898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8955" y="2173891"/>
            <a:ext cx="629126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Dikkat dağınıklığı, öğrenme sürecini olumsuz etkiler. Planlama yaparak ve dikkat dağıtıcıları azaltarak bu sorun aşılabilir.</a:t>
            </a:r>
          </a:p>
        </p:txBody>
      </p:sp>
      <p:pic>
        <p:nvPicPr>
          <p:cNvPr id="90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4">
            <a:alphaModFix/>
          </a:blip>
          <a:stretch/>
        </p:blipFill>
        <p:spPr>
          <a:xfrm>
            <a:off x="17221200" y="2109788"/>
            <a:ext cx="533400" cy="533400"/>
          </a:xfrm>
          <a:prstGeom prst="rect">
            <a:avLst/>
          </a:prstGeom>
        </p:spPr>
      </p:pic>
      <p:sp>
        <p:nvSpPr>
          <p:cNvPr id="902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281493" y="2136362"/>
            <a:ext cx="423862" cy="4857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01</a:t>
            </a:r>
          </a:p>
        </p:txBody>
      </p:sp>
      <p:pic>
        <p:nvPicPr>
          <p:cNvPr id="9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5">
            <a:alphaModFix/>
          </a:blip>
          <a:stretch/>
        </p:blipFill>
        <p:spPr>
          <a:xfrm>
            <a:off x="8801100" y="3759100"/>
            <a:ext cx="9486900" cy="2771775"/>
          </a:xfrm>
          <a:prstGeom prst="rect">
            <a:avLst/>
          </a:prstGeom>
        </p:spPr>
      </p:pic>
      <p:pic>
        <p:nvPicPr>
          <p:cNvPr id="906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6">
            <a:alphaModFix/>
            <a:extLst>
              <a:ext uri="{98166C1E-0368-4220-B7A4-BEAE1829EA08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360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9334500" y="4596259"/>
            <a:ext cx="1097161" cy="1097161"/>
          </a:xfrm>
          <a:prstGeom prst="rect">
            <a:avLst/>
          </a:prstGeom>
        </p:spPr>
      </p:pic>
      <p:sp>
        <p:nvSpPr>
          <p:cNvPr id="908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8955" y="4353496"/>
            <a:ext cx="629126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Motivasyon Eksikliği</a:t>
            </a:r>
          </a:p>
        </p:txBody>
      </p:sp>
      <p:sp>
        <p:nvSpPr>
          <p:cNvPr id="910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8955" y="4942522"/>
            <a:ext cx="629126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Motivasyon eksikliği, öğrencinin hedeflerine ulaşmasını zorlaştırır. Kısa vadeli hedefler belirleyip ödüller kullanmak bu durumu iyileştirebilir.</a:t>
            </a:r>
          </a:p>
        </p:txBody>
      </p:sp>
      <p:pic>
        <p:nvPicPr>
          <p:cNvPr id="91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4">
            <a:alphaModFix/>
          </a:blip>
          <a:stretch/>
        </p:blipFill>
        <p:spPr>
          <a:xfrm>
            <a:off x="17221200" y="4878288"/>
            <a:ext cx="533400" cy="533400"/>
          </a:xfrm>
          <a:prstGeom prst="rect">
            <a:avLst/>
          </a:prstGeom>
        </p:spPr>
      </p:pic>
      <p:sp>
        <p:nvSpPr>
          <p:cNvPr id="914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246632" y="4904994"/>
            <a:ext cx="500062" cy="4857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dirty="0">
                <a:solidFill>
                  <a:srgbClr val="913BDC">
                    <a:alpha val="100000"/>
                  </a:srgbClr>
                </a:solidFill>
                <a:latin typeface="Poppins" panose="00000700000000000000" pitchFamily="2" charset="0"/>
              </a:rPr>
              <a:t>02</a:t>
            </a:r>
          </a:p>
        </p:txBody>
      </p:sp>
      <p:pic>
        <p:nvPicPr>
          <p:cNvPr id="91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61">
            <a:alphaModFix/>
          </a:blip>
          <a:stretch/>
        </p:blipFill>
        <p:spPr>
          <a:xfrm>
            <a:off x="8801100" y="6527750"/>
            <a:ext cx="9486900" cy="2771775"/>
          </a:xfrm>
          <a:prstGeom prst="rect">
            <a:avLst/>
          </a:prstGeom>
        </p:spPr>
      </p:pic>
      <p:pic>
        <p:nvPicPr>
          <p:cNvPr id="918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62">
            <a:alphaModFix/>
            <a:extLst>
              <a:ext uri="{BA34DDE9-BF24-4ECD-B989-EE8DA05FDC3D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367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9334500" y="7364909"/>
            <a:ext cx="1097161" cy="1097161"/>
          </a:xfrm>
          <a:prstGeom prst="rect">
            <a:avLst/>
          </a:prstGeom>
        </p:spPr>
      </p:pic>
      <p:sp>
        <p:nvSpPr>
          <p:cNvPr id="92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8955" y="7287863"/>
            <a:ext cx="629126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Stres ve Kaygı</a:t>
            </a:r>
          </a:p>
        </p:txBody>
      </p:sp>
      <p:sp>
        <p:nvSpPr>
          <p:cNvPr id="922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8955" y="7876794"/>
            <a:ext cx="62912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Stres ve kaygı, akademik başarıyı tehdit eder. Stres yönetimi teknikleri ve destek arayışı bu sorunları hafifletebilir.</a:t>
            </a:r>
          </a:p>
        </p:txBody>
      </p:sp>
      <p:pic>
        <p:nvPicPr>
          <p:cNvPr id="92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54">
            <a:alphaModFix/>
          </a:blip>
          <a:stretch/>
        </p:blipFill>
        <p:spPr>
          <a:xfrm>
            <a:off x="17221200" y="7646938"/>
            <a:ext cx="533400" cy="533400"/>
          </a:xfrm>
          <a:prstGeom prst="rect">
            <a:avLst/>
          </a:prstGeom>
        </p:spPr>
      </p:pic>
      <p:sp>
        <p:nvSpPr>
          <p:cNvPr id="926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243393" y="7673626"/>
            <a:ext cx="500062" cy="4857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dirty="0">
                <a:solidFill>
                  <a:srgbClr val="D151E0">
                    <a:alpha val="100000"/>
                  </a:srgbClr>
                </a:solidFill>
                <a:latin typeface="Poppins" panose="00000700000000000000" pitchFamily="2" charset="0"/>
              </a:rPr>
              <a:t>03</a:t>
            </a:r>
          </a:p>
        </p:txBody>
      </p:sp>
      <p:sp>
        <p:nvSpPr>
          <p:cNvPr id="928" name="Click here to edit title-45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4469797"/>
            <a:ext cx="6853238" cy="1466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Sık Karşılaşılan Zorluklar ve Çözümler</a:t>
            </a:r>
          </a:p>
        </p:txBody>
      </p:sp>
      <p:sp>
        <p:nvSpPr>
          <p:cNvPr id="930" name="Click here to edit subtitle-45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6134100"/>
            <a:ext cx="6853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Öğrenciler için otokontrol stratejileri ve çözümler</a:t>
            </a:r>
          </a:p>
        </p:txBody>
      </p:sp>
      <p:sp>
        <p:nvSpPr>
          <p:cNvPr id="932" name="Click here to edit label-42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3962400"/>
            <a:ext cx="6853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ZORLUKLAR VE ÇÖZÜMLER</a:t>
            </a:r>
          </a:p>
        </p:txBody>
      </p:sp>
      <p:pic>
        <p:nvPicPr>
          <p:cNvPr id="93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68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3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94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840361" y="0"/>
            <a:ext cx="8782050" cy="10287000"/>
          </a:xfrm>
          <a:prstGeom prst="rect">
            <a:avLst/>
          </a:prstGeom>
        </p:spPr>
      </p:pic>
      <p:pic>
        <p:nvPicPr>
          <p:cNvPr id="941" name="3e747224-689f-49f6-8b85-89d4cc0180cc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42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0254" y="876300"/>
            <a:ext cx="1333500" cy="1333500"/>
          </a:xfrm>
          <a:prstGeom prst="rect">
            <a:avLst/>
          </a:prstGeom>
        </p:spPr>
      </p:pic>
      <p:sp>
        <p:nvSpPr>
          <p:cNvPr id="944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890153" y="964025"/>
            <a:ext cx="58150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Akademik Başarıya Katkı</a:t>
            </a:r>
          </a:p>
        </p:txBody>
      </p:sp>
      <p:sp>
        <p:nvSpPr>
          <p:cNvPr id="945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890153" y="1459325"/>
            <a:ext cx="58150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derslerine odaklanmalarını artırarak başarıyı yükseltir.</a:t>
            </a:r>
          </a:p>
        </p:txBody>
      </p:sp>
      <p:pic>
        <p:nvPicPr>
          <p:cNvPr id="946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32559" y="3276600"/>
            <a:ext cx="1333500" cy="1333500"/>
          </a:xfrm>
          <a:prstGeom prst="rect">
            <a:avLst/>
          </a:prstGeom>
        </p:spPr>
      </p:pic>
      <p:sp>
        <p:nvSpPr>
          <p:cNvPr id="948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223272" y="3198590"/>
            <a:ext cx="44815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Gelişmiş Teknikler</a:t>
            </a:r>
          </a:p>
        </p:txBody>
      </p:sp>
      <p:sp>
        <p:nvSpPr>
          <p:cNvPr id="949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223272" y="3693890"/>
            <a:ext cx="448151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 teknikleri, öğrencilerin zaman yönetimini ve görev önceliklendirmesini geliştirir.</a:t>
            </a:r>
          </a:p>
        </p:txBody>
      </p:sp>
      <p:pic>
        <p:nvPicPr>
          <p:cNvPr id="950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32559" y="5676900"/>
            <a:ext cx="1333500" cy="1333500"/>
          </a:xfrm>
          <a:prstGeom prst="rect">
            <a:avLst/>
          </a:prstGeom>
        </p:spPr>
      </p:pic>
      <p:sp>
        <p:nvSpPr>
          <p:cNvPr id="952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223272" y="5598890"/>
            <a:ext cx="44815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Günlük Hayatta Etkinlik</a:t>
            </a:r>
          </a:p>
        </p:txBody>
      </p:sp>
      <p:sp>
        <p:nvSpPr>
          <p:cNvPr id="953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223272" y="6094190"/>
            <a:ext cx="448151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 becerileri, öğrencilerin günlük yaşamda daha verimli olmalarına yardımcı olur.</a:t>
            </a:r>
          </a:p>
        </p:txBody>
      </p:sp>
      <p:pic>
        <p:nvPicPr>
          <p:cNvPr id="954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80254" y="8077200"/>
            <a:ext cx="1333500" cy="1333500"/>
          </a:xfrm>
          <a:prstGeom prst="rect">
            <a:avLst/>
          </a:prstGeom>
        </p:spPr>
      </p:pic>
      <p:sp>
        <p:nvSpPr>
          <p:cNvPr id="956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890153" y="8164925"/>
            <a:ext cx="58150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Uzun Vadeli Başarı</a:t>
            </a:r>
          </a:p>
        </p:txBody>
      </p:sp>
      <p:sp>
        <p:nvSpPr>
          <p:cNvPr id="957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890153" y="8660225"/>
            <a:ext cx="58150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 becerilerini geliştirmek, kariyer ve kişisel mutluluk için kritik bir adımdır.</a:t>
            </a:r>
          </a:p>
        </p:txBody>
      </p:sp>
      <p:sp>
        <p:nvSpPr>
          <p:cNvPr id="958" name="Click here to edit title-48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4655534"/>
            <a:ext cx="39957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Özet ve Sonuç</a:t>
            </a:r>
          </a:p>
        </p:txBody>
      </p:sp>
      <p:sp>
        <p:nvSpPr>
          <p:cNvPr id="960" name="Click here to edit subtitle-45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5600700"/>
            <a:ext cx="3995738" cy="7334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Otokontrolün Öğrenciler Üzerindeki Olumlu Etkileri</a:t>
            </a:r>
          </a:p>
        </p:txBody>
      </p:sp>
      <p:sp>
        <p:nvSpPr>
          <p:cNvPr id="962" name="Click here to edit label-49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4152900"/>
            <a:ext cx="39957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OTOKONTROL BECERILERI</a:t>
            </a:r>
          </a:p>
        </p:txBody>
      </p:sp>
      <p:pic>
        <p:nvPicPr>
          <p:cNvPr id="96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6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970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7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206978" y="6411962"/>
            <a:ext cx="8772525" cy="2571750"/>
          </a:xfrm>
          <a:prstGeom prst="rect">
            <a:avLst/>
          </a:prstGeom>
        </p:spPr>
      </p:pic>
      <p:sp>
        <p:nvSpPr>
          <p:cNvPr id="973" name="Thank You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64296" y="6716840"/>
            <a:ext cx="8272462" cy="9620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5400" b="1" spc="-119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Soru-Cevap</a:t>
            </a:r>
          </a:p>
        </p:txBody>
      </p:sp>
      <p:sp>
        <p:nvSpPr>
          <p:cNvPr id="975" name="A small sentence which explains all about this presentation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64296" y="7933372"/>
            <a:ext cx="8272462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Otokontrol teknikleri hakkında sorularınızı bekliyoruz. Bilgi paylaşımında bulunalım!</a:t>
            </a:r>
          </a:p>
        </p:txBody>
      </p:sp>
      <p:pic>
        <p:nvPicPr>
          <p:cNvPr id="97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8124825" y="8332440"/>
            <a:ext cx="7096125" cy="1952625"/>
          </a:xfrm>
          <a:prstGeom prst="rect">
            <a:avLst/>
          </a:prstGeom>
        </p:spPr>
      </p:pic>
      <p:pic>
        <p:nvPicPr>
          <p:cNvPr id="30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1144250" y="9277350"/>
            <a:ext cx="3057525" cy="19050"/>
          </a:xfrm>
          <a:prstGeom prst="rect">
            <a:avLst/>
          </a:prstGeom>
        </p:spPr>
      </p:pic>
      <p:sp>
        <p:nvSpPr>
          <p:cNvPr id="313" name="Awesome Presentation Title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038475" y="4449128"/>
            <a:ext cx="12339638" cy="1266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9144"/>
              </a:lnSpc>
            </a:pPr>
            <a:r>
              <a:rPr lang="en-US" sz="7200" b="1" spc="-15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 Sunumu</a:t>
            </a:r>
          </a:p>
        </p:txBody>
      </p:sp>
      <p:sp>
        <p:nvSpPr>
          <p:cNvPr id="315" name="A small sentence which explains all about this presentation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038475" y="6015609"/>
            <a:ext cx="123396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Öğrencilerin otokontrol becerilerini geliştirmek için teknikler ve stratejiler.</a:t>
            </a:r>
          </a:p>
        </p:txBody>
      </p:sp>
      <p:pic>
        <p:nvPicPr>
          <p:cNvPr id="31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  <p:pic>
        <p:nvPicPr>
          <p:cNvPr id="31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6115050" y="8332440"/>
            <a:ext cx="2009775" cy="1952625"/>
          </a:xfrm>
          <a:prstGeom prst="rect">
            <a:avLst/>
          </a:prstGeom>
        </p:spPr>
      </p:pic>
      <p:pic>
        <p:nvPicPr>
          <p:cNvPr id="31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6915150" y="9105900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25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963894"/>
            <a:ext cx="881062" cy="771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01</a:t>
            </a:r>
          </a:p>
        </p:txBody>
      </p:sp>
      <p:sp>
        <p:nvSpPr>
          <p:cNvPr id="32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054257" y="2963894"/>
            <a:ext cx="408146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Giriş</a:t>
            </a:r>
          </a:p>
        </p:txBody>
      </p:sp>
      <p:sp>
        <p:nvSpPr>
          <p:cNvPr id="329" name="A breif explanation of the above topic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054257" y="3552825"/>
            <a:ext cx="40814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Sunumun genel çerçevesi ve otokontrolün tanımı.</a:t>
            </a:r>
          </a:p>
        </p:txBody>
      </p:sp>
      <p:pic>
        <p:nvPicPr>
          <p:cNvPr id="33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28700" y="4401294"/>
            <a:ext cx="5038725" cy="9525"/>
          </a:xfrm>
          <a:prstGeom prst="rect">
            <a:avLst/>
          </a:prstGeom>
        </p:spPr>
      </p:pic>
      <p:sp>
        <p:nvSpPr>
          <p:cNvPr id="333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4596574"/>
            <a:ext cx="1042988" cy="771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02</a:t>
            </a:r>
          </a:p>
        </p:txBody>
      </p:sp>
      <p:sp>
        <p:nvSpPr>
          <p:cNvPr id="335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19325" y="4596574"/>
            <a:ext cx="391001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 Nedir?</a:t>
            </a:r>
          </a:p>
        </p:txBody>
      </p:sp>
      <p:sp>
        <p:nvSpPr>
          <p:cNvPr id="337" name="A breif explanation of the above topic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19325" y="5185600"/>
            <a:ext cx="39100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 kavramının derinlemesine incelenmesi.</a:t>
            </a:r>
          </a:p>
        </p:txBody>
      </p:sp>
      <p:pic>
        <p:nvPicPr>
          <p:cNvPr id="33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28700" y="6034088"/>
            <a:ext cx="5038725" cy="9525"/>
          </a:xfrm>
          <a:prstGeom prst="rect">
            <a:avLst/>
          </a:prstGeom>
        </p:spPr>
      </p:pic>
      <p:sp>
        <p:nvSpPr>
          <p:cNvPr id="341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6229350"/>
            <a:ext cx="1062038" cy="771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03</a:t>
            </a:r>
          </a:p>
        </p:txBody>
      </p:sp>
      <p:sp>
        <p:nvSpPr>
          <p:cNvPr id="343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38375" y="6229350"/>
            <a:ext cx="389096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Otokontrolün Önemi</a:t>
            </a:r>
          </a:p>
        </p:txBody>
      </p:sp>
      <p:sp>
        <p:nvSpPr>
          <p:cNvPr id="345" name="A breif explanation of the above topic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38375" y="6818281"/>
            <a:ext cx="38909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Öğrenciler için otokontrolün sağladığı faydalar ve etkileri.</a:t>
            </a:r>
          </a:p>
        </p:txBody>
      </p:sp>
      <p:pic>
        <p:nvPicPr>
          <p:cNvPr id="3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28700" y="7666732"/>
            <a:ext cx="5038725" cy="9525"/>
          </a:xfrm>
          <a:prstGeom prst="rect">
            <a:avLst/>
          </a:prstGeom>
        </p:spPr>
      </p:pic>
      <p:sp>
        <p:nvSpPr>
          <p:cNvPr id="349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7862126"/>
            <a:ext cx="1109662" cy="771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04</a:t>
            </a:r>
          </a:p>
        </p:txBody>
      </p:sp>
      <p:sp>
        <p:nvSpPr>
          <p:cNvPr id="351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82857" y="7862126"/>
            <a:ext cx="3852862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 Teknikleri</a:t>
            </a:r>
          </a:p>
        </p:txBody>
      </p:sp>
      <p:sp>
        <p:nvSpPr>
          <p:cNvPr id="353" name="A breif explanation of the above topic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82857" y="8451056"/>
            <a:ext cx="38528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Etkili otokontrol tekniklerinin tanıtımı ve uygulanabilirliği.</a:t>
            </a:r>
          </a:p>
        </p:txBody>
      </p:sp>
      <p:pic>
        <p:nvPicPr>
          <p:cNvPr id="35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28700" y="9299525"/>
            <a:ext cx="5038725" cy="9525"/>
          </a:xfrm>
          <a:prstGeom prst="rect">
            <a:avLst/>
          </a:prstGeom>
        </p:spPr>
      </p:pic>
      <p:sp>
        <p:nvSpPr>
          <p:cNvPr id="357" name="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05925" y="2963894"/>
            <a:ext cx="1090612" cy="771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05</a:t>
            </a:r>
          </a:p>
        </p:txBody>
      </p:sp>
      <p:sp>
        <p:nvSpPr>
          <p:cNvPr id="359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594943" y="2963894"/>
            <a:ext cx="3862388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Zaman Yönetimi</a:t>
            </a:r>
          </a:p>
        </p:txBody>
      </p:sp>
      <p:sp>
        <p:nvSpPr>
          <p:cNvPr id="361" name="A breif explanation of the above topic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594943" y="3552825"/>
            <a:ext cx="38623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Zamanın etkin kullanımı ile otokontrol arasındaki ilişki.</a:t>
            </a:r>
          </a:p>
        </p:txBody>
      </p:sp>
      <p:pic>
        <p:nvPicPr>
          <p:cNvPr id="3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9353550" y="4401294"/>
            <a:ext cx="5038725" cy="9525"/>
          </a:xfrm>
          <a:prstGeom prst="rect">
            <a:avLst/>
          </a:prstGeom>
        </p:spPr>
      </p:pic>
      <p:sp>
        <p:nvSpPr>
          <p:cNvPr id="365" name="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05925" y="4596574"/>
            <a:ext cx="1090612" cy="7715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06</a:t>
            </a:r>
          </a:p>
        </p:txBody>
      </p:sp>
      <p:sp>
        <p:nvSpPr>
          <p:cNvPr id="367" name="Primary Heading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594943" y="4596574"/>
            <a:ext cx="3862388" cy="5048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00" b="1" spc="-59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Hedef Belirleme</a:t>
            </a:r>
          </a:p>
        </p:txBody>
      </p:sp>
      <p:sp>
        <p:nvSpPr>
          <p:cNvPr id="369" name="A breif explanation of the above topic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594943" y="5185600"/>
            <a:ext cx="38623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Başarıya ulaşmak için hedeflerin nasıl belirleneceği.</a:t>
            </a:r>
          </a:p>
        </p:txBody>
      </p:sp>
      <p:pic>
        <p:nvPicPr>
          <p:cNvPr id="37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9353550" y="6034088"/>
            <a:ext cx="5038725" cy="9525"/>
          </a:xfrm>
          <a:prstGeom prst="rect">
            <a:avLst/>
          </a:prstGeom>
        </p:spPr>
      </p:pic>
      <p:sp>
        <p:nvSpPr>
          <p:cNvPr id="373" name="Click here to edit title-40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98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Sunum Programı</a:t>
            </a:r>
          </a:p>
        </p:txBody>
      </p:sp>
      <p:sp>
        <p:nvSpPr>
          <p:cNvPr id="375" name="Click here to edit subtitle-42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7907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Otokontrol: Öğrenciler İçin Önem ve Teknikler</a:t>
            </a:r>
          </a:p>
        </p:txBody>
      </p:sp>
      <p:pic>
        <p:nvPicPr>
          <p:cNvPr id="37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8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38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028700" y="3581400"/>
            <a:ext cx="1047750" cy="1047750"/>
          </a:xfrm>
          <a:prstGeom prst="rect">
            <a:avLst/>
          </a:prstGeom>
        </p:spPr>
      </p:pic>
      <p:pic>
        <p:nvPicPr>
          <p:cNvPr id="385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8D89DB06-C3EB-453E-AC73-94000A35FD5D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84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1291381" y="3844081"/>
            <a:ext cx="525661" cy="525661"/>
          </a:xfrm>
          <a:prstGeom prst="rect">
            <a:avLst/>
          </a:prstGeom>
        </p:spPr>
      </p:pic>
      <p:sp>
        <p:nvSpPr>
          <p:cNvPr id="38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337435" y="3907155"/>
            <a:ext cx="376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 Nedir?</a:t>
            </a:r>
          </a:p>
        </p:txBody>
      </p:sp>
      <p:sp>
        <p:nvSpPr>
          <p:cNvPr id="389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4910995"/>
            <a:ext cx="512921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bireyin kendi davranışlarını düzenleme ve yönetme yeteneğidir. Öğrenciler için kritik bir beceridir.</a:t>
            </a:r>
          </a:p>
        </p:txBody>
      </p:sp>
      <p:pic>
        <p:nvPicPr>
          <p:cNvPr id="39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5">
            <a:alphaModFix/>
          </a:blip>
          <a:stretch/>
        </p:blipFill>
        <p:spPr>
          <a:xfrm>
            <a:off x="6654700" y="3581400"/>
            <a:ext cx="1047750" cy="1047750"/>
          </a:xfrm>
          <a:prstGeom prst="rect">
            <a:avLst/>
          </a:prstGeom>
        </p:spPr>
      </p:pic>
      <p:pic>
        <p:nvPicPr>
          <p:cNvPr id="393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6">
            <a:alphaModFix/>
            <a:extLst>
              <a:ext uri="{D14E77E8-65DB-4366-8500-ECBB2C1BA64B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89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6917531" y="3844081"/>
            <a:ext cx="525661" cy="525661"/>
          </a:xfrm>
          <a:prstGeom prst="rect">
            <a:avLst/>
          </a:prstGeom>
        </p:spPr>
      </p:pic>
      <p:sp>
        <p:nvSpPr>
          <p:cNvPr id="395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963376" y="3907155"/>
            <a:ext cx="376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Gelişim Neden Önemli?</a:t>
            </a:r>
          </a:p>
        </p:txBody>
      </p:sp>
      <p:sp>
        <p:nvSpPr>
          <p:cNvPr id="397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07112" y="4910995"/>
            <a:ext cx="512921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 becerilerini geliştirmek, öğrencilerin akademik başarılarını artırır ve stresle başa çıkmalarına yardımcı olur.</a:t>
            </a:r>
          </a:p>
        </p:txBody>
      </p:sp>
      <p:pic>
        <p:nvPicPr>
          <p:cNvPr id="39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0">
            <a:alphaModFix/>
          </a:blip>
          <a:stretch/>
        </p:blipFill>
        <p:spPr>
          <a:xfrm>
            <a:off x="12280554" y="3581400"/>
            <a:ext cx="1047750" cy="1047750"/>
          </a:xfrm>
          <a:prstGeom prst="rect">
            <a:avLst/>
          </a:prstGeom>
        </p:spPr>
      </p:pic>
      <p:pic>
        <p:nvPicPr>
          <p:cNvPr id="401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1">
            <a:alphaModFix/>
            <a:extLst>
              <a:ext uri="{D4D1587C-2BDA-44BB-AB9A-7B342F79B725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94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12543530" y="3844081"/>
            <a:ext cx="525661" cy="525661"/>
          </a:xfrm>
          <a:prstGeom prst="rect">
            <a:avLst/>
          </a:prstGeom>
        </p:spPr>
      </p:pic>
      <p:sp>
        <p:nvSpPr>
          <p:cNvPr id="403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589413" y="3907155"/>
            <a:ext cx="376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Akademik Başarı</a:t>
            </a:r>
          </a:p>
        </p:txBody>
      </p:sp>
      <p:sp>
        <p:nvSpPr>
          <p:cNvPr id="405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233053" y="4910995"/>
            <a:ext cx="51292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hedeflerine ulaşmalarını sağlar ve zaman yönetimi gibi becerileri geliştirir.</a:t>
            </a:r>
          </a:p>
        </p:txBody>
      </p:sp>
      <p:pic>
        <p:nvPicPr>
          <p:cNvPr id="40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5">
            <a:alphaModFix/>
          </a:blip>
          <a:stretch/>
        </p:blipFill>
        <p:spPr>
          <a:xfrm>
            <a:off x="1028700" y="6515100"/>
            <a:ext cx="1047750" cy="1047750"/>
          </a:xfrm>
          <a:prstGeom prst="rect">
            <a:avLst/>
          </a:prstGeom>
        </p:spPr>
      </p:pic>
      <p:pic>
        <p:nvPicPr>
          <p:cNvPr id="409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6">
            <a:alphaModFix/>
            <a:extLst>
              <a:ext uri="{DE7DA688-ACD6-4A50-AB1B-240F654E087E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99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1291381" y="6777781"/>
            <a:ext cx="525661" cy="525661"/>
          </a:xfrm>
          <a:prstGeom prst="rect">
            <a:avLst/>
          </a:prstGeom>
        </p:spPr>
      </p:pic>
      <p:sp>
        <p:nvSpPr>
          <p:cNvPr id="411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337435" y="6840855"/>
            <a:ext cx="376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Duygusal Yönetim</a:t>
            </a:r>
          </a:p>
        </p:txBody>
      </p:sp>
      <p:sp>
        <p:nvSpPr>
          <p:cNvPr id="413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7844695"/>
            <a:ext cx="51292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duygusal tepkileri yönetmeyi öğretir, bu da öğrencilerin sosyal ilişkilerini güçlendirir.</a:t>
            </a:r>
          </a:p>
        </p:txBody>
      </p:sp>
      <p:pic>
        <p:nvPicPr>
          <p:cNvPr id="4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0">
            <a:alphaModFix/>
          </a:blip>
          <a:stretch/>
        </p:blipFill>
        <p:spPr>
          <a:xfrm>
            <a:off x="6654700" y="6515100"/>
            <a:ext cx="1047750" cy="1047750"/>
          </a:xfrm>
          <a:prstGeom prst="rect">
            <a:avLst/>
          </a:prstGeom>
        </p:spPr>
      </p:pic>
      <p:pic>
        <p:nvPicPr>
          <p:cNvPr id="417" name="iconNode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1">
            <a:alphaModFix/>
            <a:extLst>
              <a:ext uri="{723D257F-AE0D-4B67-BE36-AE7AAE647103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04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6917531" y="6777781"/>
            <a:ext cx="525661" cy="525661"/>
          </a:xfrm>
          <a:prstGeom prst="rect">
            <a:avLst/>
          </a:prstGeom>
        </p:spPr>
      </p:pic>
      <p:sp>
        <p:nvSpPr>
          <p:cNvPr id="419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963376" y="6840855"/>
            <a:ext cx="376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Sunumun Amacı</a:t>
            </a:r>
          </a:p>
        </p:txBody>
      </p:sp>
      <p:sp>
        <p:nvSpPr>
          <p:cNvPr id="421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07112" y="7844695"/>
            <a:ext cx="51292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Bu sunum, otokontrolün önemini vurgulamak ve teknikler sunmak amacıyla hazırlanmıştır.</a:t>
            </a:r>
          </a:p>
        </p:txBody>
      </p:sp>
      <p:sp>
        <p:nvSpPr>
          <p:cNvPr id="423" name="Click here to edit title-44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3027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Giriş</a:t>
            </a:r>
          </a:p>
        </p:txBody>
      </p:sp>
      <p:sp>
        <p:nvSpPr>
          <p:cNvPr id="425" name="Click here to edit subtitle-43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336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Otokontrolün Öğrenciler İçin Önemi ve Gelişim Yöntemleri</a:t>
            </a:r>
          </a:p>
        </p:txBody>
      </p:sp>
      <p:sp>
        <p:nvSpPr>
          <p:cNvPr id="427" name="Click here to edit label-47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3330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OTOKONTROL VE EĞITIM</a:t>
            </a:r>
          </a:p>
        </p:txBody>
      </p:sp>
      <p:pic>
        <p:nvPicPr>
          <p:cNvPr id="4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5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3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435" name="5ef4599d-c622-4f0b-8f69-8fb2e5ffd4d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37" name="Click here to edit title-43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485900"/>
            <a:ext cx="16378238" cy="600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300" b="1" spc="-73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Otokontrol Nedir?</a:t>
            </a:r>
          </a:p>
        </p:txBody>
      </p:sp>
      <p:sp>
        <p:nvSpPr>
          <p:cNvPr id="439" name="Click here to edit subtitle-42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71700"/>
            <a:ext cx="16378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başarıları için kritik bir yetidir.</a:t>
            </a:r>
          </a:p>
        </p:txBody>
      </p:sp>
      <p:sp>
        <p:nvSpPr>
          <p:cNvPr id="441" name="Click here to edit label-49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6378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 VE BAŞARI</a:t>
            </a:r>
          </a:p>
        </p:txBody>
      </p:sp>
      <p:pic>
        <p:nvPicPr>
          <p:cNvPr id="44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  <p:pic>
        <p:nvPicPr>
          <p:cNvPr id="4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28700" y="3581400"/>
            <a:ext cx="5295900" cy="2781300"/>
          </a:xfrm>
          <a:prstGeom prst="rect">
            <a:avLst/>
          </a:prstGeom>
        </p:spPr>
      </p:pic>
      <p:pic>
        <p:nvPicPr>
          <p:cNvPr id="4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028700" y="3581400"/>
            <a:ext cx="5295900" cy="762000"/>
          </a:xfrm>
          <a:prstGeom prst="rect">
            <a:avLst/>
          </a:prstGeom>
        </p:spPr>
      </p:pic>
      <p:sp>
        <p:nvSpPr>
          <p:cNvPr id="448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5875" y="3733800"/>
            <a:ext cx="47958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Kendi Davranışlarını Yönetme</a:t>
            </a:r>
          </a:p>
        </p:txBody>
      </p:sp>
      <p:pic>
        <p:nvPicPr>
          <p:cNvPr id="450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33500" y="4592836"/>
            <a:ext cx="1466850" cy="1466850"/>
          </a:xfrm>
          <a:prstGeom prst="rect">
            <a:avLst/>
          </a:prstGeom>
        </p:spPr>
      </p:pic>
      <p:sp>
        <p:nvSpPr>
          <p:cNvPr id="452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053620" y="4661726"/>
            <a:ext cx="3024188" cy="13335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Otokontrol, bireyin davranışlarını düzenleyerek hedeflerine ulaşmasını sağlar.</a:t>
            </a:r>
          </a:p>
        </p:txBody>
      </p:sp>
      <p:pic>
        <p:nvPicPr>
          <p:cNvPr id="45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6514951" y="3581400"/>
            <a:ext cx="5295900" cy="2781300"/>
          </a:xfrm>
          <a:prstGeom prst="rect">
            <a:avLst/>
          </a:prstGeom>
        </p:spPr>
      </p:pic>
      <p:pic>
        <p:nvPicPr>
          <p:cNvPr id="45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6514951" y="3581400"/>
            <a:ext cx="5295900" cy="762000"/>
          </a:xfrm>
          <a:prstGeom prst="rect">
            <a:avLst/>
          </a:prstGeom>
        </p:spPr>
      </p:pic>
      <p:sp>
        <p:nvSpPr>
          <p:cNvPr id="458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772180" y="3733800"/>
            <a:ext cx="47958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Düşünceleri Kontrol Etme</a:t>
            </a:r>
          </a:p>
        </p:txBody>
      </p:sp>
      <p:pic>
        <p:nvPicPr>
          <p:cNvPr id="460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19751" y="4592836"/>
            <a:ext cx="1466850" cy="1466850"/>
          </a:xfrm>
          <a:prstGeom prst="rect">
            <a:avLst/>
          </a:prstGeom>
        </p:spPr>
      </p:pic>
      <p:sp>
        <p:nvSpPr>
          <p:cNvPr id="46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39924" y="4827365"/>
            <a:ext cx="30241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Düşüncelerin yönetilmesi, stres ve kaygının azaltılmasına yardımcı olur.</a:t>
            </a:r>
          </a:p>
        </p:txBody>
      </p:sp>
      <p:pic>
        <p:nvPicPr>
          <p:cNvPr id="46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2001205" y="3581400"/>
            <a:ext cx="5295900" cy="2781300"/>
          </a:xfrm>
          <a:prstGeom prst="rect">
            <a:avLst/>
          </a:prstGeom>
        </p:spPr>
      </p:pic>
      <p:pic>
        <p:nvPicPr>
          <p:cNvPr id="46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2001205" y="3581400"/>
            <a:ext cx="5295900" cy="762000"/>
          </a:xfrm>
          <a:prstGeom prst="rect">
            <a:avLst/>
          </a:prstGeom>
        </p:spPr>
      </p:pic>
      <p:sp>
        <p:nvSpPr>
          <p:cNvPr id="468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258484" y="3733800"/>
            <a:ext cx="47958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Duygusal Düzenleme</a:t>
            </a:r>
          </a:p>
        </p:txBody>
      </p:sp>
      <p:pic>
        <p:nvPicPr>
          <p:cNvPr id="470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306005" y="4592836"/>
            <a:ext cx="1466850" cy="1466850"/>
          </a:xfrm>
          <a:prstGeom prst="rect">
            <a:avLst/>
          </a:prstGeom>
        </p:spPr>
      </p:pic>
      <p:sp>
        <p:nvSpPr>
          <p:cNvPr id="472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26229" y="4827365"/>
            <a:ext cx="30241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Duyguların kontrol edilmesi, sosyal ilişkileri güçlendirir ve iletişimi geliştirir.</a:t>
            </a:r>
          </a:p>
        </p:txBody>
      </p:sp>
      <p:pic>
        <p:nvPicPr>
          <p:cNvPr id="47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28700" y="6553200"/>
            <a:ext cx="5295900" cy="2781300"/>
          </a:xfrm>
          <a:prstGeom prst="rect">
            <a:avLst/>
          </a:prstGeom>
        </p:spPr>
      </p:pic>
      <p:pic>
        <p:nvPicPr>
          <p:cNvPr id="47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028700" y="6553200"/>
            <a:ext cx="5295900" cy="762000"/>
          </a:xfrm>
          <a:prstGeom prst="rect">
            <a:avLst/>
          </a:prstGeom>
        </p:spPr>
      </p:pic>
      <p:sp>
        <p:nvSpPr>
          <p:cNvPr id="478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5875" y="6705600"/>
            <a:ext cx="47958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Akademik Başarı</a:t>
            </a:r>
          </a:p>
        </p:txBody>
      </p:sp>
      <p:pic>
        <p:nvPicPr>
          <p:cNvPr id="480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33500" y="7564636"/>
            <a:ext cx="1466850" cy="1466850"/>
          </a:xfrm>
          <a:prstGeom prst="rect">
            <a:avLst/>
          </a:prstGeom>
        </p:spPr>
      </p:pic>
      <p:sp>
        <p:nvSpPr>
          <p:cNvPr id="482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053620" y="7799165"/>
            <a:ext cx="30241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derslerinde daha başarılı olmalarını sağlar.</a:t>
            </a:r>
          </a:p>
        </p:txBody>
      </p:sp>
      <p:pic>
        <p:nvPicPr>
          <p:cNvPr id="4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6514951" y="6553200"/>
            <a:ext cx="5295900" cy="2781300"/>
          </a:xfrm>
          <a:prstGeom prst="rect">
            <a:avLst/>
          </a:prstGeom>
        </p:spPr>
      </p:pic>
      <p:pic>
        <p:nvPicPr>
          <p:cNvPr id="48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6514951" y="6553200"/>
            <a:ext cx="5295900" cy="762000"/>
          </a:xfrm>
          <a:prstGeom prst="rect">
            <a:avLst/>
          </a:prstGeom>
        </p:spPr>
      </p:pic>
      <p:sp>
        <p:nvSpPr>
          <p:cNvPr id="488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772180" y="6705600"/>
            <a:ext cx="47958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b="1" spc="-38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Kişisel Gelişim</a:t>
            </a:r>
          </a:p>
        </p:txBody>
      </p:sp>
      <p:pic>
        <p:nvPicPr>
          <p:cNvPr id="490" name="imageNode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19751" y="7564636"/>
            <a:ext cx="1466850" cy="1466850"/>
          </a:xfrm>
          <a:prstGeom prst="rect">
            <a:avLst/>
          </a:prstGeom>
        </p:spPr>
      </p:pic>
      <p:sp>
        <p:nvSpPr>
          <p:cNvPr id="492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39924" y="7633526"/>
            <a:ext cx="3024188" cy="13335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Kendi kendini düzenleyen bireyler, yaşamlarında daha fazla tatmin ve başarı hissederler.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sp>
        <p:nvSpPr>
          <p:cNvPr id="499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19275" y="3895725"/>
            <a:ext cx="23383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Hedeflere Ulaşım</a:t>
            </a:r>
          </a:p>
        </p:txBody>
      </p:sp>
      <p:pic>
        <p:nvPicPr>
          <p:cNvPr id="50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4705350" y="3695700"/>
            <a:ext cx="800100" cy="800100"/>
          </a:xfrm>
          <a:prstGeom prst="rect">
            <a:avLst/>
          </a:prstGeom>
        </p:spPr>
      </p:pic>
      <p:pic>
        <p:nvPicPr>
          <p:cNvPr id="503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2258DAA-376B-4E5A-99A4-123E65C99120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59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4905375" y="3895725"/>
            <a:ext cx="400050" cy="400050"/>
          </a:xfrm>
          <a:prstGeom prst="rect">
            <a:avLst/>
          </a:prstGeom>
        </p:spPr>
      </p:pic>
      <p:sp>
        <p:nvSpPr>
          <p:cNvPr id="505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945505" y="3812000"/>
            <a:ext cx="114157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belirledikleri hedeflere sistemli bir şekilde ulaşmalarını sağlar. Bu süreç, öz disiplin ve motivasyonu artırır.</a:t>
            </a:r>
          </a:p>
        </p:txBody>
      </p:sp>
      <p:sp>
        <p:nvSpPr>
          <p:cNvPr id="507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71575" y="4019550"/>
            <a:ext cx="261938" cy="1619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01</a:t>
            </a:r>
          </a:p>
        </p:txBody>
      </p:sp>
      <p:sp>
        <p:nvSpPr>
          <p:cNvPr id="509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19275" y="5305425"/>
            <a:ext cx="23383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Akademik Başarı</a:t>
            </a:r>
          </a:p>
        </p:txBody>
      </p:sp>
      <p:pic>
        <p:nvPicPr>
          <p:cNvPr id="51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0">
            <a:alphaModFix/>
          </a:blip>
          <a:stretch/>
        </p:blipFill>
        <p:spPr>
          <a:xfrm>
            <a:off x="4709517" y="5105400"/>
            <a:ext cx="800100" cy="800100"/>
          </a:xfrm>
          <a:prstGeom prst="rect">
            <a:avLst/>
          </a:prstGeom>
        </p:spPr>
      </p:pic>
      <p:pic>
        <p:nvPicPr>
          <p:cNvPr id="513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1">
            <a:alphaModFix/>
            <a:extLst>
              <a:ext uri="{858E7E6F-F590-4EDE-B3D5-56562A75835E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64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4909542" y="5305425"/>
            <a:ext cx="400050" cy="400050"/>
          </a:xfrm>
          <a:prstGeom prst="rect">
            <a:avLst/>
          </a:prstGeom>
        </p:spPr>
      </p:pic>
      <p:sp>
        <p:nvSpPr>
          <p:cNvPr id="515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949791" y="5221700"/>
            <a:ext cx="114061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ders çalışma alışkanlıklarını geliştirerek akademik başarıyı olumlu yönde etkiler. Planlı çalışma, yüksek not ortalamaları getirir.</a:t>
            </a:r>
          </a:p>
        </p:txBody>
      </p:sp>
      <p:sp>
        <p:nvSpPr>
          <p:cNvPr id="517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55668" y="5429250"/>
            <a:ext cx="290512" cy="1619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02</a:t>
            </a:r>
          </a:p>
        </p:txBody>
      </p:sp>
      <p:sp>
        <p:nvSpPr>
          <p:cNvPr id="519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19275" y="6715125"/>
            <a:ext cx="23383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Sosyal İlişkiler</a:t>
            </a:r>
          </a:p>
        </p:txBody>
      </p:sp>
      <p:pic>
        <p:nvPicPr>
          <p:cNvPr id="5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5">
            <a:alphaModFix/>
          </a:blip>
          <a:stretch/>
        </p:blipFill>
        <p:spPr>
          <a:xfrm>
            <a:off x="4705350" y="6515100"/>
            <a:ext cx="800100" cy="800100"/>
          </a:xfrm>
          <a:prstGeom prst="rect">
            <a:avLst/>
          </a:prstGeom>
        </p:spPr>
      </p:pic>
      <p:pic>
        <p:nvPicPr>
          <p:cNvPr id="523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6">
            <a:alphaModFix/>
            <a:extLst>
              <a:ext uri="{AB6F1B16-3C73-4599-8263-133AC48BF763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69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4905375" y="6715125"/>
            <a:ext cx="400050" cy="400050"/>
          </a:xfrm>
          <a:prstGeom prst="rect">
            <a:avLst/>
          </a:prstGeom>
        </p:spPr>
      </p:pic>
      <p:sp>
        <p:nvSpPr>
          <p:cNvPr id="525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945505" y="6631400"/>
            <a:ext cx="114157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İyi bir otokontrol, sosyal ilişkilerin güçlenmesine yardımcı olur. Öğrenciler, sosyal becerilerini geliştirerek daha sağlıklı ilişkiler kurarlar.</a:t>
            </a:r>
          </a:p>
        </p:txBody>
      </p:sp>
      <p:sp>
        <p:nvSpPr>
          <p:cNvPr id="527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55668" y="6838950"/>
            <a:ext cx="290512" cy="1619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03</a:t>
            </a:r>
          </a:p>
        </p:txBody>
      </p:sp>
      <p:sp>
        <p:nvSpPr>
          <p:cNvPr id="529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19275" y="8124825"/>
            <a:ext cx="233838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Duygusal Denge</a:t>
            </a:r>
          </a:p>
        </p:txBody>
      </p:sp>
      <p:pic>
        <p:nvPicPr>
          <p:cNvPr id="53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0">
            <a:alphaModFix/>
          </a:blip>
          <a:stretch/>
        </p:blipFill>
        <p:spPr>
          <a:xfrm>
            <a:off x="4705350" y="7924800"/>
            <a:ext cx="800100" cy="800100"/>
          </a:xfrm>
          <a:prstGeom prst="rect">
            <a:avLst/>
          </a:prstGeom>
        </p:spPr>
      </p:pic>
      <p:pic>
        <p:nvPicPr>
          <p:cNvPr id="533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0">
            <a:alphaModFix/>
            <a:extLst>
              <a:ext uri="{272A81BC-0C9E-4706-873F-7C3A9BA05466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74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4905375" y="8124825"/>
            <a:ext cx="400050" cy="400050"/>
          </a:xfrm>
          <a:prstGeom prst="rect">
            <a:avLst/>
          </a:prstGeom>
        </p:spPr>
      </p:pic>
      <p:sp>
        <p:nvSpPr>
          <p:cNvPr id="535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945505" y="8041100"/>
            <a:ext cx="114157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Otokontrol, duygusal dengeyi sağlar ve stres ile kaygıyı azaltır. Öğrenciler, zorlu durumlarla başa çıkmada daha etkili olurlar.</a:t>
            </a:r>
          </a:p>
        </p:txBody>
      </p:sp>
      <p:sp>
        <p:nvSpPr>
          <p:cNvPr id="537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9382" y="8248650"/>
            <a:ext cx="309562" cy="1619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04</a:t>
            </a:r>
          </a:p>
        </p:txBody>
      </p:sp>
      <p:sp>
        <p:nvSpPr>
          <p:cNvPr id="539" name="Click here to edit title-44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3027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Otokontrolün Önemi</a:t>
            </a:r>
          </a:p>
        </p:txBody>
      </p:sp>
      <p:sp>
        <p:nvSpPr>
          <p:cNvPr id="541" name="Click here to edit subtitle-41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336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Öğrenciler için otokontrolün sağladığı avantajlar ve etkileri</a:t>
            </a:r>
          </a:p>
        </p:txBody>
      </p:sp>
      <p:sp>
        <p:nvSpPr>
          <p:cNvPr id="543" name="Click here to edit label-49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3330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OTOKONTROL AVANTAJLARI</a:t>
            </a:r>
          </a:p>
        </p:txBody>
      </p:sp>
      <p:pic>
        <p:nvPicPr>
          <p:cNvPr id="54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5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4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55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3086100"/>
            <a:ext cx="4572000" cy="7200900"/>
          </a:xfrm>
          <a:prstGeom prst="rect">
            <a:avLst/>
          </a:prstGeom>
        </p:spPr>
      </p:pic>
      <p:pic>
        <p:nvPicPr>
          <p:cNvPr id="552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F3E8D98C-DE2B-42D0-A148-5C2E2CE56CFE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87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693241" y="4638080"/>
            <a:ext cx="1462981" cy="1462981"/>
          </a:xfrm>
          <a:prstGeom prst="rect">
            <a:avLst/>
          </a:prstGeom>
        </p:spPr>
      </p:pic>
      <p:sp>
        <p:nvSpPr>
          <p:cNvPr id="554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45700" y="6405944"/>
            <a:ext cx="3290888" cy="17240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300" b="1" spc="-73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Daha iyi akademik performans</a:t>
            </a:r>
          </a:p>
        </p:txBody>
      </p:sp>
      <p:sp>
        <p:nvSpPr>
          <p:cNvPr id="556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45700" y="8268081"/>
            <a:ext cx="3290888" cy="13335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Otokontrol, zaman yönetimi ve çalışma alışkanlıklarını geliştirir, böylece öğrencilerin notları artar.</a:t>
            </a:r>
          </a:p>
        </p:txBody>
      </p:sp>
      <p:pic>
        <p:nvPicPr>
          <p:cNvPr id="55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8">
            <a:alphaModFix/>
          </a:blip>
          <a:stretch/>
        </p:blipFill>
        <p:spPr>
          <a:xfrm>
            <a:off x="3810000" y="3390900"/>
            <a:ext cx="457200" cy="457200"/>
          </a:xfrm>
          <a:prstGeom prst="rect">
            <a:avLst/>
          </a:prstGeom>
        </p:spPr>
      </p:pic>
      <p:sp>
        <p:nvSpPr>
          <p:cNvPr id="560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851243" y="3413760"/>
            <a:ext cx="38576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5229D9">
                    <a:alpha val="100000"/>
                  </a:srgbClr>
                </a:solidFill>
                <a:latin typeface="Poppins" panose="00000700000000000000" pitchFamily="2" charset="0"/>
              </a:rPr>
              <a:t>01</a:t>
            </a:r>
          </a:p>
        </p:txBody>
      </p:sp>
      <p:pic>
        <p:nvPicPr>
          <p:cNvPr id="56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9">
            <a:alphaModFix/>
          </a:blip>
          <a:stretch/>
        </p:blipFill>
        <p:spPr>
          <a:xfrm>
            <a:off x="4572000" y="3086100"/>
            <a:ext cx="4572000" cy="7200900"/>
          </a:xfrm>
          <a:prstGeom prst="rect">
            <a:avLst/>
          </a:prstGeom>
        </p:spPr>
      </p:pic>
      <p:pic>
        <p:nvPicPr>
          <p:cNvPr id="564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0">
            <a:alphaModFix/>
            <a:extLst>
              <a:ext uri="{4ACDC225-ED1D-4CBD-AD38-6E15AF455ED0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194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5265241" y="4399657"/>
            <a:ext cx="1462981" cy="1462981"/>
          </a:xfrm>
          <a:prstGeom prst="rect">
            <a:avLst/>
          </a:prstGeom>
        </p:spPr>
      </p:pic>
      <p:sp>
        <p:nvSpPr>
          <p:cNvPr id="566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217700" y="6167438"/>
            <a:ext cx="3290888" cy="2286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300" b="1" spc="-73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Sosyal ilişkilerde daha olumlu sonuçlar</a:t>
            </a:r>
          </a:p>
        </p:txBody>
      </p:sp>
      <p:sp>
        <p:nvSpPr>
          <p:cNvPr id="568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217700" y="8599456"/>
            <a:ext cx="32908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Otokontrol, empati ve iletişim becerilerini artırarak sosyal etkileşimleri güçlendirir.</a:t>
            </a:r>
          </a:p>
        </p:txBody>
      </p:sp>
      <p:pic>
        <p:nvPicPr>
          <p:cNvPr id="57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8">
            <a:alphaModFix/>
          </a:blip>
          <a:stretch/>
        </p:blipFill>
        <p:spPr>
          <a:xfrm>
            <a:off x="8382000" y="3390900"/>
            <a:ext cx="457200" cy="457200"/>
          </a:xfrm>
          <a:prstGeom prst="rect">
            <a:avLst/>
          </a:prstGeom>
        </p:spPr>
      </p:pic>
      <p:sp>
        <p:nvSpPr>
          <p:cNvPr id="572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394668" y="3413760"/>
            <a:ext cx="44291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8538DC">
                    <a:alpha val="100000"/>
                  </a:srgbClr>
                </a:solidFill>
                <a:latin typeface="Poppins" panose="00000700000000000000" pitchFamily="2" charset="0"/>
              </a:rPr>
              <a:t>02</a:t>
            </a:r>
          </a:p>
        </p:txBody>
      </p:sp>
      <p:pic>
        <p:nvPicPr>
          <p:cNvPr id="57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5">
            <a:alphaModFix/>
          </a:blip>
          <a:stretch/>
        </p:blipFill>
        <p:spPr>
          <a:xfrm>
            <a:off x="9144000" y="3086100"/>
            <a:ext cx="4572000" cy="7200900"/>
          </a:xfrm>
          <a:prstGeom prst="rect">
            <a:avLst/>
          </a:prstGeom>
        </p:spPr>
      </p:pic>
      <p:pic>
        <p:nvPicPr>
          <p:cNvPr id="576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6">
            <a:alphaModFix/>
            <a:extLst>
              <a:ext uri="{CF450315-46C3-4A24-A321-5BE97ED33526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201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9837239" y="4969520"/>
            <a:ext cx="1462981" cy="1462981"/>
          </a:xfrm>
          <a:prstGeom prst="rect">
            <a:avLst/>
          </a:prstGeom>
        </p:spPr>
      </p:pic>
      <p:sp>
        <p:nvSpPr>
          <p:cNvPr id="578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789700" y="6737318"/>
            <a:ext cx="3290888" cy="17240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300" b="1" spc="-73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Duygusal denge ve stres yönetimi</a:t>
            </a:r>
          </a:p>
        </p:txBody>
      </p:sp>
      <p:sp>
        <p:nvSpPr>
          <p:cNvPr id="580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789700" y="8599456"/>
            <a:ext cx="32908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Otokontrol, duygusal tepkileri düzenlemeye yardımcı olur, stres seviyelerini düşürür.</a:t>
            </a:r>
          </a:p>
        </p:txBody>
      </p:sp>
      <p:pic>
        <p:nvPicPr>
          <p:cNvPr id="58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8">
            <a:alphaModFix/>
          </a:blip>
          <a:stretch/>
        </p:blipFill>
        <p:spPr>
          <a:xfrm>
            <a:off x="12954000" y="3390900"/>
            <a:ext cx="457200" cy="457200"/>
          </a:xfrm>
          <a:prstGeom prst="rect">
            <a:avLst/>
          </a:prstGeom>
        </p:spPr>
      </p:pic>
      <p:sp>
        <p:nvSpPr>
          <p:cNvPr id="584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963525" y="3413760"/>
            <a:ext cx="452438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B346DE">
                    <a:alpha val="100000"/>
                  </a:srgbClr>
                </a:solidFill>
                <a:latin typeface="Poppins" panose="00000700000000000000" pitchFamily="2" charset="0"/>
              </a:rPr>
              <a:t>03</a:t>
            </a:r>
          </a:p>
        </p:txBody>
      </p:sp>
      <p:pic>
        <p:nvPicPr>
          <p:cNvPr id="58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2">
            <a:alphaModFix/>
          </a:blip>
          <a:stretch/>
        </p:blipFill>
        <p:spPr>
          <a:xfrm>
            <a:off x="13716000" y="3086100"/>
            <a:ext cx="4572000" cy="7200900"/>
          </a:xfrm>
          <a:prstGeom prst="rect">
            <a:avLst/>
          </a:prstGeom>
        </p:spPr>
      </p:pic>
      <p:pic>
        <p:nvPicPr>
          <p:cNvPr id="588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3">
            <a:alphaModFix/>
            <a:extLst>
              <a:ext uri="{6641412C-9648-4978-B612-CF31ECBDE340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208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>
            <a:off x="14409239" y="4399657"/>
            <a:ext cx="1462981" cy="1462981"/>
          </a:xfrm>
          <a:prstGeom prst="rect">
            <a:avLst/>
          </a:prstGeom>
        </p:spPr>
      </p:pic>
      <p:sp>
        <p:nvSpPr>
          <p:cNvPr id="590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361700" y="6167438"/>
            <a:ext cx="3290888" cy="2286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300" b="1" spc="-73" dirty="0">
                <a:solidFill>
                  <a:srgbClr val="FFFFFF">
                    <a:alpha val="100000"/>
                  </a:srgbClr>
                </a:solidFill>
                <a:latin typeface="Poppins" panose="00000700000000000000" pitchFamily="2" charset="0"/>
              </a:rPr>
              <a:t>Uzun vadeli hedeflere ulaşma yeteneği</a:t>
            </a:r>
          </a:p>
        </p:txBody>
      </p:sp>
      <p:sp>
        <p:nvSpPr>
          <p:cNvPr id="592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361700" y="8599456"/>
            <a:ext cx="329088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Otokontrol, hedef belirleme ve bu hedeflere ulaşma konusunda motivasyonu artırır.</a:t>
            </a:r>
          </a:p>
        </p:txBody>
      </p:sp>
      <p:pic>
        <p:nvPicPr>
          <p:cNvPr id="59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8">
            <a:alphaModFix/>
          </a:blip>
          <a:stretch/>
        </p:blipFill>
        <p:spPr>
          <a:xfrm>
            <a:off x="17526000" y="3390900"/>
            <a:ext cx="457200" cy="457200"/>
          </a:xfrm>
          <a:prstGeom prst="rect">
            <a:avLst/>
          </a:prstGeom>
        </p:spPr>
      </p:pic>
      <p:sp>
        <p:nvSpPr>
          <p:cNvPr id="596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529143" y="3413760"/>
            <a:ext cx="461962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160" b="1" dirty="0">
                <a:solidFill>
                  <a:srgbClr val="D151E0">
                    <a:alpha val="100000"/>
                  </a:srgbClr>
                </a:solidFill>
                <a:latin typeface="Poppins" panose="00000700000000000000" pitchFamily="2" charset="0"/>
              </a:rPr>
              <a:t>04</a:t>
            </a:r>
          </a:p>
        </p:txBody>
      </p:sp>
      <p:sp>
        <p:nvSpPr>
          <p:cNvPr id="598" name="Click here to edit title-42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1302734"/>
            <a:ext cx="133302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Öğrenciler İçin Otokontrolün Faydaları</a:t>
            </a:r>
          </a:p>
        </p:txBody>
      </p:sp>
      <p:sp>
        <p:nvSpPr>
          <p:cNvPr id="600" name="Click here to edit subtitle-41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2133600"/>
            <a:ext cx="13330238" cy="381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Otokontrol, öğrencilerin akademik ve sosyal yaşamlarını olumlu etkiler.</a:t>
            </a:r>
          </a:p>
        </p:txBody>
      </p:sp>
      <p:sp>
        <p:nvSpPr>
          <p:cNvPr id="602" name="Click here to edit label-44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81075" y="952500"/>
            <a:ext cx="133302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OTOKONTROL FAYDALARI</a:t>
            </a:r>
          </a:p>
        </p:txBody>
      </p:sp>
      <p:pic>
        <p:nvPicPr>
          <p:cNvPr id="6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9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0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pic>
        <p:nvPicPr>
          <p:cNvPr id="610" name="e73dae4c-961d-444e-9dd9-c588dedc38b6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11" name="image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700" y="1851719"/>
            <a:ext cx="1190625" cy="1190625"/>
          </a:xfrm>
          <a:prstGeom prst="rect">
            <a:avLst/>
          </a:prstGeom>
        </p:spPr>
      </p:pic>
      <p:sp>
        <p:nvSpPr>
          <p:cNvPr id="613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1867090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Farkındalık ve Meditasyon</a:t>
            </a:r>
          </a:p>
        </p:txBody>
      </p:sp>
      <p:sp>
        <p:nvSpPr>
          <p:cNvPr id="615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2362390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Zihni sakinleştirir, stresle başa çıkmayı kolaylaştırır ve odaklanmayı arttırır.</a:t>
            </a:r>
          </a:p>
        </p:txBody>
      </p:sp>
      <p:pic>
        <p:nvPicPr>
          <p:cNvPr id="617" name="image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700" y="3650010"/>
            <a:ext cx="1190625" cy="1190625"/>
          </a:xfrm>
          <a:prstGeom prst="rect">
            <a:avLst/>
          </a:prstGeom>
        </p:spPr>
      </p:pic>
      <p:sp>
        <p:nvSpPr>
          <p:cNvPr id="619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3665315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Düzenli Egzersiz</a:t>
            </a:r>
          </a:p>
        </p:txBody>
      </p:sp>
      <p:sp>
        <p:nvSpPr>
          <p:cNvPr id="621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4160615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Fiziksel aktivite, hem bedensel sağlığı hem de duygusal dengeyi güçlendirir.</a:t>
            </a:r>
          </a:p>
        </p:txBody>
      </p:sp>
      <p:pic>
        <p:nvPicPr>
          <p:cNvPr id="623" name="image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28700" y="5448300"/>
            <a:ext cx="1190625" cy="1190625"/>
          </a:xfrm>
          <a:prstGeom prst="rect">
            <a:avLst/>
          </a:prstGeom>
        </p:spPr>
      </p:pic>
      <p:sp>
        <p:nvSpPr>
          <p:cNvPr id="625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5463540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Pozitif Düşünme</a:t>
            </a:r>
          </a:p>
        </p:txBody>
      </p:sp>
      <p:sp>
        <p:nvSpPr>
          <p:cNvPr id="627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5958840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Olumlu düşünceler, motivasyonu artırır ve stresle başa çıkmayı kolaylaştırır.</a:t>
            </a:r>
          </a:p>
        </p:txBody>
      </p:sp>
      <p:pic>
        <p:nvPicPr>
          <p:cNvPr id="629" name="image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8700" y="7246441"/>
            <a:ext cx="1190625" cy="1190625"/>
          </a:xfrm>
          <a:prstGeom prst="rect">
            <a:avLst/>
          </a:prstGeom>
        </p:spPr>
      </p:pic>
      <p:sp>
        <p:nvSpPr>
          <p:cNvPr id="631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7261860"/>
            <a:ext cx="4405312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Hedef Belirleme</a:t>
            </a:r>
          </a:p>
        </p:txBody>
      </p:sp>
      <p:sp>
        <p:nvSpPr>
          <p:cNvPr id="633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74500" y="7757160"/>
            <a:ext cx="440531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Net ve ulaşılabilir hedefler belirlemek, motivasyonu artırır ve başarıyı destekler.</a:t>
            </a:r>
          </a:p>
        </p:txBody>
      </p:sp>
      <p:sp>
        <p:nvSpPr>
          <p:cNvPr id="635" name="Click here to edit title-50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15875" y="4305300"/>
            <a:ext cx="4643438" cy="14668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5670"/>
              </a:lnSpc>
            </a:pPr>
            <a:r>
              <a:rPr lang="en-US" sz="4200" b="1" spc="-92" dirty="0">
                <a:solidFill>
                  <a:srgbClr val="FAFAFA">
                    <a:alpha val="100000"/>
                  </a:srgbClr>
                </a:solidFill>
                <a:latin typeface="Poppins" panose="00000700000000000000" pitchFamily="2" charset="0"/>
              </a:rPr>
              <a:t>Otokontrol Teknikleri</a:t>
            </a:r>
          </a:p>
        </p:txBody>
      </p:sp>
      <p:sp>
        <p:nvSpPr>
          <p:cNvPr id="637" name="Click here to edit subtitle-49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15875" y="5943600"/>
            <a:ext cx="4643438" cy="7334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919"/>
              </a:lnSpc>
            </a:pPr>
            <a:r>
              <a:rPr lang="en-US" sz="2100" spc="-10" dirty="0">
                <a:solidFill>
                  <a:srgbClr val="F1F1F2">
                    <a:alpha val="100000"/>
                  </a:srgbClr>
                </a:solidFill>
                <a:latin typeface="Roboto" panose="00000700000000000000" pitchFamily="2" charset="0"/>
              </a:rPr>
              <a:t>Öğrenciler İçin Zihinsel ve Duygusal Denge Sağlama Yöntemleri</a:t>
            </a:r>
          </a:p>
        </p:txBody>
      </p:sp>
      <p:sp>
        <p:nvSpPr>
          <p:cNvPr id="639" name="Click here to edit label-43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15875" y="3771900"/>
            <a:ext cx="46434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196"/>
              </a:lnSpc>
            </a:pPr>
            <a:r>
              <a:rPr lang="en-US" sz="1800" spc="684" dirty="0">
                <a:solidFill>
                  <a:srgbClr val="FAFAFA">
                    <a:alpha val="100000"/>
                  </a:srgbClr>
                </a:solidFill>
                <a:latin typeface="Roboto" panose="00000700000000000000" pitchFamily="2" charset="0"/>
              </a:rPr>
              <a:t>OTOKONTROL YÖNTEMLERI</a:t>
            </a:r>
          </a:p>
        </p:txBody>
      </p:sp>
      <p:pic>
        <p:nvPicPr>
          <p:cNvPr id="6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4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7630775" y="400050"/>
            <a:ext cx="304800" cy="304800"/>
          </a:xfrm>
          <a:prstGeom prst="rect">
            <a:avLst/>
          </a:prstGeom>
        </p:spPr>
      </p:pic>
      <p:sp>
        <p:nvSpPr>
          <p:cNvPr id="64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724775" y="1141190"/>
            <a:ext cx="67770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Günlük Planlama</a:t>
            </a:r>
          </a:p>
        </p:txBody>
      </p:sp>
      <p:sp>
        <p:nvSpPr>
          <p:cNvPr id="649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724775" y="1636490"/>
            <a:ext cx="677703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Etkin bir zaman yönetimi için günlük planlama yapmak, hedeflere ulaşmayı kolaylaştırır. Örneğin, her sabah gününüzü planlayarak verimliliği artırabilirsiniz.</a:t>
            </a:r>
          </a:p>
        </p:txBody>
      </p:sp>
      <p:pic>
        <p:nvPicPr>
          <p:cNvPr id="65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772400" y="2967038"/>
            <a:ext cx="6667500" cy="9525"/>
          </a:xfrm>
          <a:prstGeom prst="rect">
            <a:avLst/>
          </a:prstGeom>
        </p:spPr>
      </p:pic>
      <p:sp>
        <p:nvSpPr>
          <p:cNvPr id="653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77275" y="3312890"/>
            <a:ext cx="67770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Önceliklendirme Teknikleri</a:t>
            </a:r>
          </a:p>
        </p:txBody>
      </p:sp>
      <p:sp>
        <p:nvSpPr>
          <p:cNvPr id="655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77275" y="3808190"/>
            <a:ext cx="6777038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Görevlerinizi önceliklendirmek, en önemli işlere odaklanmanıza yardımcı olur. Acil ve önemli görevleri belirlemek, zaman kaybını azaltır.</a:t>
            </a:r>
          </a:p>
        </p:txBody>
      </p:sp>
      <p:pic>
        <p:nvPicPr>
          <p:cNvPr id="65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724900" y="5138738"/>
            <a:ext cx="6667500" cy="9525"/>
          </a:xfrm>
          <a:prstGeom prst="rect">
            <a:avLst/>
          </a:prstGeom>
        </p:spPr>
      </p:pic>
      <p:sp>
        <p:nvSpPr>
          <p:cNvPr id="659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29775" y="5650325"/>
            <a:ext cx="67770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Zaman Tuzaklarından Kaçınma</a:t>
            </a:r>
          </a:p>
        </p:txBody>
      </p:sp>
      <p:sp>
        <p:nvSpPr>
          <p:cNvPr id="661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29775" y="6145625"/>
            <a:ext cx="67770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Zaman tuzakları, dikkatinizi dağıtan unsurlardır. Sosyal medya gibi dikkat dağıtıcıları sınırlamak, odaklanmanıza yardımcı olur.</a:t>
            </a:r>
          </a:p>
        </p:txBody>
      </p:sp>
      <p:pic>
        <p:nvPicPr>
          <p:cNvPr id="6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9677400" y="7310438"/>
            <a:ext cx="6667500" cy="9525"/>
          </a:xfrm>
          <a:prstGeom prst="rect">
            <a:avLst/>
          </a:prstGeom>
        </p:spPr>
      </p:pic>
      <p:sp>
        <p:nvSpPr>
          <p:cNvPr id="665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582275" y="7822025"/>
            <a:ext cx="67770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b="1" spc="-38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Verimliliği Artırma Yöntemleri</a:t>
            </a:r>
          </a:p>
        </p:txBody>
      </p:sp>
      <p:sp>
        <p:nvSpPr>
          <p:cNvPr id="667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582275" y="8317325"/>
            <a:ext cx="67770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A1222">
                    <a:alpha val="100000"/>
                  </a:srgbClr>
                </a:solidFill>
                <a:latin typeface="Roboto" panose="00000700000000000000" pitchFamily="2" charset="0"/>
              </a:rPr>
              <a:t>Pomodoro tekniği gibi yöntemler, belirli sürelerde çalışarak ve ara vererek verimliliği artırır. Bu teknik, dikkat dağıtıcıları azaltır.</a:t>
            </a:r>
          </a:p>
        </p:txBody>
      </p:sp>
      <p:sp>
        <p:nvSpPr>
          <p:cNvPr id="669" name="Click here to edit title-49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2975" y="4655534"/>
            <a:ext cx="5862638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b="1" spc="-92" dirty="0">
                <a:solidFill>
                  <a:srgbClr val="0A1222">
                    <a:alpha val="100000"/>
                  </a:srgbClr>
                </a:solidFill>
                <a:latin typeface="Poppins" panose="00000700000000000000" pitchFamily="2" charset="0"/>
              </a:rPr>
              <a:t>Zaman Yönetimi</a:t>
            </a:r>
          </a:p>
        </p:txBody>
      </p:sp>
      <p:sp>
        <p:nvSpPr>
          <p:cNvPr id="671" name="Click here to edit subtitle-43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2975" y="5600700"/>
            <a:ext cx="5862638" cy="7334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100" spc="-10" dirty="0">
                <a:solidFill>
                  <a:srgbClr val="666F82">
                    <a:alpha val="100000"/>
                  </a:srgbClr>
                </a:solidFill>
                <a:latin typeface="Roboto" panose="00000700000000000000" pitchFamily="2" charset="0"/>
              </a:rPr>
              <a:t>Öğrencilerde Otokontrol ve Zaman Yönetimi Teknikleri</a:t>
            </a:r>
          </a:p>
        </p:txBody>
      </p:sp>
      <p:sp>
        <p:nvSpPr>
          <p:cNvPr id="673" name="Click here to edit label-47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42975" y="4152900"/>
            <a:ext cx="58626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1800" spc="684" dirty="0">
                <a:solidFill>
                  <a:srgbClr val="5229D9">
                    <a:alpha val="100000"/>
                  </a:srgbClr>
                </a:solidFill>
                <a:latin typeface="Roboto" panose="00000700000000000000" pitchFamily="2" charset="0"/>
              </a:rPr>
              <a:t>ZAMAN YÖNETIMI</a:t>
            </a:r>
          </a:p>
        </p:txBody>
      </p:sp>
      <p:pic>
        <p:nvPicPr>
          <p:cNvPr id="67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0"/>
            <a:ext cx="152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1294</Words>
  <Application>Microsoft Office PowerPoint</Application>
  <PresentationFormat>Özel</PresentationFormat>
  <Paragraphs>202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18</vt:i4>
      </vt:variant>
    </vt:vector>
  </HeadingPairs>
  <TitlesOfParts>
    <vt:vector size="25" baseType="lpstr">
      <vt:lpstr>Arial</vt:lpstr>
      <vt:lpstr>Roboto</vt:lpstr>
      <vt:lpstr>Poppins</vt:lpstr>
      <vt:lpstr>Calibri Light</vt:lpstr>
      <vt:lpstr>Calibri</vt:lpstr>
      <vt:lpstr>Office Theme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Exporter Version: 2.0.10.0, docId: 7585526</dc:title>
  <dc:creator>Presentations.AI Exporter</dc:creator>
  <cp:lastModifiedBy>User</cp:lastModifiedBy>
  <cp:revision>2</cp:revision>
  <dcterms:created xsi:type="dcterms:W3CDTF">2024-09-17T20:37:36Z</dcterms:created>
  <dcterms:modified xsi:type="dcterms:W3CDTF">2024-09-18T06:09:39Z</dcterms:modified>
</cp:coreProperties>
</file>