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8288000" cy="10287000"/>
  <p:notesSz cx="6858000" cy="9144000"/>
  <p:embeddedFontLst>
    <p:embeddedFont>
      <p:font typeface="Arimo Bold" panose="020B0604020202020204" charset="0"/>
      <p:regular r:id="rId28"/>
    </p:embeddedFont>
    <p:embeddedFont>
      <p:font typeface="DejaVu Serif Bold" panose="020B0604020202020204" charset="0"/>
      <p:regular r:id="rId29"/>
    </p:embeddedFont>
    <p:embeddedFont>
      <p:font typeface="Gotham" panose="020B0604020202020204" charset="0"/>
      <p:regular r:id="rId30"/>
    </p:embeddedFont>
    <p:embeddedFont>
      <p:font typeface="Blacker Sans Pro" panose="020B0604020202020204" charset="0"/>
      <p:regular r:id="rId31"/>
    </p:embeddedFont>
    <p:embeddedFont>
      <p:font typeface="Poppins" panose="020B0604020202020204" charset="-94"/>
      <p:regular r:id="rId32"/>
    </p:embeddedFont>
    <p:embeddedFont>
      <p:font typeface="Gotham Bold" panose="020B0604020202020204" charset="0"/>
      <p:regular r:id="rId33"/>
    </p:embeddedFont>
    <p:embeddedFont>
      <p:font typeface="Blacker Sans Pro Bold" panose="020B0604020202020204" charset="0"/>
      <p:regular r:id="rId34"/>
    </p:embeddedFont>
    <p:embeddedFont>
      <p:font typeface="Times New Roman" panose="02020603050405020304" pitchFamily="18" charset="0"/>
      <p:regular r:id="rId35"/>
    </p:embeddedFont>
    <p:embeddedFont>
      <p:font typeface="Abril Fatface" panose="020B0604020202020204" charset="-94"/>
      <p:regular r:id="rId36"/>
    </p:embeddedFont>
    <p:embeddedFont>
      <p:font typeface="Calibri" panose="020F0502020204030204" pitchFamily="34" charset="0"/>
      <p:regular r:id="rId37"/>
      <p:bold r:id="rId38"/>
      <p:italic r:id="rId39"/>
      <p:boldItalic r:id="rId40"/>
    </p:embeddedFont>
    <p:embeddedFont>
      <p:font typeface="Gotham Bold Italics" panose="020B0604020202020204" charset="0"/>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75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1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3.svg"/><Relationship Id="rId7"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9.sv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2" name="Freeform 2"/>
          <p:cNvSpPr/>
          <p:nvPr/>
        </p:nvSpPr>
        <p:spPr>
          <a:xfrm>
            <a:off x="0" y="0"/>
            <a:ext cx="18183646" cy="10228301"/>
          </a:xfrm>
          <a:custGeom>
            <a:avLst/>
            <a:gdLst/>
            <a:ahLst/>
            <a:cxnLst/>
            <a:rect l="l" t="t" r="r" b="b"/>
            <a:pathLst>
              <a:path w="18183646" h="10228301">
                <a:moveTo>
                  <a:pt x="0" y="0"/>
                </a:moveTo>
                <a:lnTo>
                  <a:pt x="18183646" y="0"/>
                </a:lnTo>
                <a:lnTo>
                  <a:pt x="18183646" y="10228301"/>
                </a:lnTo>
                <a:lnTo>
                  <a:pt x="0" y="10228301"/>
                </a:lnTo>
                <a:lnTo>
                  <a:pt x="0" y="0"/>
                </a:lnTo>
                <a:close/>
              </a:path>
            </a:pathLst>
          </a:custGeom>
          <a:blipFill>
            <a:blip r:embed="rId2"/>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grpSp>
        <p:nvGrpSpPr>
          <p:cNvPr id="2" name="Group 2"/>
          <p:cNvGrpSpPr/>
          <p:nvPr/>
        </p:nvGrpSpPr>
        <p:grpSpPr>
          <a:xfrm>
            <a:off x="11312611" y="1028700"/>
            <a:ext cx="4556554" cy="3317308"/>
            <a:chOff x="0" y="0"/>
            <a:chExt cx="6075405" cy="4423077"/>
          </a:xfrm>
        </p:grpSpPr>
        <p:pic>
          <p:nvPicPr>
            <p:cNvPr id="3" name="Picture 3"/>
            <p:cNvPicPr>
              <a:picLocks noChangeAspect="1"/>
            </p:cNvPicPr>
            <p:nvPr/>
          </p:nvPicPr>
          <p:blipFill>
            <a:blip r:embed="rId2"/>
            <a:srcRect l="4242" r="4242"/>
            <a:stretch>
              <a:fillRect/>
            </a:stretch>
          </p:blipFill>
          <p:spPr>
            <a:xfrm>
              <a:off x="0" y="0"/>
              <a:ext cx="6075405" cy="4423077"/>
            </a:xfrm>
            <a:prstGeom prst="rect">
              <a:avLst/>
            </a:prstGeom>
          </p:spPr>
        </p:pic>
      </p:grpSp>
      <p:grpSp>
        <p:nvGrpSpPr>
          <p:cNvPr id="4" name="Group 4"/>
          <p:cNvGrpSpPr/>
          <p:nvPr/>
        </p:nvGrpSpPr>
        <p:grpSpPr>
          <a:xfrm>
            <a:off x="-1765879" y="-1362449"/>
            <a:ext cx="3499668" cy="13405540"/>
            <a:chOff x="0" y="0"/>
            <a:chExt cx="212191" cy="812800"/>
          </a:xfrm>
        </p:grpSpPr>
        <p:sp>
          <p:nvSpPr>
            <p:cNvPr id="5" name="Freeform 5"/>
            <p:cNvSpPr/>
            <p:nvPr/>
          </p:nvSpPr>
          <p:spPr>
            <a:xfrm>
              <a:off x="0" y="0"/>
              <a:ext cx="212191" cy="812800"/>
            </a:xfrm>
            <a:custGeom>
              <a:avLst/>
              <a:gdLst/>
              <a:ahLst/>
              <a:cxnLst/>
              <a:rect l="l" t="t" r="r" b="b"/>
              <a:pathLst>
                <a:path w="212191" h="812800">
                  <a:moveTo>
                    <a:pt x="106095" y="0"/>
                  </a:moveTo>
                  <a:cubicBezTo>
                    <a:pt x="47500" y="0"/>
                    <a:pt x="0" y="181951"/>
                    <a:pt x="0" y="406400"/>
                  </a:cubicBezTo>
                  <a:cubicBezTo>
                    <a:pt x="0" y="630849"/>
                    <a:pt x="47500" y="812800"/>
                    <a:pt x="106095" y="812800"/>
                  </a:cubicBezTo>
                  <a:cubicBezTo>
                    <a:pt x="164690" y="812800"/>
                    <a:pt x="212191" y="630849"/>
                    <a:pt x="212191" y="406400"/>
                  </a:cubicBezTo>
                  <a:cubicBezTo>
                    <a:pt x="212191" y="181951"/>
                    <a:pt x="164690" y="0"/>
                    <a:pt x="106095" y="0"/>
                  </a:cubicBezTo>
                  <a:close/>
                </a:path>
              </a:pathLst>
            </a:custGeom>
            <a:solidFill>
              <a:srgbClr val="000000">
                <a:alpha val="0"/>
              </a:srgbClr>
            </a:solidFill>
            <a:ln w="19050" cap="sq">
              <a:solidFill>
                <a:srgbClr val="F9232C"/>
              </a:solidFill>
              <a:prstDash val="solid"/>
              <a:miter/>
            </a:ln>
          </p:spPr>
        </p:sp>
        <p:sp>
          <p:nvSpPr>
            <p:cNvPr id="6" name="TextBox 6"/>
            <p:cNvSpPr txBox="1"/>
            <p:nvPr/>
          </p:nvSpPr>
          <p:spPr>
            <a:xfrm>
              <a:off x="19893" y="47625"/>
              <a:ext cx="172405" cy="688975"/>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66269" y="4647268"/>
            <a:ext cx="992463" cy="992463"/>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6220"/>
            </a:solidFill>
          </p:spPr>
        </p:sp>
        <p:sp>
          <p:nvSpPr>
            <p:cNvPr id="9" name="TextBox 9"/>
            <p:cNvSpPr txBox="1"/>
            <p:nvPr/>
          </p:nvSpPr>
          <p:spPr>
            <a:xfrm>
              <a:off x="76200" y="19050"/>
              <a:ext cx="660400" cy="717550"/>
            </a:xfrm>
            <a:prstGeom prst="rect">
              <a:avLst/>
            </a:prstGeom>
          </p:spPr>
          <p:txBody>
            <a:bodyPr lIns="50800" tIns="50800" rIns="50800" bIns="50800" rtlCol="0" anchor="ctr"/>
            <a:lstStyle/>
            <a:p>
              <a:pPr algn="ctr">
                <a:lnSpc>
                  <a:spcPts val="3779"/>
                </a:lnSpc>
                <a:spcBef>
                  <a:spcPct val="0"/>
                </a:spcBef>
              </a:pPr>
              <a:r>
                <a:rPr lang="en-US" sz="2699">
                  <a:solidFill>
                    <a:srgbClr val="FFFEFE"/>
                  </a:solidFill>
                  <a:latin typeface="Gotham"/>
                  <a:ea typeface="Gotham"/>
                  <a:cs typeface="Gotham"/>
                  <a:sym typeface="Gotham"/>
                </a:rPr>
                <a:t>8</a:t>
              </a:r>
            </a:p>
          </p:txBody>
        </p:sp>
      </p:grpSp>
      <p:grpSp>
        <p:nvGrpSpPr>
          <p:cNvPr id="10" name="Group 10"/>
          <p:cNvGrpSpPr/>
          <p:nvPr/>
        </p:nvGrpSpPr>
        <p:grpSpPr>
          <a:xfrm>
            <a:off x="11312611" y="4443074"/>
            <a:ext cx="2660764" cy="4815226"/>
            <a:chOff x="0" y="0"/>
            <a:chExt cx="3547686" cy="6420301"/>
          </a:xfrm>
        </p:grpSpPr>
        <p:pic>
          <p:nvPicPr>
            <p:cNvPr id="11" name="Picture 11"/>
            <p:cNvPicPr>
              <a:picLocks noChangeAspect="1"/>
            </p:cNvPicPr>
            <p:nvPr/>
          </p:nvPicPr>
          <p:blipFill>
            <a:blip r:embed="rId3"/>
            <a:srcRect l="40778" r="40778"/>
            <a:stretch>
              <a:fillRect/>
            </a:stretch>
          </p:blipFill>
          <p:spPr>
            <a:xfrm>
              <a:off x="0" y="0"/>
              <a:ext cx="3547686" cy="6420301"/>
            </a:xfrm>
            <a:prstGeom prst="rect">
              <a:avLst/>
            </a:prstGeom>
          </p:spPr>
        </p:pic>
      </p:grpSp>
      <p:grpSp>
        <p:nvGrpSpPr>
          <p:cNvPr id="12" name="Group 12"/>
          <p:cNvGrpSpPr/>
          <p:nvPr/>
        </p:nvGrpSpPr>
        <p:grpSpPr>
          <a:xfrm>
            <a:off x="15994763" y="1028700"/>
            <a:ext cx="1436473" cy="3317308"/>
            <a:chOff x="0" y="0"/>
            <a:chExt cx="1915297" cy="4423077"/>
          </a:xfrm>
        </p:grpSpPr>
        <p:sp>
          <p:nvSpPr>
            <p:cNvPr id="13" name="AutoShape 13"/>
            <p:cNvSpPr/>
            <p:nvPr/>
          </p:nvSpPr>
          <p:spPr>
            <a:xfrm>
              <a:off x="0" y="0"/>
              <a:ext cx="1915297" cy="4423077"/>
            </a:xfrm>
            <a:prstGeom prst="rect">
              <a:avLst/>
            </a:prstGeom>
            <a:solidFill>
              <a:srgbClr val="FD6220"/>
            </a:solidFill>
          </p:spPr>
        </p:sp>
      </p:grpSp>
      <p:grpSp>
        <p:nvGrpSpPr>
          <p:cNvPr id="14" name="Group 14"/>
          <p:cNvGrpSpPr/>
          <p:nvPr/>
        </p:nvGrpSpPr>
        <p:grpSpPr>
          <a:xfrm>
            <a:off x="14106296" y="4428296"/>
            <a:ext cx="3324940" cy="2137237"/>
            <a:chOff x="0" y="0"/>
            <a:chExt cx="4433253" cy="2849649"/>
          </a:xfrm>
        </p:grpSpPr>
        <p:pic>
          <p:nvPicPr>
            <p:cNvPr id="15" name="Picture 15"/>
            <p:cNvPicPr>
              <a:picLocks noChangeAspect="1"/>
            </p:cNvPicPr>
            <p:nvPr/>
          </p:nvPicPr>
          <p:blipFill>
            <a:blip r:embed="rId4"/>
            <a:srcRect t="1760" b="1760"/>
            <a:stretch>
              <a:fillRect/>
            </a:stretch>
          </p:blipFill>
          <p:spPr>
            <a:xfrm>
              <a:off x="0" y="0"/>
              <a:ext cx="4433253" cy="2849649"/>
            </a:xfrm>
            <a:prstGeom prst="rect">
              <a:avLst/>
            </a:prstGeom>
          </p:spPr>
        </p:pic>
      </p:grpSp>
      <p:grpSp>
        <p:nvGrpSpPr>
          <p:cNvPr id="16" name="Group 16"/>
          <p:cNvGrpSpPr/>
          <p:nvPr/>
        </p:nvGrpSpPr>
        <p:grpSpPr>
          <a:xfrm>
            <a:off x="14106296" y="6675561"/>
            <a:ext cx="3324940" cy="2582739"/>
            <a:chOff x="0" y="0"/>
            <a:chExt cx="4433253" cy="3443652"/>
          </a:xfrm>
        </p:grpSpPr>
        <p:pic>
          <p:nvPicPr>
            <p:cNvPr id="17" name="Picture 17"/>
            <p:cNvPicPr>
              <a:picLocks noChangeAspect="1"/>
            </p:cNvPicPr>
            <p:nvPr/>
          </p:nvPicPr>
          <p:blipFill>
            <a:blip r:embed="rId5"/>
            <a:srcRect l="7114" r="7114"/>
            <a:stretch>
              <a:fillRect/>
            </a:stretch>
          </p:blipFill>
          <p:spPr>
            <a:xfrm>
              <a:off x="0" y="0"/>
              <a:ext cx="4433253" cy="3443652"/>
            </a:xfrm>
            <a:prstGeom prst="rect">
              <a:avLst/>
            </a:prstGeom>
          </p:spPr>
        </p:pic>
      </p:grpSp>
      <p:sp>
        <p:nvSpPr>
          <p:cNvPr id="18" name="TextBox 18"/>
          <p:cNvSpPr txBox="1"/>
          <p:nvPr/>
        </p:nvSpPr>
        <p:spPr>
          <a:xfrm>
            <a:off x="2305289" y="394215"/>
            <a:ext cx="6989101" cy="1588134"/>
          </a:xfrm>
          <a:prstGeom prst="rect">
            <a:avLst/>
          </a:prstGeom>
        </p:spPr>
        <p:txBody>
          <a:bodyPr lIns="0" tIns="0" rIns="0" bIns="0" rtlCol="0" anchor="t">
            <a:spAutoFit/>
          </a:bodyPr>
          <a:lstStyle/>
          <a:p>
            <a:pPr algn="l">
              <a:lnSpc>
                <a:spcPts val="6440"/>
              </a:lnSpc>
            </a:pPr>
            <a:r>
              <a:rPr lang="en-US" sz="4600" b="1">
                <a:solidFill>
                  <a:srgbClr val="191919"/>
                </a:solidFill>
                <a:latin typeface="Gotham Bold"/>
                <a:ea typeface="Gotham Bold"/>
                <a:cs typeface="Gotham Bold"/>
                <a:sym typeface="Gotham Bold"/>
              </a:rPr>
              <a:t>OTOKONTROL TEMEL BİLEŞENLERİ</a:t>
            </a:r>
          </a:p>
        </p:txBody>
      </p:sp>
      <p:sp>
        <p:nvSpPr>
          <p:cNvPr id="19" name="TextBox 19"/>
          <p:cNvSpPr txBox="1"/>
          <p:nvPr/>
        </p:nvSpPr>
        <p:spPr>
          <a:xfrm>
            <a:off x="2498907" y="2413995"/>
            <a:ext cx="5213387" cy="489568"/>
          </a:xfrm>
          <a:prstGeom prst="rect">
            <a:avLst/>
          </a:prstGeom>
        </p:spPr>
        <p:txBody>
          <a:bodyPr lIns="0" tIns="0" rIns="0" bIns="0" rtlCol="0" anchor="t">
            <a:spAutoFit/>
          </a:bodyPr>
          <a:lstStyle/>
          <a:p>
            <a:pPr algn="l">
              <a:lnSpc>
                <a:spcPts val="3990"/>
              </a:lnSpc>
            </a:pPr>
            <a:r>
              <a:rPr lang="en-US" sz="2850" b="1">
                <a:solidFill>
                  <a:srgbClr val="191919"/>
                </a:solidFill>
                <a:latin typeface="Gotham Bold"/>
                <a:ea typeface="Gotham Bold"/>
                <a:cs typeface="Gotham Bold"/>
                <a:sym typeface="Gotham Bold"/>
              </a:rPr>
              <a:t>ÖNEMİ</a:t>
            </a:r>
          </a:p>
        </p:txBody>
      </p:sp>
      <p:sp>
        <p:nvSpPr>
          <p:cNvPr id="20" name="TextBox 20"/>
          <p:cNvSpPr txBox="1"/>
          <p:nvPr/>
        </p:nvSpPr>
        <p:spPr>
          <a:xfrm>
            <a:off x="2257344" y="3486057"/>
            <a:ext cx="7956655" cy="4480873"/>
          </a:xfrm>
          <a:prstGeom prst="rect">
            <a:avLst/>
          </a:prstGeom>
        </p:spPr>
        <p:txBody>
          <a:bodyPr lIns="0" tIns="0" rIns="0" bIns="0" rtlCol="0" anchor="t">
            <a:spAutoFit/>
          </a:bodyPr>
          <a:lstStyle/>
          <a:p>
            <a:pPr marL="431801" lvl="1" indent="-215900" algn="ctr">
              <a:lnSpc>
                <a:spcPts val="2800"/>
              </a:lnSpc>
              <a:buFont typeface="Arial"/>
              <a:buChar char="•"/>
            </a:pPr>
            <a:r>
              <a:rPr lang="en-US" sz="2000">
                <a:solidFill>
                  <a:srgbClr val="191919"/>
                </a:solidFill>
                <a:latin typeface="Blacker Sans Pro"/>
                <a:ea typeface="Blacker Sans Pro"/>
                <a:cs typeface="Blacker Sans Pro"/>
                <a:sym typeface="Blacker Sans Pro"/>
              </a:rPr>
              <a:t>Bilişsel kontrol, karmaşık problemleri analiz etme ve çözme yeteneğini güçlendirir. Bireyler, durumu daha iyi değerlendirebilir ve faklı bakış açıları geliştirebilir.</a:t>
            </a:r>
          </a:p>
          <a:p>
            <a:pPr marL="431801" lvl="1" indent="-215900" algn="ctr">
              <a:lnSpc>
                <a:spcPts val="2800"/>
              </a:lnSpc>
              <a:buFont typeface="Arial"/>
              <a:buChar char="•"/>
            </a:pPr>
            <a:r>
              <a:rPr lang="en-US" sz="2000">
                <a:solidFill>
                  <a:srgbClr val="191919"/>
                </a:solidFill>
                <a:latin typeface="Blacker Sans Pro"/>
                <a:ea typeface="Blacker Sans Pro"/>
                <a:cs typeface="Blacker Sans Pro"/>
                <a:sym typeface="Blacker Sans Pro"/>
              </a:rPr>
              <a:t>İnsanların dikkatlerini dağıtan unsurlara karşı koymalarına yardımcı olur, bu sayede odaklanma sürelerini artırır.</a:t>
            </a:r>
          </a:p>
          <a:p>
            <a:pPr marL="431801" lvl="1" indent="-215900" algn="ctr">
              <a:lnSpc>
                <a:spcPts val="2800"/>
              </a:lnSpc>
              <a:buFont typeface="Arial"/>
              <a:buChar char="•"/>
            </a:pPr>
            <a:r>
              <a:rPr lang="en-US" sz="2000">
                <a:solidFill>
                  <a:srgbClr val="191919"/>
                </a:solidFill>
                <a:latin typeface="Blacker Sans Pro"/>
                <a:ea typeface="Blacker Sans Pro"/>
                <a:cs typeface="Blacker Sans Pro"/>
                <a:sym typeface="Blacker Sans Pro"/>
              </a:rPr>
              <a:t>Duygusal tepkilerin kontrolü, bireylerin daha sağlıklı tepkiler vermesine katkı sağlar. Bu da stresle başa çıkma becerilerini geliştirir.</a:t>
            </a:r>
          </a:p>
          <a:p>
            <a:pPr marL="431801" lvl="1" indent="-215900" algn="ctr">
              <a:lnSpc>
                <a:spcPts val="2800"/>
              </a:lnSpc>
              <a:buFont typeface="Arial"/>
              <a:buChar char="•"/>
            </a:pPr>
            <a:r>
              <a:rPr lang="en-US" sz="2000">
                <a:solidFill>
                  <a:srgbClr val="191919"/>
                </a:solidFill>
                <a:latin typeface="Blacker Sans Pro"/>
                <a:ea typeface="Blacker Sans Pro"/>
                <a:cs typeface="Blacker Sans Pro"/>
                <a:sym typeface="Blacker Sans Pro"/>
              </a:rPr>
              <a:t>Kişinin belirlediği hedeflere odaklanmasını ve bu hedeflere ulaşmak için gerekli stratejileri geliştirmesini sağlar.</a:t>
            </a:r>
          </a:p>
          <a:p>
            <a:pPr marL="431801" lvl="1" indent="-215900" algn="ctr">
              <a:lnSpc>
                <a:spcPts val="2800"/>
              </a:lnSpc>
              <a:buFont typeface="Arial"/>
              <a:buChar char="•"/>
            </a:pPr>
            <a:r>
              <a:rPr lang="en-US" sz="2000">
                <a:solidFill>
                  <a:srgbClr val="191919"/>
                </a:solidFill>
                <a:latin typeface="Blacker Sans Pro"/>
                <a:ea typeface="Blacker Sans Pro"/>
                <a:cs typeface="Blacker Sans Pro"/>
                <a:sym typeface="Blacker Sans Pro"/>
              </a:rPr>
              <a:t>Bilişsel kontrol, bireyin mantıklı ve bilinçli kararlar almasına yardımcı olur, böylece daha etkili seçimler yapabilirler.</a:t>
            </a:r>
          </a:p>
          <a:p>
            <a:pPr algn="ctr">
              <a:lnSpc>
                <a:spcPts val="1995"/>
              </a:lnSpc>
            </a:pPr>
            <a:endParaRPr lang="en-US" sz="2000">
              <a:solidFill>
                <a:srgbClr val="191919"/>
              </a:solidFill>
              <a:latin typeface="Blacker Sans Pro"/>
              <a:ea typeface="Blacker Sans Pro"/>
              <a:cs typeface="Blacker Sans Pro"/>
              <a:sym typeface="Blacker Sans Pro"/>
            </a:endParaRPr>
          </a:p>
        </p:txBody>
      </p:sp>
      <p:grpSp>
        <p:nvGrpSpPr>
          <p:cNvPr id="21" name="Group 21"/>
          <p:cNvGrpSpPr/>
          <p:nvPr/>
        </p:nvGrpSpPr>
        <p:grpSpPr>
          <a:xfrm>
            <a:off x="16439471" y="8737362"/>
            <a:ext cx="3697059" cy="3697059"/>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 cap="sq">
              <a:solidFill>
                <a:srgbClr val="FD6220"/>
              </a:solidFill>
              <a:prstDash val="solid"/>
              <a:miter/>
            </a:ln>
          </p:spPr>
        </p:sp>
        <p:sp>
          <p:nvSpPr>
            <p:cNvPr id="23" name="TextBox 23"/>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grpSp>
        <p:nvGrpSpPr>
          <p:cNvPr id="2" name="Group 2"/>
          <p:cNvGrpSpPr/>
          <p:nvPr/>
        </p:nvGrpSpPr>
        <p:grpSpPr>
          <a:xfrm>
            <a:off x="-1964399" y="-1315898"/>
            <a:ext cx="3499668" cy="13405540"/>
            <a:chOff x="0" y="0"/>
            <a:chExt cx="212191" cy="812800"/>
          </a:xfrm>
        </p:grpSpPr>
        <p:sp>
          <p:nvSpPr>
            <p:cNvPr id="3" name="Freeform 3"/>
            <p:cNvSpPr/>
            <p:nvPr/>
          </p:nvSpPr>
          <p:spPr>
            <a:xfrm>
              <a:off x="0" y="0"/>
              <a:ext cx="212191" cy="812800"/>
            </a:xfrm>
            <a:custGeom>
              <a:avLst/>
              <a:gdLst/>
              <a:ahLst/>
              <a:cxnLst/>
              <a:rect l="l" t="t" r="r" b="b"/>
              <a:pathLst>
                <a:path w="212191" h="812800">
                  <a:moveTo>
                    <a:pt x="106095" y="0"/>
                  </a:moveTo>
                  <a:cubicBezTo>
                    <a:pt x="47500" y="0"/>
                    <a:pt x="0" y="181951"/>
                    <a:pt x="0" y="406400"/>
                  </a:cubicBezTo>
                  <a:cubicBezTo>
                    <a:pt x="0" y="630849"/>
                    <a:pt x="47500" y="812800"/>
                    <a:pt x="106095" y="812800"/>
                  </a:cubicBezTo>
                  <a:cubicBezTo>
                    <a:pt x="164690" y="812800"/>
                    <a:pt x="212191" y="630849"/>
                    <a:pt x="212191" y="406400"/>
                  </a:cubicBezTo>
                  <a:cubicBezTo>
                    <a:pt x="212191" y="181951"/>
                    <a:pt x="164690" y="0"/>
                    <a:pt x="106095" y="0"/>
                  </a:cubicBezTo>
                  <a:close/>
                </a:path>
              </a:pathLst>
            </a:custGeom>
            <a:solidFill>
              <a:srgbClr val="000000">
                <a:alpha val="0"/>
              </a:srgbClr>
            </a:solidFill>
            <a:ln w="19050" cap="sq">
              <a:solidFill>
                <a:srgbClr val="FD6220"/>
              </a:solidFill>
              <a:prstDash val="solid"/>
              <a:miter/>
            </a:ln>
          </p:spPr>
        </p:sp>
        <p:sp>
          <p:nvSpPr>
            <p:cNvPr id="4" name="TextBox 4"/>
            <p:cNvSpPr txBox="1"/>
            <p:nvPr/>
          </p:nvSpPr>
          <p:spPr>
            <a:xfrm>
              <a:off x="19893" y="47625"/>
              <a:ext cx="172405" cy="6889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231261" y="4394409"/>
            <a:ext cx="992463" cy="992463"/>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6220"/>
            </a:solidFill>
          </p:spPr>
        </p:sp>
        <p:sp>
          <p:nvSpPr>
            <p:cNvPr id="7" name="TextBox 7"/>
            <p:cNvSpPr txBox="1"/>
            <p:nvPr/>
          </p:nvSpPr>
          <p:spPr>
            <a:xfrm>
              <a:off x="76200" y="19050"/>
              <a:ext cx="660400" cy="717550"/>
            </a:xfrm>
            <a:prstGeom prst="rect">
              <a:avLst/>
            </a:prstGeom>
          </p:spPr>
          <p:txBody>
            <a:bodyPr lIns="50800" tIns="50800" rIns="50800" bIns="50800" rtlCol="0" anchor="ctr"/>
            <a:lstStyle/>
            <a:p>
              <a:pPr algn="ctr">
                <a:lnSpc>
                  <a:spcPts val="3779"/>
                </a:lnSpc>
                <a:spcBef>
                  <a:spcPct val="0"/>
                </a:spcBef>
              </a:pPr>
              <a:r>
                <a:rPr lang="en-US" sz="2699">
                  <a:solidFill>
                    <a:srgbClr val="FFFEFE"/>
                  </a:solidFill>
                  <a:latin typeface="Gotham"/>
                  <a:ea typeface="Gotham"/>
                  <a:cs typeface="Gotham"/>
                  <a:sym typeface="Gotham"/>
                </a:rPr>
                <a:t>9</a:t>
              </a:r>
            </a:p>
          </p:txBody>
        </p:sp>
      </p:grpSp>
      <p:sp>
        <p:nvSpPr>
          <p:cNvPr id="8" name="TextBox 8"/>
          <p:cNvSpPr txBox="1"/>
          <p:nvPr/>
        </p:nvSpPr>
        <p:spPr>
          <a:xfrm>
            <a:off x="3342054" y="224926"/>
            <a:ext cx="12414250" cy="2301228"/>
          </a:xfrm>
          <a:prstGeom prst="rect">
            <a:avLst/>
          </a:prstGeom>
        </p:spPr>
        <p:txBody>
          <a:bodyPr lIns="0" tIns="0" rIns="0" bIns="0" rtlCol="0" anchor="t">
            <a:spAutoFit/>
          </a:bodyPr>
          <a:lstStyle/>
          <a:p>
            <a:pPr algn="ctr">
              <a:lnSpc>
                <a:spcPts val="9800"/>
              </a:lnSpc>
            </a:pPr>
            <a:r>
              <a:rPr lang="en-US" sz="7000" b="1">
                <a:solidFill>
                  <a:srgbClr val="000000"/>
                </a:solidFill>
                <a:latin typeface="Arimo Bold"/>
                <a:ea typeface="Arimo Bold"/>
                <a:cs typeface="Arimo Bold"/>
                <a:sym typeface="Arimo Bold"/>
              </a:rPr>
              <a:t>OTOKONTROL(ÖZDENETİM) </a:t>
            </a:r>
          </a:p>
          <a:p>
            <a:pPr algn="ctr">
              <a:lnSpc>
                <a:spcPts val="8120"/>
              </a:lnSpc>
            </a:pPr>
            <a:r>
              <a:rPr lang="en-US" sz="5800" b="1">
                <a:solidFill>
                  <a:srgbClr val="000000"/>
                </a:solidFill>
                <a:latin typeface="Arimo Bold"/>
                <a:ea typeface="Arimo Bold"/>
                <a:cs typeface="Arimo Bold"/>
                <a:sym typeface="Arimo Bold"/>
              </a:rPr>
              <a:t>GELİŞİMSEL ÖZELLİKLERİ</a:t>
            </a:r>
          </a:p>
        </p:txBody>
      </p:sp>
      <p:sp>
        <p:nvSpPr>
          <p:cNvPr id="9" name="TextBox 9"/>
          <p:cNvSpPr txBox="1"/>
          <p:nvPr/>
        </p:nvSpPr>
        <p:spPr>
          <a:xfrm>
            <a:off x="2591746" y="3428210"/>
            <a:ext cx="13565273" cy="4105910"/>
          </a:xfrm>
          <a:prstGeom prst="rect">
            <a:avLst/>
          </a:prstGeom>
        </p:spPr>
        <p:txBody>
          <a:bodyPr lIns="0" tIns="0" rIns="0" bIns="0" rtlCol="0" anchor="t">
            <a:spAutoFit/>
          </a:bodyPr>
          <a:lstStyle/>
          <a:p>
            <a:pPr marL="561337" lvl="1" indent="-280669" algn="l">
              <a:lnSpc>
                <a:spcPts val="3639"/>
              </a:lnSpc>
              <a:buFont typeface="Arial"/>
              <a:buChar char="•"/>
            </a:pPr>
            <a:r>
              <a:rPr lang="en-US" sz="2599">
                <a:solidFill>
                  <a:srgbClr val="000000"/>
                </a:solidFill>
                <a:latin typeface="Blacker Sans Pro"/>
                <a:ea typeface="Blacker Sans Pro"/>
                <a:cs typeface="Blacker Sans Pro"/>
                <a:sym typeface="Blacker Sans Pro"/>
              </a:rPr>
              <a:t>Çocuklar küçük yaşlarda temel otokontrol becerilerini geliştirmeye başlarlar. Bu, dikkatlerini odaklamayı ve dürtülerini kontrol etmeyi içerir </a:t>
            </a:r>
            <a:r>
              <a:rPr lang="en-US" sz="2599" b="1">
                <a:solidFill>
                  <a:srgbClr val="000000"/>
                </a:solidFill>
                <a:latin typeface="Blacker Sans Pro Bold"/>
                <a:ea typeface="Blacker Sans Pro Bold"/>
                <a:cs typeface="Blacker Sans Pro Bold"/>
                <a:sym typeface="Blacker Sans Pro Bold"/>
              </a:rPr>
              <a:t>(Zelazo &amp; Carlson, 2012).</a:t>
            </a:r>
          </a:p>
          <a:p>
            <a:pPr marL="561337" lvl="1" indent="-280669" algn="l">
              <a:lnSpc>
                <a:spcPts val="3639"/>
              </a:lnSpc>
              <a:buFont typeface="Arial"/>
              <a:buChar char="•"/>
            </a:pPr>
            <a:r>
              <a:rPr lang="en-US" sz="2599">
                <a:solidFill>
                  <a:srgbClr val="000000"/>
                </a:solidFill>
                <a:latin typeface="Blacker Sans Pro"/>
                <a:ea typeface="Blacker Sans Pro"/>
                <a:cs typeface="Blacker Sans Pro"/>
                <a:sym typeface="Blacker Sans Pro"/>
              </a:rPr>
              <a:t>3-7 yaş arasındaki çocuklar, anlık dürtülerini kontrol etme ve planlama yeteneklerini geliştirmeye başlarlar </a:t>
            </a:r>
            <a:r>
              <a:rPr lang="en-US" sz="2599" b="1">
                <a:solidFill>
                  <a:srgbClr val="000000"/>
                </a:solidFill>
                <a:latin typeface="Blacker Sans Pro Bold"/>
                <a:ea typeface="Blacker Sans Pro Bold"/>
                <a:cs typeface="Blacker Sans Pro Bold"/>
                <a:sym typeface="Blacker Sans Pro Bold"/>
              </a:rPr>
              <a:t>(Zelazo &amp; Carlson, 2012).</a:t>
            </a:r>
          </a:p>
          <a:p>
            <a:pPr marL="561337" lvl="1" indent="-280669" algn="l">
              <a:lnSpc>
                <a:spcPts val="3639"/>
              </a:lnSpc>
              <a:buFont typeface="Arial"/>
              <a:buChar char="•"/>
            </a:pPr>
            <a:r>
              <a:rPr lang="en-US" sz="2599">
                <a:solidFill>
                  <a:srgbClr val="000000"/>
                </a:solidFill>
                <a:latin typeface="Blacker Sans Pro"/>
                <a:ea typeface="Blacker Sans Pro"/>
                <a:cs typeface="Blacker Sans Pro"/>
                <a:sym typeface="Blacker Sans Pro"/>
              </a:rPr>
              <a:t>Ergenlik döneminde, beyin gelişiminin devam etmesiyle birlikte otokontrol becerileri daha karmaşık hale gelir. Bu dönemde bireyler, daha iyi planlama ve uzun vadeli hedeflere ulaşma yeteneklerini geliştirirler </a:t>
            </a:r>
            <a:r>
              <a:rPr lang="en-US" sz="2599" b="1">
                <a:solidFill>
                  <a:srgbClr val="000000"/>
                </a:solidFill>
                <a:latin typeface="Blacker Sans Pro Bold"/>
                <a:ea typeface="Blacker Sans Pro Bold"/>
                <a:cs typeface="Blacker Sans Pro Bold"/>
                <a:sym typeface="Blacker Sans Pro Bold"/>
              </a:rPr>
              <a:t>(Zelazo &amp; Carlson, 2012).</a:t>
            </a:r>
          </a:p>
          <a:p>
            <a:pPr marL="561337" lvl="1" indent="-280669" algn="l">
              <a:lnSpc>
                <a:spcPts val="3639"/>
              </a:lnSpc>
              <a:buFont typeface="Arial"/>
              <a:buChar char="•"/>
            </a:pPr>
            <a:r>
              <a:rPr lang="en-US" sz="2599">
                <a:solidFill>
                  <a:srgbClr val="000000"/>
                </a:solidFill>
                <a:latin typeface="Blacker Sans Pro"/>
                <a:ea typeface="Blacker Sans Pro"/>
                <a:cs typeface="Blacker Sans Pro"/>
                <a:sym typeface="Blacker Sans Pro"/>
              </a:rPr>
              <a:t>Yetişkinlik döneminde otokontrol becerileri genellikle olgunlaşır ve bireyler, daha iyi planlama, karar verme ve dürtü kontrolü gösterebilirler (</a:t>
            </a:r>
            <a:r>
              <a:rPr lang="en-US" sz="2599" b="1">
                <a:solidFill>
                  <a:srgbClr val="000000"/>
                </a:solidFill>
                <a:latin typeface="Blacker Sans Pro Bold"/>
                <a:ea typeface="Blacker Sans Pro Bold"/>
                <a:cs typeface="Blacker Sans Pro Bold"/>
                <a:sym typeface="Blacker Sans Pro Bold"/>
              </a:rPr>
              <a:t>Zelazo &amp; Carlson, 2012).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grpSp>
        <p:nvGrpSpPr>
          <p:cNvPr id="2" name="Group 2"/>
          <p:cNvGrpSpPr/>
          <p:nvPr/>
        </p:nvGrpSpPr>
        <p:grpSpPr>
          <a:xfrm>
            <a:off x="-1749834" y="-1384137"/>
            <a:ext cx="3499668" cy="13405540"/>
            <a:chOff x="0" y="0"/>
            <a:chExt cx="212191" cy="812800"/>
          </a:xfrm>
        </p:grpSpPr>
        <p:sp>
          <p:nvSpPr>
            <p:cNvPr id="3" name="Freeform 3"/>
            <p:cNvSpPr/>
            <p:nvPr/>
          </p:nvSpPr>
          <p:spPr>
            <a:xfrm>
              <a:off x="0" y="0"/>
              <a:ext cx="212191" cy="812800"/>
            </a:xfrm>
            <a:custGeom>
              <a:avLst/>
              <a:gdLst/>
              <a:ahLst/>
              <a:cxnLst/>
              <a:rect l="l" t="t" r="r" b="b"/>
              <a:pathLst>
                <a:path w="212191" h="812800">
                  <a:moveTo>
                    <a:pt x="106095" y="0"/>
                  </a:moveTo>
                  <a:cubicBezTo>
                    <a:pt x="47500" y="0"/>
                    <a:pt x="0" y="181951"/>
                    <a:pt x="0" y="406400"/>
                  </a:cubicBezTo>
                  <a:cubicBezTo>
                    <a:pt x="0" y="630849"/>
                    <a:pt x="47500" y="812800"/>
                    <a:pt x="106095" y="812800"/>
                  </a:cubicBezTo>
                  <a:cubicBezTo>
                    <a:pt x="164690" y="812800"/>
                    <a:pt x="212191" y="630849"/>
                    <a:pt x="212191" y="406400"/>
                  </a:cubicBezTo>
                  <a:cubicBezTo>
                    <a:pt x="212191" y="181951"/>
                    <a:pt x="164690" y="0"/>
                    <a:pt x="106095" y="0"/>
                  </a:cubicBezTo>
                  <a:close/>
                </a:path>
              </a:pathLst>
            </a:custGeom>
            <a:solidFill>
              <a:srgbClr val="000000">
                <a:alpha val="0"/>
              </a:srgbClr>
            </a:solidFill>
            <a:ln w="19050" cap="sq">
              <a:solidFill>
                <a:srgbClr val="FD6220"/>
              </a:solidFill>
              <a:prstDash val="solid"/>
              <a:miter/>
            </a:ln>
          </p:spPr>
        </p:sp>
        <p:sp>
          <p:nvSpPr>
            <p:cNvPr id="4" name="TextBox 4"/>
            <p:cNvSpPr txBox="1"/>
            <p:nvPr/>
          </p:nvSpPr>
          <p:spPr>
            <a:xfrm>
              <a:off x="19893" y="47625"/>
              <a:ext cx="172405" cy="6889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376715" y="4647268"/>
            <a:ext cx="992463" cy="992463"/>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6220"/>
            </a:solidFill>
          </p:spPr>
        </p:sp>
        <p:sp>
          <p:nvSpPr>
            <p:cNvPr id="7" name="TextBox 7"/>
            <p:cNvSpPr txBox="1"/>
            <p:nvPr/>
          </p:nvSpPr>
          <p:spPr>
            <a:xfrm>
              <a:off x="76200" y="19050"/>
              <a:ext cx="660400" cy="717550"/>
            </a:xfrm>
            <a:prstGeom prst="rect">
              <a:avLst/>
            </a:prstGeom>
          </p:spPr>
          <p:txBody>
            <a:bodyPr lIns="50800" tIns="50800" rIns="50800" bIns="50800" rtlCol="0" anchor="ctr"/>
            <a:lstStyle/>
            <a:p>
              <a:pPr algn="ctr">
                <a:lnSpc>
                  <a:spcPts val="3779"/>
                </a:lnSpc>
                <a:spcBef>
                  <a:spcPct val="0"/>
                </a:spcBef>
              </a:pPr>
              <a:r>
                <a:rPr lang="en-US" sz="2699">
                  <a:solidFill>
                    <a:srgbClr val="FFFEFE"/>
                  </a:solidFill>
                  <a:latin typeface="Gotham"/>
                  <a:ea typeface="Gotham"/>
                  <a:cs typeface="Gotham"/>
                  <a:sym typeface="Gotham"/>
                </a:rPr>
                <a:t>10</a:t>
              </a:r>
            </a:p>
          </p:txBody>
        </p:sp>
      </p:grpSp>
      <p:sp>
        <p:nvSpPr>
          <p:cNvPr id="8" name="Freeform 8"/>
          <p:cNvSpPr/>
          <p:nvPr/>
        </p:nvSpPr>
        <p:spPr>
          <a:xfrm>
            <a:off x="16313420" y="1028700"/>
            <a:ext cx="945880" cy="236470"/>
          </a:xfrm>
          <a:custGeom>
            <a:avLst/>
            <a:gdLst/>
            <a:ahLst/>
            <a:cxnLst/>
            <a:rect l="l" t="t" r="r" b="b"/>
            <a:pathLst>
              <a:path w="945880" h="236470">
                <a:moveTo>
                  <a:pt x="0" y="0"/>
                </a:moveTo>
                <a:lnTo>
                  <a:pt x="945880" y="0"/>
                </a:lnTo>
                <a:lnTo>
                  <a:pt x="945880" y="236470"/>
                </a:lnTo>
                <a:lnTo>
                  <a:pt x="0" y="23647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9" name="Group 9"/>
          <p:cNvGrpSpPr/>
          <p:nvPr/>
        </p:nvGrpSpPr>
        <p:grpSpPr>
          <a:xfrm>
            <a:off x="17170670" y="-178579"/>
            <a:ext cx="10994424" cy="1099442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14350" cap="sq">
              <a:solidFill>
                <a:srgbClr val="FD6220">
                  <a:alpha val="11765"/>
                </a:srgbClr>
              </a:solidFill>
              <a:prstDash val="solid"/>
              <a:miter/>
            </a:ln>
          </p:spPr>
        </p:sp>
        <p:sp>
          <p:nvSpPr>
            <p:cNvPr id="11" name="TextBox 1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3265934" y="2597187"/>
            <a:ext cx="9990699" cy="6418054"/>
          </a:xfrm>
          <a:custGeom>
            <a:avLst/>
            <a:gdLst/>
            <a:ahLst/>
            <a:cxnLst/>
            <a:rect l="l" t="t" r="r" b="b"/>
            <a:pathLst>
              <a:path w="9990699" h="6418054">
                <a:moveTo>
                  <a:pt x="0" y="0"/>
                </a:moveTo>
                <a:lnTo>
                  <a:pt x="9990699" y="0"/>
                </a:lnTo>
                <a:lnTo>
                  <a:pt x="9990699" y="6418053"/>
                </a:lnTo>
                <a:lnTo>
                  <a:pt x="0" y="6418053"/>
                </a:lnTo>
                <a:lnTo>
                  <a:pt x="0" y="0"/>
                </a:lnTo>
                <a:close/>
              </a:path>
            </a:pathLst>
          </a:custGeom>
          <a:blipFill>
            <a:blip r:embed="rId4"/>
            <a:stretch>
              <a:fillRect/>
            </a:stretch>
          </a:blipFill>
        </p:spPr>
      </p:sp>
      <p:sp>
        <p:nvSpPr>
          <p:cNvPr id="13" name="TextBox 13"/>
          <p:cNvSpPr txBox="1"/>
          <p:nvPr/>
        </p:nvSpPr>
        <p:spPr>
          <a:xfrm>
            <a:off x="2428399" y="464030"/>
            <a:ext cx="11321350" cy="1790221"/>
          </a:xfrm>
          <a:prstGeom prst="rect">
            <a:avLst/>
          </a:prstGeom>
        </p:spPr>
        <p:txBody>
          <a:bodyPr lIns="0" tIns="0" rIns="0" bIns="0" rtlCol="0" anchor="t">
            <a:spAutoFit/>
          </a:bodyPr>
          <a:lstStyle/>
          <a:p>
            <a:pPr marL="0" lvl="0" indent="0" algn="l">
              <a:lnSpc>
                <a:spcPts val="4691"/>
              </a:lnSpc>
              <a:spcBef>
                <a:spcPct val="0"/>
              </a:spcBef>
            </a:pPr>
            <a:r>
              <a:rPr lang="en-US" sz="4343" b="1">
                <a:solidFill>
                  <a:srgbClr val="191919"/>
                </a:solidFill>
                <a:latin typeface="Gotham Bold"/>
                <a:ea typeface="Gotham Bold"/>
                <a:cs typeface="Gotham Bold"/>
                <a:sym typeface="Gotham Bold"/>
              </a:rPr>
              <a:t>Otokontrolün sağlıklı ilerleye bilmesi için bireyin 3 temel kaynağa ihtiyacı vardır.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grpSp>
        <p:nvGrpSpPr>
          <p:cNvPr id="2" name="Group 2"/>
          <p:cNvGrpSpPr/>
          <p:nvPr/>
        </p:nvGrpSpPr>
        <p:grpSpPr>
          <a:xfrm>
            <a:off x="-1595844" y="-1384137"/>
            <a:ext cx="3499668" cy="13405540"/>
            <a:chOff x="0" y="0"/>
            <a:chExt cx="212191" cy="812800"/>
          </a:xfrm>
        </p:grpSpPr>
        <p:sp>
          <p:nvSpPr>
            <p:cNvPr id="3" name="Freeform 3"/>
            <p:cNvSpPr/>
            <p:nvPr/>
          </p:nvSpPr>
          <p:spPr>
            <a:xfrm>
              <a:off x="0" y="0"/>
              <a:ext cx="212191" cy="812800"/>
            </a:xfrm>
            <a:custGeom>
              <a:avLst/>
              <a:gdLst/>
              <a:ahLst/>
              <a:cxnLst/>
              <a:rect l="l" t="t" r="r" b="b"/>
              <a:pathLst>
                <a:path w="212191" h="812800">
                  <a:moveTo>
                    <a:pt x="106095" y="0"/>
                  </a:moveTo>
                  <a:cubicBezTo>
                    <a:pt x="47500" y="0"/>
                    <a:pt x="0" y="181951"/>
                    <a:pt x="0" y="406400"/>
                  </a:cubicBezTo>
                  <a:cubicBezTo>
                    <a:pt x="0" y="630849"/>
                    <a:pt x="47500" y="812800"/>
                    <a:pt x="106095" y="812800"/>
                  </a:cubicBezTo>
                  <a:cubicBezTo>
                    <a:pt x="164690" y="812800"/>
                    <a:pt x="212191" y="630849"/>
                    <a:pt x="212191" y="406400"/>
                  </a:cubicBezTo>
                  <a:cubicBezTo>
                    <a:pt x="212191" y="181951"/>
                    <a:pt x="164690" y="0"/>
                    <a:pt x="106095" y="0"/>
                  </a:cubicBezTo>
                  <a:close/>
                </a:path>
              </a:pathLst>
            </a:custGeom>
            <a:solidFill>
              <a:srgbClr val="000000">
                <a:alpha val="0"/>
              </a:srgbClr>
            </a:solidFill>
            <a:ln w="19050" cap="sq">
              <a:solidFill>
                <a:srgbClr val="FD6220"/>
              </a:solidFill>
              <a:prstDash val="solid"/>
              <a:miter/>
            </a:ln>
          </p:spPr>
        </p:sp>
        <p:sp>
          <p:nvSpPr>
            <p:cNvPr id="4" name="TextBox 4"/>
            <p:cNvSpPr txBox="1"/>
            <p:nvPr/>
          </p:nvSpPr>
          <p:spPr>
            <a:xfrm>
              <a:off x="19893" y="47625"/>
              <a:ext cx="172405" cy="6889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376715" y="4432421"/>
            <a:ext cx="992463" cy="992463"/>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6220"/>
            </a:solidFill>
          </p:spPr>
        </p:sp>
        <p:sp>
          <p:nvSpPr>
            <p:cNvPr id="7" name="TextBox 7"/>
            <p:cNvSpPr txBox="1"/>
            <p:nvPr/>
          </p:nvSpPr>
          <p:spPr>
            <a:xfrm>
              <a:off x="76200" y="19050"/>
              <a:ext cx="660400" cy="717550"/>
            </a:xfrm>
            <a:prstGeom prst="rect">
              <a:avLst/>
            </a:prstGeom>
          </p:spPr>
          <p:txBody>
            <a:bodyPr lIns="50800" tIns="50800" rIns="50800" bIns="50800" rtlCol="0" anchor="ctr"/>
            <a:lstStyle/>
            <a:p>
              <a:pPr algn="ctr">
                <a:lnSpc>
                  <a:spcPts val="3779"/>
                </a:lnSpc>
                <a:spcBef>
                  <a:spcPct val="0"/>
                </a:spcBef>
              </a:pPr>
              <a:r>
                <a:rPr lang="en-US" sz="2699">
                  <a:solidFill>
                    <a:srgbClr val="FFFEFE"/>
                  </a:solidFill>
                  <a:latin typeface="Gotham"/>
                  <a:ea typeface="Gotham"/>
                  <a:cs typeface="Gotham"/>
                  <a:sym typeface="Gotham"/>
                </a:rPr>
                <a:t>11</a:t>
              </a:r>
            </a:p>
          </p:txBody>
        </p:sp>
      </p:grpSp>
      <p:sp>
        <p:nvSpPr>
          <p:cNvPr id="8" name="Freeform 8"/>
          <p:cNvSpPr/>
          <p:nvPr/>
        </p:nvSpPr>
        <p:spPr>
          <a:xfrm>
            <a:off x="16313420" y="1028700"/>
            <a:ext cx="945880" cy="236470"/>
          </a:xfrm>
          <a:custGeom>
            <a:avLst/>
            <a:gdLst/>
            <a:ahLst/>
            <a:cxnLst/>
            <a:rect l="l" t="t" r="r" b="b"/>
            <a:pathLst>
              <a:path w="945880" h="236470">
                <a:moveTo>
                  <a:pt x="0" y="0"/>
                </a:moveTo>
                <a:lnTo>
                  <a:pt x="945880" y="0"/>
                </a:lnTo>
                <a:lnTo>
                  <a:pt x="945880" y="236470"/>
                </a:lnTo>
                <a:lnTo>
                  <a:pt x="0" y="23647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9" name="Group 9"/>
          <p:cNvGrpSpPr/>
          <p:nvPr/>
        </p:nvGrpSpPr>
        <p:grpSpPr>
          <a:xfrm>
            <a:off x="17170670" y="-178579"/>
            <a:ext cx="10994424" cy="1099442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14350" cap="sq">
              <a:solidFill>
                <a:srgbClr val="FD6220">
                  <a:alpha val="11765"/>
                </a:srgbClr>
              </a:solidFill>
              <a:prstDash val="solid"/>
              <a:miter/>
            </a:ln>
          </p:spPr>
        </p:sp>
        <p:sp>
          <p:nvSpPr>
            <p:cNvPr id="11" name="TextBox 1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2597154" y="3587645"/>
            <a:ext cx="2378888" cy="2474786"/>
          </a:xfrm>
          <a:custGeom>
            <a:avLst/>
            <a:gdLst/>
            <a:ahLst/>
            <a:cxnLst/>
            <a:rect l="l" t="t" r="r" b="b"/>
            <a:pathLst>
              <a:path w="2378888" h="2474786">
                <a:moveTo>
                  <a:pt x="0" y="0"/>
                </a:moveTo>
                <a:lnTo>
                  <a:pt x="2378888" y="0"/>
                </a:lnTo>
                <a:lnTo>
                  <a:pt x="2378888" y="2474786"/>
                </a:lnTo>
                <a:lnTo>
                  <a:pt x="0" y="2474786"/>
                </a:lnTo>
                <a:lnTo>
                  <a:pt x="0" y="0"/>
                </a:lnTo>
                <a:close/>
              </a:path>
            </a:pathLst>
          </a:custGeom>
          <a:blipFill>
            <a:blip r:embed="rId4"/>
            <a:stretch>
              <a:fillRect/>
            </a:stretch>
          </a:blipFill>
        </p:spPr>
      </p:sp>
      <p:sp>
        <p:nvSpPr>
          <p:cNvPr id="13" name="Freeform 13"/>
          <p:cNvSpPr/>
          <p:nvPr/>
        </p:nvSpPr>
        <p:spPr>
          <a:xfrm>
            <a:off x="7131281" y="2045847"/>
            <a:ext cx="2108709" cy="2108709"/>
          </a:xfrm>
          <a:custGeom>
            <a:avLst/>
            <a:gdLst/>
            <a:ahLst/>
            <a:cxnLst/>
            <a:rect l="l" t="t" r="r" b="b"/>
            <a:pathLst>
              <a:path w="2108709" h="2108709">
                <a:moveTo>
                  <a:pt x="0" y="0"/>
                </a:moveTo>
                <a:lnTo>
                  <a:pt x="2108708" y="0"/>
                </a:lnTo>
                <a:lnTo>
                  <a:pt x="2108708" y="2108709"/>
                </a:lnTo>
                <a:lnTo>
                  <a:pt x="0" y="210870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4" name="Freeform 14"/>
          <p:cNvSpPr/>
          <p:nvPr/>
        </p:nvSpPr>
        <p:spPr>
          <a:xfrm>
            <a:off x="11862188" y="3481828"/>
            <a:ext cx="2858130" cy="2504436"/>
          </a:xfrm>
          <a:custGeom>
            <a:avLst/>
            <a:gdLst/>
            <a:ahLst/>
            <a:cxnLst/>
            <a:rect l="l" t="t" r="r" b="b"/>
            <a:pathLst>
              <a:path w="2858130" h="2504436">
                <a:moveTo>
                  <a:pt x="0" y="0"/>
                </a:moveTo>
                <a:lnTo>
                  <a:pt x="2858130" y="0"/>
                </a:lnTo>
                <a:lnTo>
                  <a:pt x="2858130" y="2504436"/>
                </a:lnTo>
                <a:lnTo>
                  <a:pt x="0" y="250443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5" name="Freeform 15"/>
          <p:cNvSpPr/>
          <p:nvPr/>
        </p:nvSpPr>
        <p:spPr>
          <a:xfrm>
            <a:off x="6997238" y="6258167"/>
            <a:ext cx="1834258" cy="2597179"/>
          </a:xfrm>
          <a:custGeom>
            <a:avLst/>
            <a:gdLst/>
            <a:ahLst/>
            <a:cxnLst/>
            <a:rect l="l" t="t" r="r" b="b"/>
            <a:pathLst>
              <a:path w="1834258" h="2597179">
                <a:moveTo>
                  <a:pt x="0" y="0"/>
                </a:moveTo>
                <a:lnTo>
                  <a:pt x="1834258" y="0"/>
                </a:lnTo>
                <a:lnTo>
                  <a:pt x="1834258" y="2597179"/>
                </a:lnTo>
                <a:lnTo>
                  <a:pt x="0" y="2597179"/>
                </a:lnTo>
                <a:lnTo>
                  <a:pt x="0" y="0"/>
                </a:lnTo>
                <a:close/>
              </a:path>
            </a:pathLst>
          </a:custGeom>
          <a:blipFill>
            <a:blip r:embed="rId9"/>
            <a:stretch>
              <a:fillRect/>
            </a:stretch>
          </a:blipFill>
        </p:spPr>
      </p:sp>
      <p:sp>
        <p:nvSpPr>
          <p:cNvPr id="16" name="TextBox 16"/>
          <p:cNvSpPr txBox="1"/>
          <p:nvPr/>
        </p:nvSpPr>
        <p:spPr>
          <a:xfrm>
            <a:off x="2428399" y="464030"/>
            <a:ext cx="11321350" cy="609121"/>
          </a:xfrm>
          <a:prstGeom prst="rect">
            <a:avLst/>
          </a:prstGeom>
        </p:spPr>
        <p:txBody>
          <a:bodyPr lIns="0" tIns="0" rIns="0" bIns="0" rtlCol="0" anchor="t">
            <a:spAutoFit/>
          </a:bodyPr>
          <a:lstStyle/>
          <a:p>
            <a:pPr marL="0" lvl="0" indent="0" algn="l">
              <a:lnSpc>
                <a:spcPts val="4691"/>
              </a:lnSpc>
              <a:spcBef>
                <a:spcPct val="0"/>
              </a:spcBef>
            </a:pPr>
            <a:r>
              <a:rPr lang="en-US" sz="4343" b="1">
                <a:solidFill>
                  <a:srgbClr val="191919"/>
                </a:solidFill>
                <a:latin typeface="Gotham Bold"/>
                <a:ea typeface="Gotham Bold"/>
                <a:cs typeface="Gotham Bold"/>
                <a:sym typeface="Gotham Bold"/>
              </a:rPr>
              <a:t>KAYNAKLARIN OLUŞABİLMESİ İÇİN;</a:t>
            </a:r>
          </a:p>
        </p:txBody>
      </p:sp>
      <p:sp>
        <p:nvSpPr>
          <p:cNvPr id="17" name="TextBox 17"/>
          <p:cNvSpPr txBox="1"/>
          <p:nvPr/>
        </p:nvSpPr>
        <p:spPr>
          <a:xfrm>
            <a:off x="7225392" y="8919819"/>
            <a:ext cx="1377950" cy="701675"/>
          </a:xfrm>
          <a:prstGeom prst="rect">
            <a:avLst/>
          </a:prstGeom>
        </p:spPr>
        <p:txBody>
          <a:bodyPr lIns="0" tIns="0" rIns="0" bIns="0" rtlCol="0" anchor="t">
            <a:spAutoFit/>
          </a:bodyPr>
          <a:lstStyle/>
          <a:p>
            <a:pPr algn="ctr">
              <a:lnSpc>
                <a:spcPts val="2800"/>
              </a:lnSpc>
            </a:pPr>
            <a:r>
              <a:rPr lang="en-US" sz="2000">
                <a:solidFill>
                  <a:srgbClr val="191919"/>
                </a:solidFill>
                <a:latin typeface="Blacker Sans Pro"/>
                <a:ea typeface="Blacker Sans Pro"/>
                <a:cs typeface="Blacker Sans Pro"/>
                <a:sym typeface="Blacker Sans Pro"/>
              </a:rPr>
              <a:t>Çözüm yolu </a:t>
            </a:r>
          </a:p>
          <a:p>
            <a:pPr algn="ctr">
              <a:lnSpc>
                <a:spcPts val="2800"/>
              </a:lnSpc>
            </a:pPr>
            <a:r>
              <a:rPr lang="en-US" sz="2000">
                <a:solidFill>
                  <a:srgbClr val="191919"/>
                </a:solidFill>
                <a:latin typeface="Blacker Sans Pro"/>
                <a:ea typeface="Blacker Sans Pro"/>
                <a:cs typeface="Blacker Sans Pro"/>
                <a:sym typeface="Blacker Sans Pro"/>
              </a:rPr>
              <a:t>bulabilme</a:t>
            </a:r>
          </a:p>
        </p:txBody>
      </p:sp>
      <p:sp>
        <p:nvSpPr>
          <p:cNvPr id="18" name="TextBox 18"/>
          <p:cNvSpPr txBox="1"/>
          <p:nvPr/>
        </p:nvSpPr>
        <p:spPr>
          <a:xfrm>
            <a:off x="12995978" y="6279244"/>
            <a:ext cx="590550" cy="349250"/>
          </a:xfrm>
          <a:prstGeom prst="rect">
            <a:avLst/>
          </a:prstGeom>
        </p:spPr>
        <p:txBody>
          <a:bodyPr lIns="0" tIns="0" rIns="0" bIns="0" rtlCol="0" anchor="t">
            <a:spAutoFit/>
          </a:bodyPr>
          <a:lstStyle/>
          <a:p>
            <a:pPr algn="ctr">
              <a:lnSpc>
                <a:spcPts val="2800"/>
              </a:lnSpc>
            </a:pPr>
            <a:r>
              <a:rPr lang="en-US" sz="2000">
                <a:solidFill>
                  <a:srgbClr val="191919"/>
                </a:solidFill>
                <a:latin typeface="Blacker Sans Pro"/>
                <a:ea typeface="Blacker Sans Pro"/>
                <a:cs typeface="Blacker Sans Pro"/>
                <a:sym typeface="Blacker Sans Pro"/>
              </a:rPr>
              <a:t>Saygı</a:t>
            </a:r>
          </a:p>
        </p:txBody>
      </p:sp>
      <p:sp>
        <p:nvSpPr>
          <p:cNvPr id="19" name="TextBox 19"/>
          <p:cNvSpPr txBox="1"/>
          <p:nvPr/>
        </p:nvSpPr>
        <p:spPr>
          <a:xfrm>
            <a:off x="2976973" y="6279244"/>
            <a:ext cx="1619250" cy="349250"/>
          </a:xfrm>
          <a:prstGeom prst="rect">
            <a:avLst/>
          </a:prstGeom>
        </p:spPr>
        <p:txBody>
          <a:bodyPr lIns="0" tIns="0" rIns="0" bIns="0" rtlCol="0" anchor="t">
            <a:spAutoFit/>
          </a:bodyPr>
          <a:lstStyle/>
          <a:p>
            <a:pPr algn="ctr">
              <a:lnSpc>
                <a:spcPts val="2800"/>
              </a:lnSpc>
            </a:pPr>
            <a:r>
              <a:rPr lang="en-US" sz="2000">
                <a:solidFill>
                  <a:srgbClr val="191919"/>
                </a:solidFill>
                <a:latin typeface="Blacker Sans Pro"/>
                <a:ea typeface="Blacker Sans Pro"/>
                <a:cs typeface="Blacker Sans Pro"/>
                <a:sym typeface="Blacker Sans Pro"/>
              </a:rPr>
              <a:t>Koşulsuz sevgi</a:t>
            </a:r>
          </a:p>
        </p:txBody>
      </p:sp>
      <p:sp>
        <p:nvSpPr>
          <p:cNvPr id="20" name="TextBox 20"/>
          <p:cNvSpPr txBox="1"/>
          <p:nvPr/>
        </p:nvSpPr>
        <p:spPr>
          <a:xfrm>
            <a:off x="7893535" y="4384796"/>
            <a:ext cx="584200" cy="349250"/>
          </a:xfrm>
          <a:prstGeom prst="rect">
            <a:avLst/>
          </a:prstGeom>
        </p:spPr>
        <p:txBody>
          <a:bodyPr lIns="0" tIns="0" rIns="0" bIns="0" rtlCol="0" anchor="t">
            <a:spAutoFit/>
          </a:bodyPr>
          <a:lstStyle/>
          <a:p>
            <a:pPr algn="ctr">
              <a:lnSpc>
                <a:spcPts val="2800"/>
              </a:lnSpc>
            </a:pPr>
            <a:r>
              <a:rPr lang="en-US" sz="2000">
                <a:solidFill>
                  <a:srgbClr val="191919"/>
                </a:solidFill>
                <a:latin typeface="Blacker Sans Pro"/>
                <a:ea typeface="Blacker Sans Pro"/>
                <a:cs typeface="Blacker Sans Pro"/>
                <a:sym typeface="Blacker Sans Pro"/>
              </a:rPr>
              <a:t>İrade</a:t>
            </a:r>
          </a:p>
        </p:txBody>
      </p:sp>
      <p:sp>
        <p:nvSpPr>
          <p:cNvPr id="21" name="TextBox 21"/>
          <p:cNvSpPr txBox="1"/>
          <p:nvPr/>
        </p:nvSpPr>
        <p:spPr>
          <a:xfrm>
            <a:off x="13749749" y="8779146"/>
            <a:ext cx="2787650" cy="589915"/>
          </a:xfrm>
          <a:prstGeom prst="rect">
            <a:avLst/>
          </a:prstGeom>
        </p:spPr>
        <p:txBody>
          <a:bodyPr lIns="0" tIns="0" rIns="0" bIns="0" rtlCol="0" anchor="t">
            <a:spAutoFit/>
          </a:bodyPr>
          <a:lstStyle/>
          <a:p>
            <a:pPr algn="ctr">
              <a:lnSpc>
                <a:spcPts val="4759"/>
              </a:lnSpc>
            </a:pPr>
            <a:r>
              <a:rPr lang="en-US" sz="3399">
                <a:solidFill>
                  <a:srgbClr val="191919"/>
                </a:solidFill>
                <a:latin typeface="Abril Fatface"/>
                <a:ea typeface="Abril Fatface"/>
                <a:cs typeface="Abril Fatface"/>
                <a:sym typeface="Abril Fatface"/>
              </a:rPr>
              <a:t>GEREKLİDİR.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grpSp>
        <p:nvGrpSpPr>
          <p:cNvPr id="2" name="Group 2"/>
          <p:cNvGrpSpPr/>
          <p:nvPr/>
        </p:nvGrpSpPr>
        <p:grpSpPr>
          <a:xfrm>
            <a:off x="-1749834" y="-1334459"/>
            <a:ext cx="3499668" cy="13405540"/>
            <a:chOff x="0" y="0"/>
            <a:chExt cx="212191" cy="812800"/>
          </a:xfrm>
        </p:grpSpPr>
        <p:sp>
          <p:nvSpPr>
            <p:cNvPr id="3" name="Freeform 3"/>
            <p:cNvSpPr/>
            <p:nvPr/>
          </p:nvSpPr>
          <p:spPr>
            <a:xfrm>
              <a:off x="0" y="0"/>
              <a:ext cx="212191" cy="812800"/>
            </a:xfrm>
            <a:custGeom>
              <a:avLst/>
              <a:gdLst/>
              <a:ahLst/>
              <a:cxnLst/>
              <a:rect l="l" t="t" r="r" b="b"/>
              <a:pathLst>
                <a:path w="212191" h="812800">
                  <a:moveTo>
                    <a:pt x="106095" y="0"/>
                  </a:moveTo>
                  <a:cubicBezTo>
                    <a:pt x="47500" y="0"/>
                    <a:pt x="0" y="181951"/>
                    <a:pt x="0" y="406400"/>
                  </a:cubicBezTo>
                  <a:cubicBezTo>
                    <a:pt x="0" y="630849"/>
                    <a:pt x="47500" y="812800"/>
                    <a:pt x="106095" y="812800"/>
                  </a:cubicBezTo>
                  <a:cubicBezTo>
                    <a:pt x="164690" y="812800"/>
                    <a:pt x="212191" y="630849"/>
                    <a:pt x="212191" y="406400"/>
                  </a:cubicBezTo>
                  <a:cubicBezTo>
                    <a:pt x="212191" y="181951"/>
                    <a:pt x="164690" y="0"/>
                    <a:pt x="106095" y="0"/>
                  </a:cubicBezTo>
                  <a:close/>
                </a:path>
              </a:pathLst>
            </a:custGeom>
            <a:solidFill>
              <a:srgbClr val="000000">
                <a:alpha val="0"/>
              </a:srgbClr>
            </a:solidFill>
            <a:ln w="19050" cap="sq">
              <a:solidFill>
                <a:srgbClr val="FD6220"/>
              </a:solidFill>
              <a:prstDash val="solid"/>
              <a:miter/>
            </a:ln>
          </p:spPr>
        </p:sp>
        <p:sp>
          <p:nvSpPr>
            <p:cNvPr id="4" name="TextBox 4"/>
            <p:cNvSpPr txBox="1"/>
            <p:nvPr/>
          </p:nvSpPr>
          <p:spPr>
            <a:xfrm>
              <a:off x="19893" y="47625"/>
              <a:ext cx="172405" cy="6889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376715" y="4647268"/>
            <a:ext cx="992463" cy="992463"/>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6220"/>
            </a:solidFill>
          </p:spPr>
        </p:sp>
        <p:sp>
          <p:nvSpPr>
            <p:cNvPr id="7" name="TextBox 7"/>
            <p:cNvSpPr txBox="1"/>
            <p:nvPr/>
          </p:nvSpPr>
          <p:spPr>
            <a:xfrm>
              <a:off x="76200" y="19050"/>
              <a:ext cx="660400" cy="717550"/>
            </a:xfrm>
            <a:prstGeom prst="rect">
              <a:avLst/>
            </a:prstGeom>
          </p:spPr>
          <p:txBody>
            <a:bodyPr lIns="50800" tIns="50800" rIns="50800" bIns="50800" rtlCol="0" anchor="ctr"/>
            <a:lstStyle/>
            <a:p>
              <a:pPr algn="ctr">
                <a:lnSpc>
                  <a:spcPts val="3779"/>
                </a:lnSpc>
                <a:spcBef>
                  <a:spcPct val="0"/>
                </a:spcBef>
              </a:pPr>
              <a:r>
                <a:rPr lang="en-US" sz="2699">
                  <a:solidFill>
                    <a:srgbClr val="FFFEFE"/>
                  </a:solidFill>
                  <a:latin typeface="Gotham"/>
                  <a:ea typeface="Gotham"/>
                  <a:cs typeface="Gotham"/>
                  <a:sym typeface="Gotham"/>
                </a:rPr>
                <a:t>12</a:t>
              </a:r>
            </a:p>
          </p:txBody>
        </p:sp>
      </p:grpSp>
      <p:sp>
        <p:nvSpPr>
          <p:cNvPr id="8" name="Freeform 8"/>
          <p:cNvSpPr/>
          <p:nvPr/>
        </p:nvSpPr>
        <p:spPr>
          <a:xfrm>
            <a:off x="16313420" y="1028700"/>
            <a:ext cx="945880" cy="236470"/>
          </a:xfrm>
          <a:custGeom>
            <a:avLst/>
            <a:gdLst/>
            <a:ahLst/>
            <a:cxnLst/>
            <a:rect l="l" t="t" r="r" b="b"/>
            <a:pathLst>
              <a:path w="945880" h="236470">
                <a:moveTo>
                  <a:pt x="0" y="0"/>
                </a:moveTo>
                <a:lnTo>
                  <a:pt x="945880" y="0"/>
                </a:lnTo>
                <a:lnTo>
                  <a:pt x="945880" y="236470"/>
                </a:lnTo>
                <a:lnTo>
                  <a:pt x="0" y="23647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9" name="Group 9"/>
          <p:cNvGrpSpPr/>
          <p:nvPr/>
        </p:nvGrpSpPr>
        <p:grpSpPr>
          <a:xfrm>
            <a:off x="16786360" y="-353712"/>
            <a:ext cx="10994424" cy="1099442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619125" cap="sq">
              <a:solidFill>
                <a:srgbClr val="FD6220">
                  <a:alpha val="11765"/>
                </a:srgbClr>
              </a:solidFill>
              <a:prstDash val="solid"/>
              <a:miter/>
            </a:ln>
          </p:spPr>
        </p:sp>
        <p:sp>
          <p:nvSpPr>
            <p:cNvPr id="11" name="TextBox 1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2472399" y="2177054"/>
            <a:ext cx="12217236" cy="6382516"/>
          </a:xfrm>
          <a:custGeom>
            <a:avLst/>
            <a:gdLst/>
            <a:ahLst/>
            <a:cxnLst/>
            <a:rect l="l" t="t" r="r" b="b"/>
            <a:pathLst>
              <a:path w="12217236" h="6382516">
                <a:moveTo>
                  <a:pt x="0" y="0"/>
                </a:moveTo>
                <a:lnTo>
                  <a:pt x="12217236" y="0"/>
                </a:lnTo>
                <a:lnTo>
                  <a:pt x="12217236" y="6382515"/>
                </a:lnTo>
                <a:lnTo>
                  <a:pt x="0" y="6382515"/>
                </a:lnTo>
                <a:lnTo>
                  <a:pt x="0" y="0"/>
                </a:lnTo>
                <a:close/>
              </a:path>
            </a:pathLst>
          </a:custGeom>
          <a:blipFill>
            <a:blip r:embed="rId4"/>
            <a:stretch>
              <a:fillRect t="-4324" r="-335" b="-20937"/>
            </a:stretch>
          </a:blipFill>
        </p:spPr>
      </p:sp>
      <p:sp>
        <p:nvSpPr>
          <p:cNvPr id="13" name="TextBox 13"/>
          <p:cNvSpPr txBox="1"/>
          <p:nvPr/>
        </p:nvSpPr>
        <p:spPr>
          <a:xfrm>
            <a:off x="2472399" y="557336"/>
            <a:ext cx="11729020" cy="1034669"/>
          </a:xfrm>
          <a:prstGeom prst="rect">
            <a:avLst/>
          </a:prstGeom>
        </p:spPr>
        <p:txBody>
          <a:bodyPr lIns="0" tIns="0" rIns="0" bIns="0" rtlCol="0" anchor="t">
            <a:spAutoFit/>
          </a:bodyPr>
          <a:lstStyle/>
          <a:p>
            <a:pPr algn="l">
              <a:lnSpc>
                <a:spcPts val="3912"/>
              </a:lnSpc>
            </a:pPr>
            <a:r>
              <a:rPr lang="en-US" sz="4299" b="1" i="1">
                <a:solidFill>
                  <a:srgbClr val="191919"/>
                </a:solidFill>
                <a:latin typeface="Gotham Bold Italics"/>
                <a:ea typeface="Gotham Bold Italics"/>
                <a:cs typeface="Gotham Bold Italics"/>
                <a:sym typeface="Gotham Bold Italics"/>
              </a:rPr>
              <a:t>OTOKONTROL İÇİN GEREKLİ OLAN ÖZELLİKLER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grpSp>
        <p:nvGrpSpPr>
          <p:cNvPr id="2" name="Group 2"/>
          <p:cNvGrpSpPr/>
          <p:nvPr/>
        </p:nvGrpSpPr>
        <p:grpSpPr>
          <a:xfrm>
            <a:off x="-1749834" y="-1287367"/>
            <a:ext cx="3499668" cy="13405540"/>
            <a:chOff x="0" y="0"/>
            <a:chExt cx="212191" cy="812800"/>
          </a:xfrm>
        </p:grpSpPr>
        <p:sp>
          <p:nvSpPr>
            <p:cNvPr id="3" name="Freeform 3"/>
            <p:cNvSpPr/>
            <p:nvPr/>
          </p:nvSpPr>
          <p:spPr>
            <a:xfrm>
              <a:off x="0" y="0"/>
              <a:ext cx="212191" cy="812800"/>
            </a:xfrm>
            <a:custGeom>
              <a:avLst/>
              <a:gdLst/>
              <a:ahLst/>
              <a:cxnLst/>
              <a:rect l="l" t="t" r="r" b="b"/>
              <a:pathLst>
                <a:path w="212191" h="812800">
                  <a:moveTo>
                    <a:pt x="106095" y="0"/>
                  </a:moveTo>
                  <a:cubicBezTo>
                    <a:pt x="47500" y="0"/>
                    <a:pt x="0" y="181951"/>
                    <a:pt x="0" y="406400"/>
                  </a:cubicBezTo>
                  <a:cubicBezTo>
                    <a:pt x="0" y="630849"/>
                    <a:pt x="47500" y="812800"/>
                    <a:pt x="106095" y="812800"/>
                  </a:cubicBezTo>
                  <a:cubicBezTo>
                    <a:pt x="164690" y="812800"/>
                    <a:pt x="212191" y="630849"/>
                    <a:pt x="212191" y="406400"/>
                  </a:cubicBezTo>
                  <a:cubicBezTo>
                    <a:pt x="212191" y="181951"/>
                    <a:pt x="164690" y="0"/>
                    <a:pt x="106095" y="0"/>
                  </a:cubicBezTo>
                  <a:close/>
                </a:path>
              </a:pathLst>
            </a:custGeom>
            <a:solidFill>
              <a:srgbClr val="000000">
                <a:alpha val="0"/>
              </a:srgbClr>
            </a:solidFill>
            <a:ln w="19050" cap="sq">
              <a:solidFill>
                <a:srgbClr val="FD6220"/>
              </a:solidFill>
              <a:prstDash val="solid"/>
              <a:miter/>
            </a:ln>
          </p:spPr>
        </p:sp>
        <p:sp>
          <p:nvSpPr>
            <p:cNvPr id="4" name="TextBox 4"/>
            <p:cNvSpPr txBox="1"/>
            <p:nvPr/>
          </p:nvSpPr>
          <p:spPr>
            <a:xfrm>
              <a:off x="19893" y="47625"/>
              <a:ext cx="172405" cy="6889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7027" y="4761353"/>
            <a:ext cx="992463" cy="992463"/>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6220"/>
            </a:solidFill>
          </p:spPr>
        </p:sp>
        <p:sp>
          <p:nvSpPr>
            <p:cNvPr id="7" name="TextBox 7"/>
            <p:cNvSpPr txBox="1"/>
            <p:nvPr/>
          </p:nvSpPr>
          <p:spPr>
            <a:xfrm>
              <a:off x="76200" y="19050"/>
              <a:ext cx="660400" cy="717550"/>
            </a:xfrm>
            <a:prstGeom prst="rect">
              <a:avLst/>
            </a:prstGeom>
          </p:spPr>
          <p:txBody>
            <a:bodyPr lIns="50800" tIns="50800" rIns="50800" bIns="50800" rtlCol="0" anchor="ctr"/>
            <a:lstStyle/>
            <a:p>
              <a:pPr algn="ctr">
                <a:lnSpc>
                  <a:spcPts val="3779"/>
                </a:lnSpc>
                <a:spcBef>
                  <a:spcPct val="0"/>
                </a:spcBef>
              </a:pPr>
              <a:r>
                <a:rPr lang="en-US" sz="2699">
                  <a:solidFill>
                    <a:srgbClr val="FFFEFE"/>
                  </a:solidFill>
                  <a:latin typeface="Gotham"/>
                  <a:ea typeface="Gotham"/>
                  <a:cs typeface="Gotham"/>
                  <a:sym typeface="Gotham"/>
                </a:rPr>
                <a:t>13</a:t>
              </a:r>
            </a:p>
          </p:txBody>
        </p:sp>
      </p:grpSp>
      <p:sp>
        <p:nvSpPr>
          <p:cNvPr id="8" name="Freeform 8"/>
          <p:cNvSpPr/>
          <p:nvPr/>
        </p:nvSpPr>
        <p:spPr>
          <a:xfrm>
            <a:off x="16313420" y="1028700"/>
            <a:ext cx="945880" cy="236470"/>
          </a:xfrm>
          <a:custGeom>
            <a:avLst/>
            <a:gdLst/>
            <a:ahLst/>
            <a:cxnLst/>
            <a:rect l="l" t="t" r="r" b="b"/>
            <a:pathLst>
              <a:path w="945880" h="236470">
                <a:moveTo>
                  <a:pt x="0" y="0"/>
                </a:moveTo>
                <a:lnTo>
                  <a:pt x="945880" y="0"/>
                </a:lnTo>
                <a:lnTo>
                  <a:pt x="945880" y="236470"/>
                </a:lnTo>
                <a:lnTo>
                  <a:pt x="0" y="23647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9" name="Group 9"/>
          <p:cNvGrpSpPr/>
          <p:nvPr/>
        </p:nvGrpSpPr>
        <p:grpSpPr>
          <a:xfrm>
            <a:off x="16786360" y="-353712"/>
            <a:ext cx="10994424" cy="1099442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619125" cap="sq">
              <a:solidFill>
                <a:srgbClr val="FD6220">
                  <a:alpha val="11765"/>
                </a:srgbClr>
              </a:solidFill>
              <a:prstDash val="solid"/>
              <a:miter/>
            </a:ln>
          </p:spPr>
        </p:sp>
        <p:sp>
          <p:nvSpPr>
            <p:cNvPr id="11" name="TextBox 1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2555360" y="2457684"/>
            <a:ext cx="2836592" cy="1913410"/>
          </a:xfrm>
          <a:custGeom>
            <a:avLst/>
            <a:gdLst/>
            <a:ahLst/>
            <a:cxnLst/>
            <a:rect l="l" t="t" r="r" b="b"/>
            <a:pathLst>
              <a:path w="2836592" h="1913410">
                <a:moveTo>
                  <a:pt x="0" y="0"/>
                </a:moveTo>
                <a:lnTo>
                  <a:pt x="2836592" y="0"/>
                </a:lnTo>
                <a:lnTo>
                  <a:pt x="2836592" y="1913411"/>
                </a:lnTo>
                <a:lnTo>
                  <a:pt x="0" y="191341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3" name="TextBox 13"/>
          <p:cNvSpPr txBox="1"/>
          <p:nvPr/>
        </p:nvSpPr>
        <p:spPr>
          <a:xfrm>
            <a:off x="2472399" y="547811"/>
            <a:ext cx="12548409" cy="979678"/>
          </a:xfrm>
          <a:prstGeom prst="rect">
            <a:avLst/>
          </a:prstGeom>
        </p:spPr>
        <p:txBody>
          <a:bodyPr lIns="0" tIns="0" rIns="0" bIns="0" rtlCol="0" anchor="t">
            <a:spAutoFit/>
          </a:bodyPr>
          <a:lstStyle/>
          <a:p>
            <a:pPr algn="l">
              <a:lnSpc>
                <a:spcPts val="3731"/>
              </a:lnSpc>
            </a:pPr>
            <a:r>
              <a:rPr lang="en-US" sz="4100" b="1" i="1">
                <a:solidFill>
                  <a:srgbClr val="191919"/>
                </a:solidFill>
                <a:latin typeface="Gotham Bold Italics"/>
                <a:ea typeface="Gotham Bold Italics"/>
                <a:cs typeface="Gotham Bold Italics"/>
                <a:sym typeface="Gotham Bold Italics"/>
              </a:rPr>
              <a:t>ÖZ DENETİM DESTEĞI IHTIYACI OLAN  ÖĞRENCİMİZDE NELER GÖZLEMLEYEBİLİRİZ...</a:t>
            </a:r>
          </a:p>
        </p:txBody>
      </p:sp>
      <p:sp>
        <p:nvSpPr>
          <p:cNvPr id="14" name="Freeform 14"/>
          <p:cNvSpPr/>
          <p:nvPr/>
        </p:nvSpPr>
        <p:spPr>
          <a:xfrm>
            <a:off x="6486697" y="5506010"/>
            <a:ext cx="2836592" cy="1913410"/>
          </a:xfrm>
          <a:custGeom>
            <a:avLst/>
            <a:gdLst/>
            <a:ahLst/>
            <a:cxnLst/>
            <a:rect l="l" t="t" r="r" b="b"/>
            <a:pathLst>
              <a:path w="2836592" h="1913410">
                <a:moveTo>
                  <a:pt x="0" y="0"/>
                </a:moveTo>
                <a:lnTo>
                  <a:pt x="2836592" y="0"/>
                </a:lnTo>
                <a:lnTo>
                  <a:pt x="2836592" y="1913410"/>
                </a:lnTo>
                <a:lnTo>
                  <a:pt x="0" y="191341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5" name="Freeform 15"/>
          <p:cNvSpPr/>
          <p:nvPr/>
        </p:nvSpPr>
        <p:spPr>
          <a:xfrm>
            <a:off x="6486697" y="2457684"/>
            <a:ext cx="2836592" cy="1913410"/>
          </a:xfrm>
          <a:custGeom>
            <a:avLst/>
            <a:gdLst/>
            <a:ahLst/>
            <a:cxnLst/>
            <a:rect l="l" t="t" r="r" b="b"/>
            <a:pathLst>
              <a:path w="2836592" h="1913410">
                <a:moveTo>
                  <a:pt x="0" y="0"/>
                </a:moveTo>
                <a:lnTo>
                  <a:pt x="2836592" y="0"/>
                </a:lnTo>
                <a:lnTo>
                  <a:pt x="2836592" y="1913411"/>
                </a:lnTo>
                <a:lnTo>
                  <a:pt x="0" y="191341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6" name="Freeform 16"/>
          <p:cNvSpPr/>
          <p:nvPr/>
        </p:nvSpPr>
        <p:spPr>
          <a:xfrm>
            <a:off x="2488055" y="5415403"/>
            <a:ext cx="2836592" cy="1913410"/>
          </a:xfrm>
          <a:custGeom>
            <a:avLst/>
            <a:gdLst/>
            <a:ahLst/>
            <a:cxnLst/>
            <a:rect l="l" t="t" r="r" b="b"/>
            <a:pathLst>
              <a:path w="2836592" h="1913410">
                <a:moveTo>
                  <a:pt x="0" y="0"/>
                </a:moveTo>
                <a:lnTo>
                  <a:pt x="2836592" y="0"/>
                </a:lnTo>
                <a:lnTo>
                  <a:pt x="2836592" y="1913410"/>
                </a:lnTo>
                <a:lnTo>
                  <a:pt x="0" y="191341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7" name="Freeform 17"/>
          <p:cNvSpPr/>
          <p:nvPr/>
        </p:nvSpPr>
        <p:spPr>
          <a:xfrm>
            <a:off x="10317827" y="5415403"/>
            <a:ext cx="2836592" cy="1913410"/>
          </a:xfrm>
          <a:custGeom>
            <a:avLst/>
            <a:gdLst/>
            <a:ahLst/>
            <a:cxnLst/>
            <a:rect l="l" t="t" r="r" b="b"/>
            <a:pathLst>
              <a:path w="2836592" h="1913410">
                <a:moveTo>
                  <a:pt x="0" y="0"/>
                </a:moveTo>
                <a:lnTo>
                  <a:pt x="2836593" y="0"/>
                </a:lnTo>
                <a:lnTo>
                  <a:pt x="2836593" y="1913410"/>
                </a:lnTo>
                <a:lnTo>
                  <a:pt x="0" y="191341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8" name="Freeform 18"/>
          <p:cNvSpPr/>
          <p:nvPr/>
        </p:nvSpPr>
        <p:spPr>
          <a:xfrm>
            <a:off x="10418664" y="2457684"/>
            <a:ext cx="2836592" cy="1913410"/>
          </a:xfrm>
          <a:custGeom>
            <a:avLst/>
            <a:gdLst/>
            <a:ahLst/>
            <a:cxnLst/>
            <a:rect l="l" t="t" r="r" b="b"/>
            <a:pathLst>
              <a:path w="2836592" h="1913410">
                <a:moveTo>
                  <a:pt x="0" y="0"/>
                </a:moveTo>
                <a:lnTo>
                  <a:pt x="2836592" y="0"/>
                </a:lnTo>
                <a:lnTo>
                  <a:pt x="2836592" y="1913411"/>
                </a:lnTo>
                <a:lnTo>
                  <a:pt x="0" y="191341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9" name="Freeform 19"/>
          <p:cNvSpPr/>
          <p:nvPr/>
        </p:nvSpPr>
        <p:spPr>
          <a:xfrm>
            <a:off x="13602512" y="4289092"/>
            <a:ext cx="2836592" cy="1913410"/>
          </a:xfrm>
          <a:custGeom>
            <a:avLst/>
            <a:gdLst/>
            <a:ahLst/>
            <a:cxnLst/>
            <a:rect l="l" t="t" r="r" b="b"/>
            <a:pathLst>
              <a:path w="2836592" h="1913410">
                <a:moveTo>
                  <a:pt x="0" y="0"/>
                </a:moveTo>
                <a:lnTo>
                  <a:pt x="2836592" y="0"/>
                </a:lnTo>
                <a:lnTo>
                  <a:pt x="2836592" y="1913411"/>
                </a:lnTo>
                <a:lnTo>
                  <a:pt x="0" y="191341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20" name="TextBox 20"/>
          <p:cNvSpPr txBox="1"/>
          <p:nvPr/>
        </p:nvSpPr>
        <p:spPr>
          <a:xfrm>
            <a:off x="6603243" y="6113465"/>
            <a:ext cx="2603500" cy="349250"/>
          </a:xfrm>
          <a:prstGeom prst="rect">
            <a:avLst/>
          </a:prstGeom>
        </p:spPr>
        <p:txBody>
          <a:bodyPr lIns="0" tIns="0" rIns="0" bIns="0" rtlCol="0" anchor="t">
            <a:spAutoFit/>
          </a:bodyPr>
          <a:lstStyle/>
          <a:p>
            <a:pPr algn="ctr">
              <a:lnSpc>
                <a:spcPts val="2800"/>
              </a:lnSpc>
            </a:pPr>
            <a:r>
              <a:rPr lang="en-US" sz="2000">
                <a:solidFill>
                  <a:srgbClr val="191919"/>
                </a:solidFill>
                <a:latin typeface="Blacker Sans Pro"/>
                <a:ea typeface="Blacker Sans Pro"/>
                <a:cs typeface="Blacker Sans Pro"/>
                <a:sym typeface="Blacker Sans Pro"/>
              </a:rPr>
              <a:t>AİLEDEN UZAKLAŞMA</a:t>
            </a:r>
          </a:p>
        </p:txBody>
      </p:sp>
      <p:sp>
        <p:nvSpPr>
          <p:cNvPr id="21" name="TextBox 21"/>
          <p:cNvSpPr txBox="1"/>
          <p:nvPr/>
        </p:nvSpPr>
        <p:spPr>
          <a:xfrm>
            <a:off x="11047314" y="2844627"/>
            <a:ext cx="1587500" cy="701675"/>
          </a:xfrm>
          <a:prstGeom prst="rect">
            <a:avLst/>
          </a:prstGeom>
        </p:spPr>
        <p:txBody>
          <a:bodyPr lIns="0" tIns="0" rIns="0" bIns="0" rtlCol="0" anchor="t">
            <a:spAutoFit/>
          </a:bodyPr>
          <a:lstStyle/>
          <a:p>
            <a:pPr algn="ctr">
              <a:lnSpc>
                <a:spcPts val="2800"/>
              </a:lnSpc>
            </a:pPr>
            <a:r>
              <a:rPr lang="en-US" sz="2000">
                <a:solidFill>
                  <a:srgbClr val="191919"/>
                </a:solidFill>
                <a:latin typeface="Blacker Sans Pro"/>
                <a:ea typeface="Blacker Sans Pro"/>
                <a:cs typeface="Blacker Sans Pro"/>
                <a:sym typeface="Blacker Sans Pro"/>
              </a:rPr>
              <a:t>AKADEMİK </a:t>
            </a:r>
          </a:p>
          <a:p>
            <a:pPr algn="ctr">
              <a:lnSpc>
                <a:spcPts val="2800"/>
              </a:lnSpc>
            </a:pPr>
            <a:r>
              <a:rPr lang="en-US" sz="2000">
                <a:solidFill>
                  <a:srgbClr val="191919"/>
                </a:solidFill>
                <a:latin typeface="Blacker Sans Pro"/>
                <a:ea typeface="Blacker Sans Pro"/>
                <a:cs typeface="Blacker Sans Pro"/>
                <a:sym typeface="Blacker Sans Pro"/>
              </a:rPr>
              <a:t>BAŞARISIZLIK</a:t>
            </a:r>
          </a:p>
        </p:txBody>
      </p:sp>
      <p:sp>
        <p:nvSpPr>
          <p:cNvPr id="22" name="TextBox 22"/>
          <p:cNvSpPr txBox="1"/>
          <p:nvPr/>
        </p:nvSpPr>
        <p:spPr>
          <a:xfrm>
            <a:off x="10907448" y="5871284"/>
            <a:ext cx="1657350" cy="701675"/>
          </a:xfrm>
          <a:prstGeom prst="rect">
            <a:avLst/>
          </a:prstGeom>
        </p:spPr>
        <p:txBody>
          <a:bodyPr lIns="0" tIns="0" rIns="0" bIns="0" rtlCol="0" anchor="t">
            <a:spAutoFit/>
          </a:bodyPr>
          <a:lstStyle/>
          <a:p>
            <a:pPr algn="ctr">
              <a:lnSpc>
                <a:spcPts val="2800"/>
              </a:lnSpc>
            </a:pPr>
            <a:r>
              <a:rPr lang="en-US" sz="2000">
                <a:solidFill>
                  <a:srgbClr val="191919"/>
                </a:solidFill>
                <a:latin typeface="Blacker Sans Pro"/>
                <a:ea typeface="Blacker Sans Pro"/>
                <a:cs typeface="Blacker Sans Pro"/>
                <a:sym typeface="Blacker Sans Pro"/>
              </a:rPr>
              <a:t>İLETİŞİM </a:t>
            </a:r>
          </a:p>
          <a:p>
            <a:pPr algn="ctr">
              <a:lnSpc>
                <a:spcPts val="2800"/>
              </a:lnSpc>
            </a:pPr>
            <a:r>
              <a:rPr lang="en-US" sz="2000">
                <a:solidFill>
                  <a:srgbClr val="191919"/>
                </a:solidFill>
                <a:latin typeface="Blacker Sans Pro"/>
                <a:ea typeface="Blacker Sans Pro"/>
                <a:cs typeface="Blacker Sans Pro"/>
                <a:sym typeface="Blacker Sans Pro"/>
              </a:rPr>
              <a:t>PROBLEMLERİ</a:t>
            </a:r>
          </a:p>
        </p:txBody>
      </p:sp>
      <p:sp>
        <p:nvSpPr>
          <p:cNvPr id="23" name="TextBox 23"/>
          <p:cNvSpPr txBox="1"/>
          <p:nvPr/>
        </p:nvSpPr>
        <p:spPr>
          <a:xfrm>
            <a:off x="7054408" y="3065139"/>
            <a:ext cx="1701800" cy="349250"/>
          </a:xfrm>
          <a:prstGeom prst="rect">
            <a:avLst/>
          </a:prstGeom>
        </p:spPr>
        <p:txBody>
          <a:bodyPr lIns="0" tIns="0" rIns="0" bIns="0" rtlCol="0" anchor="t">
            <a:spAutoFit/>
          </a:bodyPr>
          <a:lstStyle/>
          <a:p>
            <a:pPr algn="ctr">
              <a:lnSpc>
                <a:spcPts val="2800"/>
              </a:lnSpc>
            </a:pPr>
            <a:r>
              <a:rPr lang="en-US" sz="2000">
                <a:solidFill>
                  <a:srgbClr val="191919"/>
                </a:solidFill>
                <a:latin typeface="Blacker Sans Pro"/>
                <a:ea typeface="Blacker Sans Pro"/>
                <a:cs typeface="Blacker Sans Pro"/>
                <a:sym typeface="Blacker Sans Pro"/>
              </a:rPr>
              <a:t>YALNIZLAŞMA</a:t>
            </a:r>
          </a:p>
        </p:txBody>
      </p:sp>
      <p:sp>
        <p:nvSpPr>
          <p:cNvPr id="24" name="TextBox 24"/>
          <p:cNvSpPr txBox="1"/>
          <p:nvPr/>
        </p:nvSpPr>
        <p:spPr>
          <a:xfrm>
            <a:off x="2762422" y="6113465"/>
            <a:ext cx="2038350" cy="349250"/>
          </a:xfrm>
          <a:prstGeom prst="rect">
            <a:avLst/>
          </a:prstGeom>
        </p:spPr>
        <p:txBody>
          <a:bodyPr lIns="0" tIns="0" rIns="0" bIns="0" rtlCol="0" anchor="t">
            <a:spAutoFit/>
          </a:bodyPr>
          <a:lstStyle/>
          <a:p>
            <a:pPr algn="ctr">
              <a:lnSpc>
                <a:spcPts val="2800"/>
              </a:lnSpc>
            </a:pPr>
            <a:r>
              <a:rPr lang="en-US" sz="2000">
                <a:solidFill>
                  <a:srgbClr val="191919"/>
                </a:solidFill>
                <a:latin typeface="Blacker Sans Pro"/>
                <a:ea typeface="Blacker Sans Pro"/>
                <a:cs typeface="Blacker Sans Pro"/>
                <a:sym typeface="Blacker Sans Pro"/>
              </a:rPr>
              <a:t>ÖFKE NÖBETLERİ</a:t>
            </a:r>
          </a:p>
        </p:txBody>
      </p:sp>
      <p:sp>
        <p:nvSpPr>
          <p:cNvPr id="25" name="TextBox 25"/>
          <p:cNvSpPr txBox="1"/>
          <p:nvPr/>
        </p:nvSpPr>
        <p:spPr>
          <a:xfrm>
            <a:off x="14328658" y="4713728"/>
            <a:ext cx="1384300" cy="701675"/>
          </a:xfrm>
          <a:prstGeom prst="rect">
            <a:avLst/>
          </a:prstGeom>
        </p:spPr>
        <p:txBody>
          <a:bodyPr lIns="0" tIns="0" rIns="0" bIns="0" rtlCol="0" anchor="t">
            <a:spAutoFit/>
          </a:bodyPr>
          <a:lstStyle/>
          <a:p>
            <a:pPr algn="ctr">
              <a:lnSpc>
                <a:spcPts val="2800"/>
              </a:lnSpc>
            </a:pPr>
            <a:r>
              <a:rPr lang="en-US" sz="2000">
                <a:solidFill>
                  <a:srgbClr val="191919"/>
                </a:solidFill>
                <a:latin typeface="Blacker Sans Pro"/>
                <a:ea typeface="Blacker Sans Pro"/>
                <a:cs typeface="Blacker Sans Pro"/>
                <a:sym typeface="Blacker Sans Pro"/>
              </a:rPr>
              <a:t>SAĞLIIK</a:t>
            </a:r>
          </a:p>
          <a:p>
            <a:pPr algn="ctr">
              <a:lnSpc>
                <a:spcPts val="2800"/>
              </a:lnSpc>
            </a:pPr>
            <a:r>
              <a:rPr lang="en-US" sz="2000">
                <a:solidFill>
                  <a:srgbClr val="191919"/>
                </a:solidFill>
                <a:latin typeface="Blacker Sans Pro"/>
                <a:ea typeface="Blacker Sans Pro"/>
                <a:cs typeface="Blacker Sans Pro"/>
                <a:sym typeface="Blacker Sans Pro"/>
              </a:rPr>
              <a:t>SORUNLARI</a:t>
            </a:r>
          </a:p>
        </p:txBody>
      </p:sp>
      <p:sp>
        <p:nvSpPr>
          <p:cNvPr id="26" name="TextBox 26"/>
          <p:cNvSpPr txBox="1"/>
          <p:nvPr/>
        </p:nvSpPr>
        <p:spPr>
          <a:xfrm>
            <a:off x="2749722" y="3020839"/>
            <a:ext cx="2451100" cy="349250"/>
          </a:xfrm>
          <a:prstGeom prst="rect">
            <a:avLst/>
          </a:prstGeom>
        </p:spPr>
        <p:txBody>
          <a:bodyPr lIns="0" tIns="0" rIns="0" bIns="0" rtlCol="0" anchor="t">
            <a:spAutoFit/>
          </a:bodyPr>
          <a:lstStyle/>
          <a:p>
            <a:pPr algn="ctr">
              <a:lnSpc>
                <a:spcPts val="2800"/>
              </a:lnSpc>
            </a:pPr>
            <a:r>
              <a:rPr lang="en-US" sz="2000">
                <a:solidFill>
                  <a:srgbClr val="191919"/>
                </a:solidFill>
                <a:latin typeface="Blacker Sans Pro"/>
                <a:ea typeface="Blacker Sans Pro"/>
                <a:cs typeface="Blacker Sans Pro"/>
                <a:sym typeface="Blacker Sans Pro"/>
              </a:rPr>
              <a:t>DİSİPLİN SORUNLARI</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grpSp>
        <p:nvGrpSpPr>
          <p:cNvPr id="2" name="Group 2"/>
          <p:cNvGrpSpPr/>
          <p:nvPr/>
        </p:nvGrpSpPr>
        <p:grpSpPr>
          <a:xfrm>
            <a:off x="-1373119" y="-1315898"/>
            <a:ext cx="3004368" cy="13405540"/>
            <a:chOff x="0" y="0"/>
            <a:chExt cx="182160" cy="812800"/>
          </a:xfrm>
        </p:grpSpPr>
        <p:sp>
          <p:nvSpPr>
            <p:cNvPr id="3" name="Freeform 3"/>
            <p:cNvSpPr/>
            <p:nvPr/>
          </p:nvSpPr>
          <p:spPr>
            <a:xfrm>
              <a:off x="0" y="0"/>
              <a:ext cx="182160" cy="812800"/>
            </a:xfrm>
            <a:custGeom>
              <a:avLst/>
              <a:gdLst/>
              <a:ahLst/>
              <a:cxnLst/>
              <a:rect l="l" t="t" r="r" b="b"/>
              <a:pathLst>
                <a:path w="182160" h="812800">
                  <a:moveTo>
                    <a:pt x="91080" y="0"/>
                  </a:moveTo>
                  <a:cubicBezTo>
                    <a:pt x="40778" y="0"/>
                    <a:pt x="0" y="181951"/>
                    <a:pt x="0" y="406400"/>
                  </a:cubicBezTo>
                  <a:cubicBezTo>
                    <a:pt x="0" y="630849"/>
                    <a:pt x="40778" y="812800"/>
                    <a:pt x="91080" y="812800"/>
                  </a:cubicBezTo>
                  <a:cubicBezTo>
                    <a:pt x="141382" y="812800"/>
                    <a:pt x="182160" y="630849"/>
                    <a:pt x="182160" y="406400"/>
                  </a:cubicBezTo>
                  <a:cubicBezTo>
                    <a:pt x="182160" y="181951"/>
                    <a:pt x="141382" y="0"/>
                    <a:pt x="91080" y="0"/>
                  </a:cubicBezTo>
                  <a:close/>
                </a:path>
              </a:pathLst>
            </a:custGeom>
            <a:solidFill>
              <a:srgbClr val="000000">
                <a:alpha val="0"/>
              </a:srgbClr>
            </a:solidFill>
            <a:ln w="19050" cap="sq">
              <a:solidFill>
                <a:srgbClr val="FD6220"/>
              </a:solidFill>
              <a:prstDash val="solid"/>
              <a:miter/>
            </a:ln>
          </p:spPr>
        </p:sp>
        <p:sp>
          <p:nvSpPr>
            <p:cNvPr id="4" name="TextBox 4"/>
            <p:cNvSpPr txBox="1"/>
            <p:nvPr/>
          </p:nvSpPr>
          <p:spPr>
            <a:xfrm>
              <a:off x="17077" y="47625"/>
              <a:ext cx="148005" cy="6889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36237" y="4444432"/>
            <a:ext cx="992463" cy="992463"/>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6220"/>
            </a:solidFill>
          </p:spPr>
        </p:sp>
        <p:sp>
          <p:nvSpPr>
            <p:cNvPr id="7" name="TextBox 7"/>
            <p:cNvSpPr txBox="1"/>
            <p:nvPr/>
          </p:nvSpPr>
          <p:spPr>
            <a:xfrm>
              <a:off x="76200" y="19050"/>
              <a:ext cx="660400" cy="717550"/>
            </a:xfrm>
            <a:prstGeom prst="rect">
              <a:avLst/>
            </a:prstGeom>
          </p:spPr>
          <p:txBody>
            <a:bodyPr lIns="50800" tIns="50800" rIns="50800" bIns="50800" rtlCol="0" anchor="ctr"/>
            <a:lstStyle/>
            <a:p>
              <a:pPr algn="ctr">
                <a:lnSpc>
                  <a:spcPts val="3779"/>
                </a:lnSpc>
                <a:spcBef>
                  <a:spcPct val="0"/>
                </a:spcBef>
              </a:pPr>
              <a:r>
                <a:rPr lang="en-US" sz="2699">
                  <a:solidFill>
                    <a:srgbClr val="FFFEFE"/>
                  </a:solidFill>
                  <a:latin typeface="Gotham"/>
                  <a:ea typeface="Gotham"/>
                  <a:cs typeface="Gotham"/>
                  <a:sym typeface="Gotham"/>
                </a:rPr>
                <a:t>14</a:t>
              </a:r>
            </a:p>
          </p:txBody>
        </p:sp>
      </p:grpSp>
      <p:sp>
        <p:nvSpPr>
          <p:cNvPr id="8" name="Freeform 8"/>
          <p:cNvSpPr/>
          <p:nvPr/>
        </p:nvSpPr>
        <p:spPr>
          <a:xfrm>
            <a:off x="16313420" y="1028700"/>
            <a:ext cx="945880" cy="236470"/>
          </a:xfrm>
          <a:custGeom>
            <a:avLst/>
            <a:gdLst/>
            <a:ahLst/>
            <a:cxnLst/>
            <a:rect l="l" t="t" r="r" b="b"/>
            <a:pathLst>
              <a:path w="945880" h="236470">
                <a:moveTo>
                  <a:pt x="0" y="0"/>
                </a:moveTo>
                <a:lnTo>
                  <a:pt x="945880" y="0"/>
                </a:lnTo>
                <a:lnTo>
                  <a:pt x="945880" y="236470"/>
                </a:lnTo>
                <a:lnTo>
                  <a:pt x="0" y="23647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9" name="Group 9"/>
          <p:cNvGrpSpPr/>
          <p:nvPr/>
        </p:nvGrpSpPr>
        <p:grpSpPr>
          <a:xfrm>
            <a:off x="16833985" y="-2604"/>
            <a:ext cx="10994424" cy="1099442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619125" cap="sq">
              <a:solidFill>
                <a:srgbClr val="FD6220">
                  <a:alpha val="11765"/>
                </a:srgbClr>
              </a:solidFill>
              <a:prstDash val="solid"/>
              <a:miter/>
            </a:ln>
          </p:spPr>
        </p:sp>
        <p:sp>
          <p:nvSpPr>
            <p:cNvPr id="11" name="TextBox 1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2472399" y="557336"/>
            <a:ext cx="11729020" cy="1034669"/>
          </a:xfrm>
          <a:prstGeom prst="rect">
            <a:avLst/>
          </a:prstGeom>
        </p:spPr>
        <p:txBody>
          <a:bodyPr lIns="0" tIns="0" rIns="0" bIns="0" rtlCol="0" anchor="t">
            <a:spAutoFit/>
          </a:bodyPr>
          <a:lstStyle/>
          <a:p>
            <a:pPr algn="l">
              <a:lnSpc>
                <a:spcPts val="3912"/>
              </a:lnSpc>
            </a:pPr>
            <a:r>
              <a:rPr lang="en-US" sz="4299" b="1" i="1">
                <a:solidFill>
                  <a:srgbClr val="191919"/>
                </a:solidFill>
                <a:latin typeface="Gotham Bold Italics"/>
                <a:ea typeface="Gotham Bold Italics"/>
                <a:cs typeface="Gotham Bold Italics"/>
                <a:sym typeface="Gotham Bold Italics"/>
              </a:rPr>
              <a:t>ÖĞRENCILERE NASIL DESTEK OLABILIRIZ?</a:t>
            </a:r>
          </a:p>
        </p:txBody>
      </p:sp>
      <p:sp>
        <p:nvSpPr>
          <p:cNvPr id="13" name="TextBox 13"/>
          <p:cNvSpPr txBox="1"/>
          <p:nvPr/>
        </p:nvSpPr>
        <p:spPr>
          <a:xfrm>
            <a:off x="2126549" y="1834188"/>
            <a:ext cx="4704307" cy="712391"/>
          </a:xfrm>
          <a:prstGeom prst="rect">
            <a:avLst/>
          </a:prstGeom>
        </p:spPr>
        <p:txBody>
          <a:bodyPr lIns="0" tIns="0" rIns="0" bIns="0" rtlCol="0" anchor="t">
            <a:spAutoFit/>
          </a:bodyPr>
          <a:lstStyle/>
          <a:p>
            <a:pPr marL="438124" lvl="1" indent="-219062" algn="just">
              <a:lnSpc>
                <a:spcPts val="2841"/>
              </a:lnSpc>
              <a:buAutoNum type="arabicPeriod"/>
            </a:pPr>
            <a:r>
              <a:rPr lang="en-US" sz="2029">
                <a:solidFill>
                  <a:srgbClr val="191919"/>
                </a:solidFill>
                <a:latin typeface="Abril Fatface"/>
                <a:ea typeface="Abril Fatface"/>
                <a:cs typeface="Abril Fatface"/>
                <a:sym typeface="Abril Fatface"/>
              </a:rPr>
              <a:t>KENDİNİ TANIMASINA İZİN VERİN.</a:t>
            </a:r>
          </a:p>
          <a:p>
            <a:pPr algn="just">
              <a:lnSpc>
                <a:spcPts val="2841"/>
              </a:lnSpc>
            </a:pPr>
            <a:endParaRPr lang="en-US" sz="2029">
              <a:solidFill>
                <a:srgbClr val="191919"/>
              </a:solidFill>
              <a:latin typeface="Abril Fatface"/>
              <a:ea typeface="Abril Fatface"/>
              <a:cs typeface="Abril Fatface"/>
              <a:sym typeface="Abril Fatface"/>
            </a:endParaRPr>
          </a:p>
        </p:txBody>
      </p:sp>
      <p:sp>
        <p:nvSpPr>
          <p:cNvPr id="14" name="TextBox 14"/>
          <p:cNvSpPr txBox="1"/>
          <p:nvPr/>
        </p:nvSpPr>
        <p:spPr>
          <a:xfrm>
            <a:off x="2243614" y="2451100"/>
            <a:ext cx="4587243" cy="2463800"/>
          </a:xfrm>
          <a:prstGeom prst="rect">
            <a:avLst/>
          </a:prstGeom>
        </p:spPr>
        <p:txBody>
          <a:bodyPr lIns="0" tIns="0" rIns="0" bIns="0" rtlCol="0" anchor="t">
            <a:spAutoFit/>
          </a:bodyPr>
          <a:lstStyle/>
          <a:p>
            <a:pPr algn="ctr">
              <a:lnSpc>
                <a:spcPts val="2800"/>
              </a:lnSpc>
            </a:pPr>
            <a:r>
              <a:rPr lang="en-US" sz="2000">
                <a:solidFill>
                  <a:srgbClr val="191919"/>
                </a:solidFill>
                <a:latin typeface="Blacker Sans Pro"/>
                <a:ea typeface="Blacker Sans Pro"/>
                <a:cs typeface="Blacker Sans Pro"/>
                <a:sym typeface="Blacker Sans Pro"/>
              </a:rPr>
              <a:t>Özdisiplin geliştirmenin en önemli adımı kişinin kendisini tanımasıdır. Kişinin kendini tanıması; ilgilerini, yeteneklerini, değerlerini, kişilik özelliklerini, alışkanlıklarını, güçlü ve zayıf yönlerini tanıması ve bunların farkında olmasıdır.</a:t>
            </a:r>
          </a:p>
          <a:p>
            <a:pPr algn="l">
              <a:lnSpc>
                <a:spcPts val="2800"/>
              </a:lnSpc>
            </a:pPr>
            <a:endParaRPr lang="en-US" sz="2000">
              <a:solidFill>
                <a:srgbClr val="191919"/>
              </a:solidFill>
              <a:latin typeface="Blacker Sans Pro"/>
              <a:ea typeface="Blacker Sans Pro"/>
              <a:cs typeface="Blacker Sans Pro"/>
              <a:sym typeface="Blacker Sans Pro"/>
            </a:endParaRPr>
          </a:p>
        </p:txBody>
      </p:sp>
      <p:sp>
        <p:nvSpPr>
          <p:cNvPr id="15" name="TextBox 15"/>
          <p:cNvSpPr txBox="1"/>
          <p:nvPr/>
        </p:nvSpPr>
        <p:spPr>
          <a:xfrm>
            <a:off x="2177746" y="5446983"/>
            <a:ext cx="5162550" cy="349250"/>
          </a:xfrm>
          <a:prstGeom prst="rect">
            <a:avLst/>
          </a:prstGeom>
        </p:spPr>
        <p:txBody>
          <a:bodyPr lIns="0" tIns="0" rIns="0" bIns="0" rtlCol="0" anchor="t">
            <a:spAutoFit/>
          </a:bodyPr>
          <a:lstStyle/>
          <a:p>
            <a:pPr algn="ctr">
              <a:lnSpc>
                <a:spcPts val="2800"/>
              </a:lnSpc>
            </a:pPr>
            <a:r>
              <a:rPr lang="en-US" sz="2000" b="1">
                <a:solidFill>
                  <a:srgbClr val="191919"/>
                </a:solidFill>
                <a:latin typeface="Blacker Sans Pro Bold"/>
                <a:ea typeface="Blacker Sans Pro Bold"/>
                <a:cs typeface="Blacker Sans Pro Bold"/>
                <a:sym typeface="Blacker Sans Pro Bold"/>
              </a:rPr>
              <a:t>2.HEDEF BELİRLEMESİNE YARDIMCI OLUN.</a:t>
            </a:r>
          </a:p>
        </p:txBody>
      </p:sp>
      <p:sp>
        <p:nvSpPr>
          <p:cNvPr id="16" name="TextBox 16"/>
          <p:cNvSpPr txBox="1"/>
          <p:nvPr/>
        </p:nvSpPr>
        <p:spPr>
          <a:xfrm>
            <a:off x="2399585" y="5871284"/>
            <a:ext cx="4216610" cy="1406525"/>
          </a:xfrm>
          <a:prstGeom prst="rect">
            <a:avLst/>
          </a:prstGeom>
        </p:spPr>
        <p:txBody>
          <a:bodyPr lIns="0" tIns="0" rIns="0" bIns="0" rtlCol="0" anchor="t">
            <a:spAutoFit/>
          </a:bodyPr>
          <a:lstStyle/>
          <a:p>
            <a:pPr algn="ctr">
              <a:lnSpc>
                <a:spcPts val="2800"/>
              </a:lnSpc>
            </a:pPr>
            <a:r>
              <a:rPr lang="en-US" sz="2000">
                <a:solidFill>
                  <a:srgbClr val="191919"/>
                </a:solidFill>
                <a:latin typeface="Blacker Sans Pro"/>
                <a:ea typeface="Blacker Sans Pro"/>
                <a:cs typeface="Blacker Sans Pro"/>
                <a:sym typeface="Blacker Sans Pro"/>
              </a:rPr>
              <a:t>Gerçekçi, açık ve net bir hedefinizin olması özdisiplin geliştirmede önemli bir yere sahiptir. Çünkü hedef belirleme bize özdisiplin aşılar.</a:t>
            </a:r>
          </a:p>
        </p:txBody>
      </p:sp>
      <p:sp>
        <p:nvSpPr>
          <p:cNvPr id="17" name="TextBox 17"/>
          <p:cNvSpPr txBox="1"/>
          <p:nvPr/>
        </p:nvSpPr>
        <p:spPr>
          <a:xfrm>
            <a:off x="9232936" y="2498954"/>
            <a:ext cx="6832798" cy="1758950"/>
          </a:xfrm>
          <a:prstGeom prst="rect">
            <a:avLst/>
          </a:prstGeom>
        </p:spPr>
        <p:txBody>
          <a:bodyPr lIns="0" tIns="0" rIns="0" bIns="0" rtlCol="0" anchor="t">
            <a:spAutoFit/>
          </a:bodyPr>
          <a:lstStyle/>
          <a:p>
            <a:pPr algn="ctr">
              <a:lnSpc>
                <a:spcPts val="2800"/>
              </a:lnSpc>
            </a:pPr>
            <a:r>
              <a:rPr lang="en-US" sz="2000">
                <a:solidFill>
                  <a:srgbClr val="191919"/>
                </a:solidFill>
                <a:latin typeface="Blacker Sans Pro"/>
                <a:ea typeface="Blacker Sans Pro"/>
                <a:cs typeface="Blacker Sans Pro"/>
                <a:sym typeface="Blacker Sans Pro"/>
              </a:rPr>
              <a:t>Etkili zaman yönetimi günü daha verimli kullanmalarını sağlar. Tüm insanların bir günde 24 saatlik zamanı vardır. Ancak bu zamanı doğru yönetenler, bu zamanı kendi lehine kullanan insanlar, diğer insanlardan bir adım öne çıkarlar. </a:t>
            </a:r>
          </a:p>
          <a:p>
            <a:pPr algn="ctr">
              <a:lnSpc>
                <a:spcPts val="2800"/>
              </a:lnSpc>
            </a:pPr>
            <a:endParaRPr lang="en-US" sz="2000">
              <a:solidFill>
                <a:srgbClr val="191919"/>
              </a:solidFill>
              <a:latin typeface="Blacker Sans Pro"/>
              <a:ea typeface="Blacker Sans Pro"/>
              <a:cs typeface="Blacker Sans Pro"/>
              <a:sym typeface="Blacker Sans Pro"/>
            </a:endParaRPr>
          </a:p>
        </p:txBody>
      </p:sp>
      <p:sp>
        <p:nvSpPr>
          <p:cNvPr id="18" name="TextBox 18"/>
          <p:cNvSpPr txBox="1"/>
          <p:nvPr/>
        </p:nvSpPr>
        <p:spPr>
          <a:xfrm>
            <a:off x="9347335" y="1824663"/>
            <a:ext cx="6604000" cy="365125"/>
          </a:xfrm>
          <a:prstGeom prst="rect">
            <a:avLst/>
          </a:prstGeom>
        </p:spPr>
        <p:txBody>
          <a:bodyPr lIns="0" tIns="0" rIns="0" bIns="0" rtlCol="0" anchor="t">
            <a:spAutoFit/>
          </a:bodyPr>
          <a:lstStyle/>
          <a:p>
            <a:pPr algn="ctr">
              <a:lnSpc>
                <a:spcPts val="2800"/>
              </a:lnSpc>
            </a:pPr>
            <a:r>
              <a:rPr lang="en-US" sz="2000" b="1">
                <a:solidFill>
                  <a:srgbClr val="191919"/>
                </a:solidFill>
                <a:latin typeface="DejaVu Serif Bold"/>
                <a:ea typeface="DejaVu Serif Bold"/>
                <a:cs typeface="DejaVu Serif Bold"/>
                <a:sym typeface="DejaVu Serif Bold"/>
              </a:rPr>
              <a:t>3.ZAMANI PLANLAMASINA YARDIMCI OLUN.</a:t>
            </a:r>
          </a:p>
        </p:txBody>
      </p:sp>
      <p:sp>
        <p:nvSpPr>
          <p:cNvPr id="19" name="TextBox 19"/>
          <p:cNvSpPr txBox="1"/>
          <p:nvPr/>
        </p:nvSpPr>
        <p:spPr>
          <a:xfrm>
            <a:off x="9299710" y="5437458"/>
            <a:ext cx="7486650" cy="717550"/>
          </a:xfrm>
          <a:prstGeom prst="rect">
            <a:avLst/>
          </a:prstGeom>
        </p:spPr>
        <p:txBody>
          <a:bodyPr lIns="0" tIns="0" rIns="0" bIns="0" rtlCol="0" anchor="t">
            <a:spAutoFit/>
          </a:bodyPr>
          <a:lstStyle/>
          <a:p>
            <a:pPr algn="ctr">
              <a:lnSpc>
                <a:spcPts val="2800"/>
              </a:lnSpc>
            </a:pPr>
            <a:r>
              <a:rPr lang="en-US" sz="2000" b="1">
                <a:solidFill>
                  <a:srgbClr val="191919"/>
                </a:solidFill>
                <a:latin typeface="DejaVu Serif Bold"/>
                <a:ea typeface="DejaVu Serif Bold"/>
                <a:cs typeface="DejaVu Serif Bold"/>
                <a:sym typeface="DejaVu Serif Bold"/>
              </a:rPr>
              <a:t>4.ORGANİZE OLABİLMESİ İÇİN ROL MODEL OLUN.</a:t>
            </a:r>
          </a:p>
          <a:p>
            <a:pPr algn="ctr">
              <a:lnSpc>
                <a:spcPts val="2800"/>
              </a:lnSpc>
            </a:pPr>
            <a:endParaRPr lang="en-US" sz="2000" b="1">
              <a:solidFill>
                <a:srgbClr val="191919"/>
              </a:solidFill>
              <a:latin typeface="DejaVu Serif Bold"/>
              <a:ea typeface="DejaVu Serif Bold"/>
              <a:cs typeface="DejaVu Serif Bold"/>
              <a:sym typeface="DejaVu Serif Bold"/>
            </a:endParaRPr>
          </a:p>
        </p:txBody>
      </p:sp>
      <p:sp>
        <p:nvSpPr>
          <p:cNvPr id="20" name="TextBox 20"/>
          <p:cNvSpPr txBox="1"/>
          <p:nvPr/>
        </p:nvSpPr>
        <p:spPr>
          <a:xfrm>
            <a:off x="9347335" y="6107383"/>
            <a:ext cx="7143695" cy="1054100"/>
          </a:xfrm>
          <a:prstGeom prst="rect">
            <a:avLst/>
          </a:prstGeom>
        </p:spPr>
        <p:txBody>
          <a:bodyPr lIns="0" tIns="0" rIns="0" bIns="0" rtlCol="0" anchor="t">
            <a:spAutoFit/>
          </a:bodyPr>
          <a:lstStyle/>
          <a:p>
            <a:pPr algn="ctr">
              <a:lnSpc>
                <a:spcPts val="2800"/>
              </a:lnSpc>
            </a:pPr>
            <a:r>
              <a:rPr lang="en-US" sz="2000">
                <a:solidFill>
                  <a:srgbClr val="191919"/>
                </a:solidFill>
                <a:latin typeface="Blacker Sans Pro"/>
                <a:ea typeface="Blacker Sans Pro"/>
                <a:cs typeface="Blacker Sans Pro"/>
                <a:sym typeface="Blacker Sans Pro"/>
              </a:rPr>
              <a:t>Organizasyon, yalnızca okul yaşamında değil, kişisel yaşamda da kazanılması gereken bir beceridir.</a:t>
            </a:r>
          </a:p>
          <a:p>
            <a:pPr algn="ctr">
              <a:lnSpc>
                <a:spcPts val="2800"/>
              </a:lnSpc>
            </a:pPr>
            <a:endParaRPr lang="en-US" sz="2000">
              <a:solidFill>
                <a:srgbClr val="191919"/>
              </a:solidFill>
              <a:latin typeface="Blacker Sans Pro"/>
              <a:ea typeface="Blacker Sans Pro"/>
              <a:cs typeface="Blacker Sans Pro"/>
              <a:sym typeface="Blacker Sans Pr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grpSp>
        <p:nvGrpSpPr>
          <p:cNvPr id="2" name="Group 2"/>
          <p:cNvGrpSpPr/>
          <p:nvPr/>
        </p:nvGrpSpPr>
        <p:grpSpPr>
          <a:xfrm>
            <a:off x="-1373119" y="-1315898"/>
            <a:ext cx="3004368" cy="13405540"/>
            <a:chOff x="0" y="0"/>
            <a:chExt cx="182160" cy="812800"/>
          </a:xfrm>
        </p:grpSpPr>
        <p:sp>
          <p:nvSpPr>
            <p:cNvPr id="3" name="Freeform 3"/>
            <p:cNvSpPr/>
            <p:nvPr/>
          </p:nvSpPr>
          <p:spPr>
            <a:xfrm>
              <a:off x="0" y="0"/>
              <a:ext cx="182160" cy="812800"/>
            </a:xfrm>
            <a:custGeom>
              <a:avLst/>
              <a:gdLst/>
              <a:ahLst/>
              <a:cxnLst/>
              <a:rect l="l" t="t" r="r" b="b"/>
              <a:pathLst>
                <a:path w="182160" h="812800">
                  <a:moveTo>
                    <a:pt x="91080" y="0"/>
                  </a:moveTo>
                  <a:cubicBezTo>
                    <a:pt x="40778" y="0"/>
                    <a:pt x="0" y="181951"/>
                    <a:pt x="0" y="406400"/>
                  </a:cubicBezTo>
                  <a:cubicBezTo>
                    <a:pt x="0" y="630849"/>
                    <a:pt x="40778" y="812800"/>
                    <a:pt x="91080" y="812800"/>
                  </a:cubicBezTo>
                  <a:cubicBezTo>
                    <a:pt x="141382" y="812800"/>
                    <a:pt x="182160" y="630849"/>
                    <a:pt x="182160" y="406400"/>
                  </a:cubicBezTo>
                  <a:cubicBezTo>
                    <a:pt x="182160" y="181951"/>
                    <a:pt x="141382" y="0"/>
                    <a:pt x="91080" y="0"/>
                  </a:cubicBezTo>
                  <a:close/>
                </a:path>
              </a:pathLst>
            </a:custGeom>
            <a:solidFill>
              <a:srgbClr val="000000">
                <a:alpha val="0"/>
              </a:srgbClr>
            </a:solidFill>
            <a:ln w="19050" cap="sq">
              <a:solidFill>
                <a:srgbClr val="FD6220"/>
              </a:solidFill>
              <a:prstDash val="solid"/>
              <a:miter/>
            </a:ln>
          </p:spPr>
        </p:sp>
        <p:sp>
          <p:nvSpPr>
            <p:cNvPr id="4" name="TextBox 4"/>
            <p:cNvSpPr txBox="1"/>
            <p:nvPr/>
          </p:nvSpPr>
          <p:spPr>
            <a:xfrm>
              <a:off x="17077" y="47625"/>
              <a:ext cx="148005" cy="6889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36237" y="4444432"/>
            <a:ext cx="992463" cy="992463"/>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6220"/>
            </a:solidFill>
          </p:spPr>
        </p:sp>
        <p:sp>
          <p:nvSpPr>
            <p:cNvPr id="7" name="TextBox 7"/>
            <p:cNvSpPr txBox="1"/>
            <p:nvPr/>
          </p:nvSpPr>
          <p:spPr>
            <a:xfrm>
              <a:off x="76200" y="19050"/>
              <a:ext cx="660400" cy="717550"/>
            </a:xfrm>
            <a:prstGeom prst="rect">
              <a:avLst/>
            </a:prstGeom>
          </p:spPr>
          <p:txBody>
            <a:bodyPr lIns="50800" tIns="50800" rIns="50800" bIns="50800" rtlCol="0" anchor="ctr"/>
            <a:lstStyle/>
            <a:p>
              <a:pPr algn="ctr">
                <a:lnSpc>
                  <a:spcPts val="3779"/>
                </a:lnSpc>
                <a:spcBef>
                  <a:spcPct val="0"/>
                </a:spcBef>
              </a:pPr>
              <a:r>
                <a:rPr lang="en-US" sz="2699">
                  <a:solidFill>
                    <a:srgbClr val="FFFEFE"/>
                  </a:solidFill>
                  <a:latin typeface="Gotham"/>
                  <a:ea typeface="Gotham"/>
                  <a:cs typeface="Gotham"/>
                  <a:sym typeface="Gotham"/>
                </a:rPr>
                <a:t>15</a:t>
              </a:r>
            </a:p>
          </p:txBody>
        </p:sp>
      </p:grpSp>
      <p:sp>
        <p:nvSpPr>
          <p:cNvPr id="8" name="Freeform 8"/>
          <p:cNvSpPr/>
          <p:nvPr/>
        </p:nvSpPr>
        <p:spPr>
          <a:xfrm>
            <a:off x="16313420" y="1028700"/>
            <a:ext cx="945880" cy="236470"/>
          </a:xfrm>
          <a:custGeom>
            <a:avLst/>
            <a:gdLst/>
            <a:ahLst/>
            <a:cxnLst/>
            <a:rect l="l" t="t" r="r" b="b"/>
            <a:pathLst>
              <a:path w="945880" h="236470">
                <a:moveTo>
                  <a:pt x="0" y="0"/>
                </a:moveTo>
                <a:lnTo>
                  <a:pt x="945880" y="0"/>
                </a:lnTo>
                <a:lnTo>
                  <a:pt x="945880" y="236470"/>
                </a:lnTo>
                <a:lnTo>
                  <a:pt x="0" y="23647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9" name="Group 9"/>
          <p:cNvGrpSpPr/>
          <p:nvPr/>
        </p:nvGrpSpPr>
        <p:grpSpPr>
          <a:xfrm>
            <a:off x="16833985" y="-2604"/>
            <a:ext cx="10994424" cy="1099442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619125" cap="sq">
              <a:solidFill>
                <a:srgbClr val="FD6220">
                  <a:alpha val="11765"/>
                </a:srgbClr>
              </a:solidFill>
              <a:prstDash val="solid"/>
              <a:miter/>
            </a:ln>
          </p:spPr>
        </p:sp>
        <p:sp>
          <p:nvSpPr>
            <p:cNvPr id="11" name="TextBox 1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2472399" y="557336"/>
            <a:ext cx="11729020" cy="1034669"/>
          </a:xfrm>
          <a:prstGeom prst="rect">
            <a:avLst/>
          </a:prstGeom>
        </p:spPr>
        <p:txBody>
          <a:bodyPr lIns="0" tIns="0" rIns="0" bIns="0" rtlCol="0" anchor="t">
            <a:spAutoFit/>
          </a:bodyPr>
          <a:lstStyle/>
          <a:p>
            <a:pPr algn="l">
              <a:lnSpc>
                <a:spcPts val="3912"/>
              </a:lnSpc>
            </a:pPr>
            <a:r>
              <a:rPr lang="en-US" sz="4299" b="1" i="1">
                <a:solidFill>
                  <a:srgbClr val="191919"/>
                </a:solidFill>
                <a:latin typeface="Gotham Bold Italics"/>
                <a:ea typeface="Gotham Bold Italics"/>
                <a:cs typeface="Gotham Bold Italics"/>
                <a:sym typeface="Gotham Bold Italics"/>
              </a:rPr>
              <a:t>ÖĞRENCILERE NASIL DESTEK OLABILIRIZ?</a:t>
            </a:r>
          </a:p>
        </p:txBody>
      </p:sp>
      <p:sp>
        <p:nvSpPr>
          <p:cNvPr id="13" name="TextBox 13"/>
          <p:cNvSpPr txBox="1"/>
          <p:nvPr/>
        </p:nvSpPr>
        <p:spPr>
          <a:xfrm>
            <a:off x="2472399" y="2531038"/>
            <a:ext cx="5930900" cy="365125"/>
          </a:xfrm>
          <a:prstGeom prst="rect">
            <a:avLst/>
          </a:prstGeom>
        </p:spPr>
        <p:txBody>
          <a:bodyPr lIns="0" tIns="0" rIns="0" bIns="0" rtlCol="0" anchor="t">
            <a:spAutoFit/>
          </a:bodyPr>
          <a:lstStyle/>
          <a:p>
            <a:pPr algn="ctr">
              <a:lnSpc>
                <a:spcPts val="2800"/>
              </a:lnSpc>
            </a:pPr>
            <a:r>
              <a:rPr lang="en-US" sz="2000" b="1">
                <a:solidFill>
                  <a:srgbClr val="191919"/>
                </a:solidFill>
                <a:latin typeface="DejaVu Serif Bold"/>
                <a:ea typeface="DejaVu Serif Bold"/>
                <a:cs typeface="DejaVu Serif Bold"/>
                <a:sym typeface="DejaVu Serif Bold"/>
              </a:rPr>
              <a:t>5.HAYAL KURMALARINA DESTEK OLUN.</a:t>
            </a:r>
          </a:p>
        </p:txBody>
      </p:sp>
      <p:sp>
        <p:nvSpPr>
          <p:cNvPr id="14" name="TextBox 14"/>
          <p:cNvSpPr txBox="1"/>
          <p:nvPr/>
        </p:nvSpPr>
        <p:spPr>
          <a:xfrm>
            <a:off x="2095331" y="3300285"/>
            <a:ext cx="7870232" cy="1406525"/>
          </a:xfrm>
          <a:prstGeom prst="rect">
            <a:avLst/>
          </a:prstGeom>
        </p:spPr>
        <p:txBody>
          <a:bodyPr lIns="0" tIns="0" rIns="0" bIns="0" rtlCol="0" anchor="t">
            <a:spAutoFit/>
          </a:bodyPr>
          <a:lstStyle/>
          <a:p>
            <a:pPr algn="ctr">
              <a:lnSpc>
                <a:spcPts val="2800"/>
              </a:lnSpc>
            </a:pPr>
            <a:r>
              <a:rPr lang="en-US" sz="2000">
                <a:solidFill>
                  <a:srgbClr val="191919"/>
                </a:solidFill>
                <a:latin typeface="Blacker Sans Pro"/>
                <a:ea typeface="Blacker Sans Pro"/>
                <a:cs typeface="Blacker Sans Pro"/>
                <a:sym typeface="Blacker Sans Pro"/>
              </a:rPr>
              <a:t>Hedeflerine ulaşmış olduklarını ve bu durumun onlara kazandırdığı avantajları hayal etmelerine destek sağlayın. Hayallerini anlatırken koşulsuz kabul ilkesiyle yargılamadan dinleyin. </a:t>
            </a:r>
          </a:p>
          <a:p>
            <a:pPr algn="ctr">
              <a:lnSpc>
                <a:spcPts val="2800"/>
              </a:lnSpc>
            </a:pPr>
            <a:endParaRPr lang="en-US" sz="2000">
              <a:solidFill>
                <a:srgbClr val="191919"/>
              </a:solidFill>
              <a:latin typeface="Blacker Sans Pro"/>
              <a:ea typeface="Blacker Sans Pro"/>
              <a:cs typeface="Blacker Sans Pro"/>
              <a:sym typeface="Blacker Sans Pro"/>
            </a:endParaRPr>
          </a:p>
        </p:txBody>
      </p:sp>
      <p:sp>
        <p:nvSpPr>
          <p:cNvPr id="15" name="TextBox 15"/>
          <p:cNvSpPr txBox="1"/>
          <p:nvPr/>
        </p:nvSpPr>
        <p:spPr>
          <a:xfrm>
            <a:off x="7078805" y="4778375"/>
            <a:ext cx="3225800" cy="365125"/>
          </a:xfrm>
          <a:prstGeom prst="rect">
            <a:avLst/>
          </a:prstGeom>
        </p:spPr>
        <p:txBody>
          <a:bodyPr lIns="0" tIns="0" rIns="0" bIns="0" rtlCol="0" anchor="t">
            <a:spAutoFit/>
          </a:bodyPr>
          <a:lstStyle/>
          <a:p>
            <a:pPr algn="ctr">
              <a:lnSpc>
                <a:spcPts val="2800"/>
              </a:lnSpc>
            </a:pPr>
            <a:r>
              <a:rPr lang="en-US" sz="2000" b="1">
                <a:solidFill>
                  <a:srgbClr val="191919"/>
                </a:solidFill>
                <a:latin typeface="DejaVu Serif Bold"/>
                <a:ea typeface="DejaVu Serif Bold"/>
                <a:cs typeface="DejaVu Serif Bold"/>
                <a:sym typeface="DejaVu Serif Bold"/>
              </a:rPr>
              <a:t>6.BAĞIŞLAYICI OLUN.</a:t>
            </a:r>
          </a:p>
        </p:txBody>
      </p:sp>
      <p:sp>
        <p:nvSpPr>
          <p:cNvPr id="16" name="TextBox 16"/>
          <p:cNvSpPr txBox="1"/>
          <p:nvPr/>
        </p:nvSpPr>
        <p:spPr>
          <a:xfrm>
            <a:off x="8691705" y="7058731"/>
            <a:ext cx="7861300" cy="365125"/>
          </a:xfrm>
          <a:prstGeom prst="rect">
            <a:avLst/>
          </a:prstGeom>
        </p:spPr>
        <p:txBody>
          <a:bodyPr lIns="0" tIns="0" rIns="0" bIns="0" rtlCol="0" anchor="t">
            <a:spAutoFit/>
          </a:bodyPr>
          <a:lstStyle/>
          <a:p>
            <a:pPr algn="ctr">
              <a:lnSpc>
                <a:spcPts val="2800"/>
              </a:lnSpc>
            </a:pPr>
            <a:r>
              <a:rPr lang="en-US" sz="2000" b="1">
                <a:solidFill>
                  <a:srgbClr val="191919"/>
                </a:solidFill>
                <a:latin typeface="DejaVu Serif Bold"/>
                <a:ea typeface="DejaVu Serif Bold"/>
                <a:cs typeface="DejaVu Serif Bold"/>
                <a:sym typeface="DejaVu Serif Bold"/>
              </a:rPr>
              <a:t>7.KENDİLERİNİ ÖDÜLLENDİRMELERİNE İZİN VERİN.</a:t>
            </a:r>
          </a:p>
        </p:txBody>
      </p:sp>
      <p:sp>
        <p:nvSpPr>
          <p:cNvPr id="17" name="TextBox 17"/>
          <p:cNvSpPr txBox="1"/>
          <p:nvPr/>
        </p:nvSpPr>
        <p:spPr>
          <a:xfrm>
            <a:off x="6319155" y="5238750"/>
            <a:ext cx="7546063" cy="1871074"/>
          </a:xfrm>
          <a:prstGeom prst="rect">
            <a:avLst/>
          </a:prstGeom>
        </p:spPr>
        <p:txBody>
          <a:bodyPr lIns="0" tIns="0" rIns="0" bIns="0" rtlCol="0" anchor="t">
            <a:spAutoFit/>
          </a:bodyPr>
          <a:lstStyle/>
          <a:p>
            <a:pPr algn="ctr">
              <a:lnSpc>
                <a:spcPts val="2764"/>
              </a:lnSpc>
            </a:pPr>
            <a:r>
              <a:rPr lang="en-US" sz="1974">
                <a:solidFill>
                  <a:srgbClr val="191919"/>
                </a:solidFill>
                <a:latin typeface="Blacker Sans Pro"/>
                <a:ea typeface="Blacker Sans Pro"/>
                <a:cs typeface="Blacker Sans Pro"/>
                <a:sym typeface="Blacker Sans Pro"/>
              </a:rPr>
              <a:t>Kendilerini, çevrelerindekileri affedin. Pişmanlık ve tereddüt onları yavaşlatacaktır. Pişmanlık, öfke, üzüntü ile sarmalanmak son derece kolaydır. Ancak bu duygular özdisiplin kazanmalarına yardımcı olmayan duygulardır. </a:t>
            </a:r>
          </a:p>
          <a:p>
            <a:pPr algn="ctr">
              <a:lnSpc>
                <a:spcPts val="4125"/>
              </a:lnSpc>
            </a:pPr>
            <a:endParaRPr lang="en-US" sz="1974">
              <a:solidFill>
                <a:srgbClr val="191919"/>
              </a:solidFill>
              <a:latin typeface="Blacker Sans Pro"/>
              <a:ea typeface="Blacker Sans Pro"/>
              <a:cs typeface="Blacker Sans Pro"/>
              <a:sym typeface="Blacker Sans Pro"/>
            </a:endParaRPr>
          </a:p>
        </p:txBody>
      </p:sp>
      <p:sp>
        <p:nvSpPr>
          <p:cNvPr id="18" name="TextBox 18"/>
          <p:cNvSpPr txBox="1"/>
          <p:nvPr/>
        </p:nvSpPr>
        <p:spPr>
          <a:xfrm>
            <a:off x="10304605" y="7566731"/>
            <a:ext cx="5683803" cy="1406525"/>
          </a:xfrm>
          <a:prstGeom prst="rect">
            <a:avLst/>
          </a:prstGeom>
        </p:spPr>
        <p:txBody>
          <a:bodyPr lIns="0" tIns="0" rIns="0" bIns="0" rtlCol="0" anchor="t">
            <a:spAutoFit/>
          </a:bodyPr>
          <a:lstStyle/>
          <a:p>
            <a:pPr algn="ctr">
              <a:lnSpc>
                <a:spcPts val="2800"/>
              </a:lnSpc>
            </a:pPr>
            <a:r>
              <a:rPr lang="en-US" sz="2000">
                <a:solidFill>
                  <a:srgbClr val="191919"/>
                </a:solidFill>
                <a:latin typeface="Blacker Sans Pro"/>
                <a:ea typeface="Blacker Sans Pro"/>
                <a:cs typeface="Blacker Sans Pro"/>
                <a:sym typeface="Blacker Sans Pro"/>
              </a:rPr>
              <a:t>Hedeflerine ulaştıklarında, eylemlerini sürekli kılmak ve motivasyonlarını yeniden sağlamak için kendilerini ödüllendirmelerine destek sağlayın.</a:t>
            </a:r>
          </a:p>
          <a:p>
            <a:pPr algn="ctr">
              <a:lnSpc>
                <a:spcPts val="2800"/>
              </a:lnSpc>
            </a:pPr>
            <a:endParaRPr lang="en-US" sz="2000">
              <a:solidFill>
                <a:srgbClr val="191919"/>
              </a:solidFill>
              <a:latin typeface="Blacker Sans Pro"/>
              <a:ea typeface="Blacker Sans Pro"/>
              <a:cs typeface="Blacker Sans Pro"/>
              <a:sym typeface="Blacker Sans Pr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grpSp>
        <p:nvGrpSpPr>
          <p:cNvPr id="2" name="Group 2"/>
          <p:cNvGrpSpPr/>
          <p:nvPr/>
        </p:nvGrpSpPr>
        <p:grpSpPr>
          <a:xfrm>
            <a:off x="-1749834" y="-1414949"/>
            <a:ext cx="3499668" cy="13405540"/>
            <a:chOff x="0" y="0"/>
            <a:chExt cx="212191" cy="812800"/>
          </a:xfrm>
        </p:grpSpPr>
        <p:sp>
          <p:nvSpPr>
            <p:cNvPr id="3" name="Freeform 3"/>
            <p:cNvSpPr/>
            <p:nvPr/>
          </p:nvSpPr>
          <p:spPr>
            <a:xfrm>
              <a:off x="0" y="0"/>
              <a:ext cx="212191" cy="812800"/>
            </a:xfrm>
            <a:custGeom>
              <a:avLst/>
              <a:gdLst/>
              <a:ahLst/>
              <a:cxnLst/>
              <a:rect l="l" t="t" r="r" b="b"/>
              <a:pathLst>
                <a:path w="212191" h="812800">
                  <a:moveTo>
                    <a:pt x="106095" y="0"/>
                  </a:moveTo>
                  <a:cubicBezTo>
                    <a:pt x="47500" y="0"/>
                    <a:pt x="0" y="181951"/>
                    <a:pt x="0" y="406400"/>
                  </a:cubicBezTo>
                  <a:cubicBezTo>
                    <a:pt x="0" y="630849"/>
                    <a:pt x="47500" y="812800"/>
                    <a:pt x="106095" y="812800"/>
                  </a:cubicBezTo>
                  <a:cubicBezTo>
                    <a:pt x="164690" y="812800"/>
                    <a:pt x="212191" y="630849"/>
                    <a:pt x="212191" y="406400"/>
                  </a:cubicBezTo>
                  <a:cubicBezTo>
                    <a:pt x="212191" y="181951"/>
                    <a:pt x="164690" y="0"/>
                    <a:pt x="106095" y="0"/>
                  </a:cubicBezTo>
                  <a:close/>
                </a:path>
              </a:pathLst>
            </a:custGeom>
            <a:solidFill>
              <a:srgbClr val="000000">
                <a:alpha val="0"/>
              </a:srgbClr>
            </a:solidFill>
            <a:ln w="19050" cap="sq">
              <a:solidFill>
                <a:srgbClr val="FD6220"/>
              </a:solidFill>
              <a:prstDash val="solid"/>
              <a:miter/>
            </a:ln>
          </p:spPr>
        </p:sp>
        <p:sp>
          <p:nvSpPr>
            <p:cNvPr id="4" name="TextBox 4"/>
            <p:cNvSpPr txBox="1"/>
            <p:nvPr/>
          </p:nvSpPr>
          <p:spPr>
            <a:xfrm>
              <a:off x="19893" y="47625"/>
              <a:ext cx="172405" cy="6889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250325" y="4647268"/>
            <a:ext cx="992463" cy="992463"/>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6220"/>
            </a:solidFill>
          </p:spPr>
        </p:sp>
        <p:sp>
          <p:nvSpPr>
            <p:cNvPr id="7" name="TextBox 7"/>
            <p:cNvSpPr txBox="1"/>
            <p:nvPr/>
          </p:nvSpPr>
          <p:spPr>
            <a:xfrm>
              <a:off x="76200" y="19050"/>
              <a:ext cx="660400" cy="717550"/>
            </a:xfrm>
            <a:prstGeom prst="rect">
              <a:avLst/>
            </a:prstGeom>
          </p:spPr>
          <p:txBody>
            <a:bodyPr lIns="50800" tIns="50800" rIns="50800" bIns="50800" rtlCol="0" anchor="ctr"/>
            <a:lstStyle/>
            <a:p>
              <a:pPr algn="ctr">
                <a:lnSpc>
                  <a:spcPts val="3779"/>
                </a:lnSpc>
                <a:spcBef>
                  <a:spcPct val="0"/>
                </a:spcBef>
              </a:pPr>
              <a:r>
                <a:rPr lang="en-US" sz="2699">
                  <a:solidFill>
                    <a:srgbClr val="FFFEFE"/>
                  </a:solidFill>
                  <a:latin typeface="Gotham"/>
                  <a:ea typeface="Gotham"/>
                  <a:cs typeface="Gotham"/>
                  <a:sym typeface="Gotham"/>
                </a:rPr>
                <a:t>16</a:t>
              </a:r>
            </a:p>
          </p:txBody>
        </p:sp>
      </p:grpSp>
      <p:sp>
        <p:nvSpPr>
          <p:cNvPr id="8" name="Freeform 8"/>
          <p:cNvSpPr/>
          <p:nvPr/>
        </p:nvSpPr>
        <p:spPr>
          <a:xfrm>
            <a:off x="16313420" y="1028700"/>
            <a:ext cx="945880" cy="236470"/>
          </a:xfrm>
          <a:custGeom>
            <a:avLst/>
            <a:gdLst/>
            <a:ahLst/>
            <a:cxnLst/>
            <a:rect l="l" t="t" r="r" b="b"/>
            <a:pathLst>
              <a:path w="945880" h="236470">
                <a:moveTo>
                  <a:pt x="0" y="0"/>
                </a:moveTo>
                <a:lnTo>
                  <a:pt x="945880" y="0"/>
                </a:lnTo>
                <a:lnTo>
                  <a:pt x="945880" y="236470"/>
                </a:lnTo>
                <a:lnTo>
                  <a:pt x="0" y="23647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9" name="Group 9"/>
          <p:cNvGrpSpPr/>
          <p:nvPr/>
        </p:nvGrpSpPr>
        <p:grpSpPr>
          <a:xfrm>
            <a:off x="16833985" y="-2604"/>
            <a:ext cx="10994424" cy="1099442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619125" cap="sq">
              <a:solidFill>
                <a:srgbClr val="FD6220">
                  <a:alpha val="11765"/>
                </a:srgbClr>
              </a:solidFill>
              <a:prstDash val="solid"/>
              <a:miter/>
            </a:ln>
          </p:spPr>
        </p:sp>
        <p:sp>
          <p:nvSpPr>
            <p:cNvPr id="11" name="TextBox 1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2472399" y="557336"/>
            <a:ext cx="11729020" cy="1529969"/>
          </a:xfrm>
          <a:prstGeom prst="rect">
            <a:avLst/>
          </a:prstGeom>
        </p:spPr>
        <p:txBody>
          <a:bodyPr lIns="0" tIns="0" rIns="0" bIns="0" rtlCol="0" anchor="t">
            <a:spAutoFit/>
          </a:bodyPr>
          <a:lstStyle/>
          <a:p>
            <a:pPr algn="l">
              <a:lnSpc>
                <a:spcPts val="3912"/>
              </a:lnSpc>
            </a:pPr>
            <a:r>
              <a:rPr lang="en-US" sz="4299" b="1" i="1">
                <a:solidFill>
                  <a:srgbClr val="191919"/>
                </a:solidFill>
                <a:latin typeface="Gotham Bold Italics"/>
                <a:ea typeface="Gotham Bold Italics"/>
                <a:cs typeface="Gotham Bold Italics"/>
                <a:sym typeface="Gotham Bold Italics"/>
              </a:rPr>
              <a:t>OTOKONTROL AÇISINDAN SIK KARŞILAŞILAN SORUNLAR VE ÇÖZÜM ÖNERILERI</a:t>
            </a:r>
          </a:p>
        </p:txBody>
      </p:sp>
      <p:sp>
        <p:nvSpPr>
          <p:cNvPr id="13" name="TextBox 13"/>
          <p:cNvSpPr txBox="1"/>
          <p:nvPr/>
        </p:nvSpPr>
        <p:spPr>
          <a:xfrm>
            <a:off x="2472399" y="2671725"/>
            <a:ext cx="4704307" cy="381526"/>
          </a:xfrm>
          <a:prstGeom prst="rect">
            <a:avLst/>
          </a:prstGeom>
        </p:spPr>
        <p:txBody>
          <a:bodyPr lIns="0" tIns="0" rIns="0" bIns="0" rtlCol="0" anchor="t">
            <a:spAutoFit/>
          </a:bodyPr>
          <a:lstStyle/>
          <a:p>
            <a:pPr algn="just">
              <a:lnSpc>
                <a:spcPts val="3120"/>
              </a:lnSpc>
            </a:pPr>
            <a:r>
              <a:rPr lang="en-US" sz="2229">
                <a:solidFill>
                  <a:srgbClr val="191919"/>
                </a:solidFill>
                <a:latin typeface="Abril Fatface"/>
                <a:ea typeface="Abril Fatface"/>
                <a:cs typeface="Abril Fatface"/>
                <a:sym typeface="Abril Fatface"/>
              </a:rPr>
              <a:t>1. Dürtüsellik</a:t>
            </a:r>
          </a:p>
        </p:txBody>
      </p:sp>
      <p:sp>
        <p:nvSpPr>
          <p:cNvPr id="14" name="TextBox 14"/>
          <p:cNvSpPr txBox="1"/>
          <p:nvPr/>
        </p:nvSpPr>
        <p:spPr>
          <a:xfrm>
            <a:off x="2300063" y="3628148"/>
            <a:ext cx="13474546" cy="4502687"/>
          </a:xfrm>
          <a:prstGeom prst="rect">
            <a:avLst/>
          </a:prstGeom>
        </p:spPr>
        <p:txBody>
          <a:bodyPr lIns="0" tIns="0" rIns="0" bIns="0" rtlCol="0" anchor="t">
            <a:spAutoFit/>
          </a:bodyPr>
          <a:lstStyle/>
          <a:p>
            <a:pPr algn="just">
              <a:lnSpc>
                <a:spcPts val="3295"/>
              </a:lnSpc>
            </a:pPr>
            <a:r>
              <a:rPr lang="en-US" sz="2353" b="1">
                <a:solidFill>
                  <a:srgbClr val="191919"/>
                </a:solidFill>
                <a:latin typeface="Blacker Sans Pro Bold"/>
                <a:ea typeface="Blacker Sans Pro Bold"/>
                <a:cs typeface="Blacker Sans Pro Bold"/>
                <a:sym typeface="Blacker Sans Pro Bold"/>
              </a:rPr>
              <a:t>Dürtüsellik,</a:t>
            </a:r>
            <a:r>
              <a:rPr lang="en-US" sz="2353">
                <a:solidFill>
                  <a:srgbClr val="191919"/>
                </a:solidFill>
                <a:latin typeface="Blacker Sans Pro"/>
                <a:ea typeface="Blacker Sans Pro"/>
                <a:cs typeface="Blacker Sans Pro"/>
                <a:sym typeface="Blacker Sans Pro"/>
              </a:rPr>
              <a:t> kişinin anlık tepkilerle hareket etme eğilimidir. Bu durum, planlama eksikliği ve anlık tatmin arayışını içerir. Çocuklar ve ergenlerde yaygındır, ancak yetişkinlerde de görülebilir.</a:t>
            </a:r>
          </a:p>
          <a:p>
            <a:pPr algn="just">
              <a:lnSpc>
                <a:spcPts val="3295"/>
              </a:lnSpc>
            </a:pPr>
            <a:endParaRPr lang="en-US" sz="2353">
              <a:solidFill>
                <a:srgbClr val="191919"/>
              </a:solidFill>
              <a:latin typeface="Blacker Sans Pro"/>
              <a:ea typeface="Blacker Sans Pro"/>
              <a:cs typeface="Blacker Sans Pro"/>
              <a:sym typeface="Blacker Sans Pro"/>
            </a:endParaRPr>
          </a:p>
          <a:p>
            <a:pPr algn="just">
              <a:lnSpc>
                <a:spcPts val="3295"/>
              </a:lnSpc>
            </a:pPr>
            <a:r>
              <a:rPr lang="en-US" sz="2353" b="1">
                <a:solidFill>
                  <a:srgbClr val="191919"/>
                </a:solidFill>
                <a:latin typeface="Blacker Sans Pro Bold"/>
                <a:ea typeface="Blacker Sans Pro Bold"/>
                <a:cs typeface="Blacker Sans Pro Bold"/>
                <a:sym typeface="Blacker Sans Pro Bold"/>
              </a:rPr>
              <a:t>Çözüm Önerileri:</a:t>
            </a:r>
          </a:p>
          <a:p>
            <a:pPr marL="508195" lvl="1" indent="-254098" algn="l">
              <a:lnSpc>
                <a:spcPts val="3295"/>
              </a:lnSpc>
              <a:buFont typeface="Arial"/>
              <a:buChar char="•"/>
            </a:pPr>
            <a:r>
              <a:rPr lang="en-US" sz="2353" b="1">
                <a:solidFill>
                  <a:srgbClr val="191919"/>
                </a:solidFill>
                <a:latin typeface="Blacker Sans Pro Bold"/>
                <a:ea typeface="Blacker Sans Pro Bold"/>
                <a:cs typeface="Blacker Sans Pro Bold"/>
                <a:sym typeface="Blacker Sans Pro Bold"/>
              </a:rPr>
              <a:t>Farkındalık ve Eğitim: </a:t>
            </a:r>
            <a:r>
              <a:rPr lang="en-US" sz="2353">
                <a:solidFill>
                  <a:srgbClr val="191919"/>
                </a:solidFill>
                <a:latin typeface="Blacker Sans Pro"/>
                <a:ea typeface="Blacker Sans Pro"/>
                <a:cs typeface="Blacker Sans Pro"/>
                <a:sym typeface="Blacker Sans Pro"/>
              </a:rPr>
              <a:t>Dürtüselliğin nedenlerini anlamak ve bununla başa çıkma yollarını öğrenmek.</a:t>
            </a:r>
          </a:p>
          <a:p>
            <a:pPr marL="508195" lvl="1" indent="-254098" algn="l">
              <a:lnSpc>
                <a:spcPts val="3295"/>
              </a:lnSpc>
              <a:buFont typeface="Arial"/>
              <a:buChar char="•"/>
            </a:pPr>
            <a:r>
              <a:rPr lang="en-US" sz="2353" b="1">
                <a:solidFill>
                  <a:srgbClr val="191919"/>
                </a:solidFill>
                <a:latin typeface="Blacker Sans Pro Bold"/>
                <a:ea typeface="Blacker Sans Pro Bold"/>
                <a:cs typeface="Blacker Sans Pro Bold"/>
                <a:sym typeface="Blacker Sans Pro Bold"/>
              </a:rPr>
              <a:t>Nefes Egzersizleri ve Gevşeme Teknikleri: </a:t>
            </a:r>
            <a:r>
              <a:rPr lang="en-US" sz="2353">
                <a:solidFill>
                  <a:srgbClr val="191919"/>
                </a:solidFill>
                <a:latin typeface="Blacker Sans Pro"/>
                <a:ea typeface="Blacker Sans Pro"/>
                <a:cs typeface="Blacker Sans Pro"/>
                <a:sym typeface="Blacker Sans Pro"/>
              </a:rPr>
              <a:t>Anlık dürtüsel tepkileri azaltmak için nefes egzersizleri ve gevşeme teknikleri uygulamak.</a:t>
            </a:r>
          </a:p>
          <a:p>
            <a:pPr marL="508195" lvl="1" indent="-254098" algn="l">
              <a:lnSpc>
                <a:spcPts val="3295"/>
              </a:lnSpc>
              <a:buFont typeface="Arial"/>
              <a:buChar char="•"/>
            </a:pPr>
            <a:r>
              <a:rPr lang="en-US" sz="2353" b="1">
                <a:solidFill>
                  <a:srgbClr val="191919"/>
                </a:solidFill>
                <a:latin typeface="Blacker Sans Pro Bold"/>
                <a:ea typeface="Blacker Sans Pro Bold"/>
                <a:cs typeface="Blacker Sans Pro Bold"/>
                <a:sym typeface="Blacker Sans Pro Bold"/>
              </a:rPr>
              <a:t>Alternatif Davranışlar:</a:t>
            </a:r>
            <a:r>
              <a:rPr lang="en-US" sz="2353">
                <a:solidFill>
                  <a:srgbClr val="191919"/>
                </a:solidFill>
                <a:latin typeface="Blacker Sans Pro"/>
                <a:ea typeface="Blacker Sans Pro"/>
                <a:cs typeface="Blacker Sans Pro"/>
                <a:sym typeface="Blacker Sans Pro"/>
              </a:rPr>
              <a:t> Dürtüsellik yerine daha yapıcı ve planlı davranışları teşvik eden stratejiler geliştirmek.</a:t>
            </a:r>
          </a:p>
          <a:p>
            <a:pPr algn="l">
              <a:lnSpc>
                <a:spcPts val="3295"/>
              </a:lnSpc>
            </a:pPr>
            <a:endParaRPr lang="en-US" sz="2353">
              <a:solidFill>
                <a:srgbClr val="191919"/>
              </a:solidFill>
              <a:latin typeface="Blacker Sans Pro"/>
              <a:ea typeface="Blacker Sans Pro"/>
              <a:cs typeface="Blacker Sans Pro"/>
              <a:sym typeface="Blacker Sans Pr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grpSp>
        <p:nvGrpSpPr>
          <p:cNvPr id="2" name="Group 2"/>
          <p:cNvGrpSpPr/>
          <p:nvPr/>
        </p:nvGrpSpPr>
        <p:grpSpPr>
          <a:xfrm>
            <a:off x="-1749834" y="-1414949"/>
            <a:ext cx="3499668" cy="13405540"/>
            <a:chOff x="0" y="0"/>
            <a:chExt cx="212191" cy="812800"/>
          </a:xfrm>
        </p:grpSpPr>
        <p:sp>
          <p:nvSpPr>
            <p:cNvPr id="3" name="Freeform 3"/>
            <p:cNvSpPr/>
            <p:nvPr/>
          </p:nvSpPr>
          <p:spPr>
            <a:xfrm>
              <a:off x="0" y="0"/>
              <a:ext cx="212191" cy="812800"/>
            </a:xfrm>
            <a:custGeom>
              <a:avLst/>
              <a:gdLst/>
              <a:ahLst/>
              <a:cxnLst/>
              <a:rect l="l" t="t" r="r" b="b"/>
              <a:pathLst>
                <a:path w="212191" h="812800">
                  <a:moveTo>
                    <a:pt x="106095" y="0"/>
                  </a:moveTo>
                  <a:cubicBezTo>
                    <a:pt x="47500" y="0"/>
                    <a:pt x="0" y="181951"/>
                    <a:pt x="0" y="406400"/>
                  </a:cubicBezTo>
                  <a:cubicBezTo>
                    <a:pt x="0" y="630849"/>
                    <a:pt x="47500" y="812800"/>
                    <a:pt x="106095" y="812800"/>
                  </a:cubicBezTo>
                  <a:cubicBezTo>
                    <a:pt x="164690" y="812800"/>
                    <a:pt x="212191" y="630849"/>
                    <a:pt x="212191" y="406400"/>
                  </a:cubicBezTo>
                  <a:cubicBezTo>
                    <a:pt x="212191" y="181951"/>
                    <a:pt x="164690" y="0"/>
                    <a:pt x="106095" y="0"/>
                  </a:cubicBezTo>
                  <a:close/>
                </a:path>
              </a:pathLst>
            </a:custGeom>
            <a:solidFill>
              <a:srgbClr val="000000">
                <a:alpha val="0"/>
              </a:srgbClr>
            </a:solidFill>
            <a:ln w="19050" cap="sq">
              <a:solidFill>
                <a:srgbClr val="FD6220"/>
              </a:solidFill>
              <a:prstDash val="solid"/>
              <a:miter/>
            </a:ln>
          </p:spPr>
        </p:sp>
        <p:sp>
          <p:nvSpPr>
            <p:cNvPr id="4" name="TextBox 4"/>
            <p:cNvSpPr txBox="1"/>
            <p:nvPr/>
          </p:nvSpPr>
          <p:spPr>
            <a:xfrm>
              <a:off x="19893" y="47625"/>
              <a:ext cx="172405" cy="6889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250325" y="4647268"/>
            <a:ext cx="992463" cy="992463"/>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6220"/>
            </a:solidFill>
          </p:spPr>
        </p:sp>
        <p:sp>
          <p:nvSpPr>
            <p:cNvPr id="7" name="TextBox 7"/>
            <p:cNvSpPr txBox="1"/>
            <p:nvPr/>
          </p:nvSpPr>
          <p:spPr>
            <a:xfrm>
              <a:off x="76200" y="19050"/>
              <a:ext cx="660400" cy="717550"/>
            </a:xfrm>
            <a:prstGeom prst="rect">
              <a:avLst/>
            </a:prstGeom>
          </p:spPr>
          <p:txBody>
            <a:bodyPr lIns="50800" tIns="50800" rIns="50800" bIns="50800" rtlCol="0" anchor="ctr"/>
            <a:lstStyle/>
            <a:p>
              <a:pPr algn="ctr">
                <a:lnSpc>
                  <a:spcPts val="3779"/>
                </a:lnSpc>
                <a:spcBef>
                  <a:spcPct val="0"/>
                </a:spcBef>
              </a:pPr>
              <a:r>
                <a:rPr lang="en-US" sz="2699">
                  <a:solidFill>
                    <a:srgbClr val="FFFEFE"/>
                  </a:solidFill>
                  <a:latin typeface="Gotham"/>
                  <a:ea typeface="Gotham"/>
                  <a:cs typeface="Gotham"/>
                  <a:sym typeface="Gotham"/>
                </a:rPr>
                <a:t>17</a:t>
              </a:r>
            </a:p>
          </p:txBody>
        </p:sp>
      </p:grpSp>
      <p:sp>
        <p:nvSpPr>
          <p:cNvPr id="8" name="Freeform 8"/>
          <p:cNvSpPr/>
          <p:nvPr/>
        </p:nvSpPr>
        <p:spPr>
          <a:xfrm>
            <a:off x="16313420" y="1028700"/>
            <a:ext cx="945880" cy="236470"/>
          </a:xfrm>
          <a:custGeom>
            <a:avLst/>
            <a:gdLst/>
            <a:ahLst/>
            <a:cxnLst/>
            <a:rect l="l" t="t" r="r" b="b"/>
            <a:pathLst>
              <a:path w="945880" h="236470">
                <a:moveTo>
                  <a:pt x="0" y="0"/>
                </a:moveTo>
                <a:lnTo>
                  <a:pt x="945880" y="0"/>
                </a:lnTo>
                <a:lnTo>
                  <a:pt x="945880" y="236470"/>
                </a:lnTo>
                <a:lnTo>
                  <a:pt x="0" y="23647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9" name="Group 9"/>
          <p:cNvGrpSpPr/>
          <p:nvPr/>
        </p:nvGrpSpPr>
        <p:grpSpPr>
          <a:xfrm>
            <a:off x="16833985" y="-2604"/>
            <a:ext cx="10994424" cy="1099442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619125" cap="sq">
              <a:solidFill>
                <a:srgbClr val="FD6220">
                  <a:alpha val="11765"/>
                </a:srgbClr>
              </a:solidFill>
              <a:prstDash val="solid"/>
              <a:miter/>
            </a:ln>
          </p:spPr>
        </p:sp>
        <p:sp>
          <p:nvSpPr>
            <p:cNvPr id="11" name="TextBox 1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2472399" y="557336"/>
            <a:ext cx="11729020" cy="1529969"/>
          </a:xfrm>
          <a:prstGeom prst="rect">
            <a:avLst/>
          </a:prstGeom>
        </p:spPr>
        <p:txBody>
          <a:bodyPr lIns="0" tIns="0" rIns="0" bIns="0" rtlCol="0" anchor="t">
            <a:spAutoFit/>
          </a:bodyPr>
          <a:lstStyle/>
          <a:p>
            <a:pPr algn="l">
              <a:lnSpc>
                <a:spcPts val="3912"/>
              </a:lnSpc>
            </a:pPr>
            <a:r>
              <a:rPr lang="en-US" sz="4299" b="1" i="1">
                <a:solidFill>
                  <a:srgbClr val="191919"/>
                </a:solidFill>
                <a:latin typeface="Gotham Bold Italics"/>
                <a:ea typeface="Gotham Bold Italics"/>
                <a:cs typeface="Gotham Bold Italics"/>
                <a:sym typeface="Gotham Bold Italics"/>
              </a:rPr>
              <a:t>OTOKONTROL AÇISINDAN SIK KARŞILAŞILAN SORUNLAR VE ÇÖZÜM ÖNERILERI</a:t>
            </a:r>
          </a:p>
        </p:txBody>
      </p:sp>
      <p:sp>
        <p:nvSpPr>
          <p:cNvPr id="13" name="TextBox 13"/>
          <p:cNvSpPr txBox="1"/>
          <p:nvPr/>
        </p:nvSpPr>
        <p:spPr>
          <a:xfrm>
            <a:off x="2301114" y="3846371"/>
            <a:ext cx="13474546" cy="3999230"/>
          </a:xfrm>
          <a:prstGeom prst="rect">
            <a:avLst/>
          </a:prstGeom>
        </p:spPr>
        <p:txBody>
          <a:bodyPr lIns="0" tIns="0" rIns="0" bIns="0" rtlCol="0" anchor="t">
            <a:spAutoFit/>
          </a:bodyPr>
          <a:lstStyle/>
          <a:p>
            <a:pPr algn="just">
              <a:lnSpc>
                <a:spcPts val="3219"/>
              </a:lnSpc>
            </a:pPr>
            <a:r>
              <a:rPr lang="en-US" sz="2299" b="1">
                <a:solidFill>
                  <a:srgbClr val="191919"/>
                </a:solidFill>
                <a:latin typeface="Blacker Sans Pro Bold"/>
                <a:ea typeface="Blacker Sans Pro Bold"/>
                <a:cs typeface="Blacker Sans Pro Bold"/>
                <a:sym typeface="Blacker Sans Pro Bold"/>
              </a:rPr>
              <a:t>Dikkat eksikliği</a:t>
            </a:r>
            <a:r>
              <a:rPr lang="en-US" sz="2299">
                <a:solidFill>
                  <a:srgbClr val="191919"/>
                </a:solidFill>
                <a:latin typeface="Blacker Sans Pro"/>
                <a:ea typeface="Blacker Sans Pro"/>
                <a:cs typeface="Blacker Sans Pro"/>
                <a:sym typeface="Blacker Sans Pro"/>
              </a:rPr>
              <a:t>, bireylerin görevlerine ve hedeflerine odaklanmakta zorlanmalarına neden olur. Çocuklarda ve yetişkinlerde yaygındır ve akademik performansı etkileyebilir.</a:t>
            </a:r>
          </a:p>
          <a:p>
            <a:pPr algn="just">
              <a:lnSpc>
                <a:spcPts val="3219"/>
              </a:lnSpc>
            </a:pPr>
            <a:endParaRPr lang="en-US" sz="2299">
              <a:solidFill>
                <a:srgbClr val="191919"/>
              </a:solidFill>
              <a:latin typeface="Blacker Sans Pro"/>
              <a:ea typeface="Blacker Sans Pro"/>
              <a:cs typeface="Blacker Sans Pro"/>
              <a:sym typeface="Blacker Sans Pro"/>
            </a:endParaRPr>
          </a:p>
          <a:p>
            <a:pPr algn="just">
              <a:lnSpc>
                <a:spcPts val="3219"/>
              </a:lnSpc>
            </a:pPr>
            <a:r>
              <a:rPr lang="en-US" sz="2299" b="1">
                <a:solidFill>
                  <a:srgbClr val="191919"/>
                </a:solidFill>
                <a:latin typeface="Blacker Sans Pro Bold"/>
                <a:ea typeface="Blacker Sans Pro Bold"/>
                <a:cs typeface="Blacker Sans Pro Bold"/>
                <a:sym typeface="Blacker Sans Pro Bold"/>
              </a:rPr>
              <a:t>Çözüm Önerileri:</a:t>
            </a:r>
          </a:p>
          <a:p>
            <a:pPr marL="496569" lvl="1" indent="-248284" algn="l">
              <a:lnSpc>
                <a:spcPts val="3219"/>
              </a:lnSpc>
              <a:buFont typeface="Arial"/>
              <a:buChar char="•"/>
            </a:pPr>
            <a:r>
              <a:rPr lang="en-US" sz="2299" b="1">
                <a:solidFill>
                  <a:srgbClr val="191919"/>
                </a:solidFill>
                <a:latin typeface="Blacker Sans Pro Bold"/>
                <a:ea typeface="Blacker Sans Pro Bold"/>
                <a:cs typeface="Blacker Sans Pro Bold"/>
                <a:sym typeface="Blacker Sans Pro Bold"/>
              </a:rPr>
              <a:t>Görev Yönetimi: </a:t>
            </a:r>
            <a:r>
              <a:rPr lang="en-US" sz="2299">
                <a:solidFill>
                  <a:srgbClr val="191919"/>
                </a:solidFill>
                <a:latin typeface="Blacker Sans Pro"/>
                <a:ea typeface="Blacker Sans Pro"/>
                <a:cs typeface="Blacker Sans Pro"/>
                <a:sym typeface="Blacker Sans Pro"/>
              </a:rPr>
              <a:t>Görevleri küçük, yönetilebilir parçalara ayırmak ve bu parçalar üzerinde odaklanmak.</a:t>
            </a:r>
          </a:p>
          <a:p>
            <a:pPr marL="496569" lvl="1" indent="-248284" algn="l">
              <a:lnSpc>
                <a:spcPts val="3219"/>
              </a:lnSpc>
              <a:buFont typeface="Arial"/>
              <a:buChar char="•"/>
            </a:pPr>
            <a:r>
              <a:rPr lang="en-US" sz="2299" b="1">
                <a:solidFill>
                  <a:srgbClr val="191919"/>
                </a:solidFill>
                <a:latin typeface="Blacker Sans Pro Bold"/>
                <a:ea typeface="Blacker Sans Pro Bold"/>
                <a:cs typeface="Blacker Sans Pro Bold"/>
                <a:sym typeface="Blacker Sans Pro Bold"/>
              </a:rPr>
              <a:t>Çalışma Ortamını Düzenleme: </a:t>
            </a:r>
            <a:r>
              <a:rPr lang="en-US" sz="2299">
                <a:solidFill>
                  <a:srgbClr val="191919"/>
                </a:solidFill>
                <a:latin typeface="Blacker Sans Pro"/>
                <a:ea typeface="Blacker Sans Pro"/>
                <a:cs typeface="Blacker Sans Pro"/>
                <a:sym typeface="Blacker Sans Pro"/>
              </a:rPr>
              <a:t>Dikkat dağıtıcı unsurları minimize ederek çalışma ortamını düzenlemek.</a:t>
            </a:r>
          </a:p>
          <a:p>
            <a:pPr marL="496569" lvl="1" indent="-248284" algn="l">
              <a:lnSpc>
                <a:spcPts val="3219"/>
              </a:lnSpc>
              <a:buFont typeface="Arial"/>
              <a:buChar char="•"/>
            </a:pPr>
            <a:r>
              <a:rPr lang="en-US" sz="2299" b="1">
                <a:solidFill>
                  <a:srgbClr val="191919"/>
                </a:solidFill>
                <a:latin typeface="Blacker Sans Pro Bold"/>
                <a:ea typeface="Blacker Sans Pro Bold"/>
                <a:cs typeface="Blacker Sans Pro Bold"/>
                <a:sym typeface="Blacker Sans Pro Bold"/>
              </a:rPr>
              <a:t>Zaman Yönetimi: </a:t>
            </a:r>
            <a:r>
              <a:rPr lang="en-US" sz="2299">
                <a:solidFill>
                  <a:srgbClr val="191919"/>
                </a:solidFill>
                <a:latin typeface="Blacker Sans Pro"/>
                <a:ea typeface="Blacker Sans Pro"/>
                <a:cs typeface="Blacker Sans Pro"/>
                <a:sym typeface="Blacker Sans Pro"/>
              </a:rPr>
              <a:t>Zaman yönetimi tekniklerini uygulamak ve düzenli aralıklarla mola vermek.</a:t>
            </a:r>
          </a:p>
          <a:p>
            <a:pPr algn="ctr">
              <a:lnSpc>
                <a:spcPts val="3219"/>
              </a:lnSpc>
            </a:pPr>
            <a:endParaRPr lang="en-US" sz="2299">
              <a:solidFill>
                <a:srgbClr val="191919"/>
              </a:solidFill>
              <a:latin typeface="Blacker Sans Pro"/>
              <a:ea typeface="Blacker Sans Pro"/>
              <a:cs typeface="Blacker Sans Pro"/>
              <a:sym typeface="Blacker Sans Pro"/>
            </a:endParaRPr>
          </a:p>
        </p:txBody>
      </p:sp>
      <p:sp>
        <p:nvSpPr>
          <p:cNvPr id="14" name="TextBox 14"/>
          <p:cNvSpPr txBox="1"/>
          <p:nvPr/>
        </p:nvSpPr>
        <p:spPr>
          <a:xfrm>
            <a:off x="2301114" y="2780837"/>
            <a:ext cx="4704307" cy="381526"/>
          </a:xfrm>
          <a:prstGeom prst="rect">
            <a:avLst/>
          </a:prstGeom>
        </p:spPr>
        <p:txBody>
          <a:bodyPr lIns="0" tIns="0" rIns="0" bIns="0" rtlCol="0" anchor="t">
            <a:spAutoFit/>
          </a:bodyPr>
          <a:lstStyle/>
          <a:p>
            <a:pPr algn="just">
              <a:lnSpc>
                <a:spcPts val="3120"/>
              </a:lnSpc>
            </a:pPr>
            <a:r>
              <a:rPr lang="en-US" sz="2229">
                <a:solidFill>
                  <a:srgbClr val="191919"/>
                </a:solidFill>
                <a:latin typeface="Abril Fatface"/>
                <a:ea typeface="Abril Fatface"/>
                <a:cs typeface="Abril Fatface"/>
                <a:sym typeface="Abril Fatface"/>
              </a:rPr>
              <a:t>2. Dikkat Eksikliği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grpSp>
        <p:nvGrpSpPr>
          <p:cNvPr id="2" name="Group 2"/>
          <p:cNvGrpSpPr/>
          <p:nvPr/>
        </p:nvGrpSpPr>
        <p:grpSpPr>
          <a:xfrm>
            <a:off x="-4468512" y="-353712"/>
            <a:ext cx="10994424" cy="10994424"/>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85725" cap="sq">
              <a:solidFill>
                <a:srgbClr val="FD6220"/>
              </a:solidFill>
              <a:prstDash val="solid"/>
              <a:miter/>
            </a:ln>
          </p:spPr>
        </p:sp>
        <p:sp>
          <p:nvSpPr>
            <p:cNvPr id="4" name="TextBox 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028700" y="9140065"/>
            <a:ext cx="945880" cy="236470"/>
          </a:xfrm>
          <a:custGeom>
            <a:avLst/>
            <a:gdLst/>
            <a:ahLst/>
            <a:cxnLst/>
            <a:rect l="l" t="t" r="r" b="b"/>
            <a:pathLst>
              <a:path w="945880" h="236470">
                <a:moveTo>
                  <a:pt x="0" y="0"/>
                </a:moveTo>
                <a:lnTo>
                  <a:pt x="945880" y="0"/>
                </a:lnTo>
                <a:lnTo>
                  <a:pt x="945880" y="236470"/>
                </a:lnTo>
                <a:lnTo>
                  <a:pt x="0" y="23647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6" name="Group 6"/>
          <p:cNvGrpSpPr/>
          <p:nvPr/>
        </p:nvGrpSpPr>
        <p:grpSpPr>
          <a:xfrm>
            <a:off x="16384897" y="5379918"/>
            <a:ext cx="6059445" cy="6059445"/>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6220"/>
            </a:solidFill>
          </p:spPr>
        </p:sp>
        <p:sp>
          <p:nvSpPr>
            <p:cNvPr id="8" name="TextBox 8"/>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15720762" y="6964430"/>
            <a:ext cx="2000810" cy="4114800"/>
          </a:xfrm>
          <a:custGeom>
            <a:avLst/>
            <a:gdLst/>
            <a:ahLst/>
            <a:cxnLst/>
            <a:rect l="l" t="t" r="r" b="b"/>
            <a:pathLst>
              <a:path w="2000810" h="4114800">
                <a:moveTo>
                  <a:pt x="0" y="0"/>
                </a:moveTo>
                <a:lnTo>
                  <a:pt x="2000810" y="0"/>
                </a:lnTo>
                <a:lnTo>
                  <a:pt x="2000810" y="4114800"/>
                </a:lnTo>
                <a:lnTo>
                  <a:pt x="0" y="4114800"/>
                </a:lnTo>
                <a:lnTo>
                  <a:pt x="0" y="0"/>
                </a:lnTo>
                <a:close/>
              </a:path>
            </a:pathLst>
          </a:custGeom>
          <a:blipFill>
            <a:blip r:embed="rId4">
              <a:alphaModFix amt="53000"/>
              <a:extLst>
                <a:ext uri="{96DAC541-7B7A-43D3-8B79-37D633B846F1}">
                  <asvg:svgBlip xmlns:asvg="http://schemas.microsoft.com/office/drawing/2016/SVG/main" xmlns="" r:embed="rId5"/>
                </a:ext>
              </a:extLst>
            </a:blip>
            <a:stretch>
              <a:fillRect r="-204881"/>
            </a:stretch>
          </a:blipFill>
        </p:spPr>
      </p:sp>
      <p:grpSp>
        <p:nvGrpSpPr>
          <p:cNvPr id="10" name="Group 10"/>
          <p:cNvGrpSpPr/>
          <p:nvPr/>
        </p:nvGrpSpPr>
        <p:grpSpPr>
          <a:xfrm>
            <a:off x="11762088" y="-9632634"/>
            <a:ext cx="10994424" cy="10994424"/>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14350" cap="sq">
              <a:solidFill>
                <a:srgbClr val="FD6220">
                  <a:alpha val="11765"/>
                </a:srgbClr>
              </a:solidFill>
              <a:prstDash val="solid"/>
              <a:miter/>
            </a:ln>
          </p:spPr>
        </p:sp>
        <p:sp>
          <p:nvSpPr>
            <p:cNvPr id="12" name="TextBox 12"/>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3373132" y="4114076"/>
            <a:ext cx="12198237" cy="2291464"/>
            <a:chOff x="0" y="0"/>
            <a:chExt cx="3212705" cy="603513"/>
          </a:xfrm>
        </p:grpSpPr>
        <p:sp>
          <p:nvSpPr>
            <p:cNvPr id="14" name="Freeform 14"/>
            <p:cNvSpPr/>
            <p:nvPr/>
          </p:nvSpPr>
          <p:spPr>
            <a:xfrm>
              <a:off x="0" y="0"/>
              <a:ext cx="3212704" cy="603513"/>
            </a:xfrm>
            <a:custGeom>
              <a:avLst/>
              <a:gdLst/>
              <a:ahLst/>
              <a:cxnLst/>
              <a:rect l="l" t="t" r="r" b="b"/>
              <a:pathLst>
                <a:path w="3212704" h="603513">
                  <a:moveTo>
                    <a:pt x="0" y="0"/>
                  </a:moveTo>
                  <a:lnTo>
                    <a:pt x="3212704" y="0"/>
                  </a:lnTo>
                  <a:lnTo>
                    <a:pt x="3212704" y="603513"/>
                  </a:lnTo>
                  <a:lnTo>
                    <a:pt x="0" y="603513"/>
                  </a:lnTo>
                  <a:close/>
                </a:path>
              </a:pathLst>
            </a:custGeom>
            <a:solidFill>
              <a:srgbClr val="FFFEFE"/>
            </a:solidFill>
          </p:spPr>
        </p:sp>
        <p:sp>
          <p:nvSpPr>
            <p:cNvPr id="15" name="TextBox 15"/>
            <p:cNvSpPr txBox="1"/>
            <p:nvPr/>
          </p:nvSpPr>
          <p:spPr>
            <a:xfrm>
              <a:off x="0" y="-28575"/>
              <a:ext cx="3212705" cy="632088"/>
            </a:xfrm>
            <a:prstGeom prst="rect">
              <a:avLst/>
            </a:prstGeom>
          </p:spPr>
          <p:txBody>
            <a:bodyPr lIns="50800" tIns="50800" rIns="50800" bIns="50800" rtlCol="0" anchor="ctr"/>
            <a:lstStyle/>
            <a:p>
              <a:pPr algn="ctr">
                <a:lnSpc>
                  <a:spcPts val="2380"/>
                </a:lnSpc>
              </a:pPr>
              <a:endParaRPr/>
            </a:p>
          </p:txBody>
        </p:sp>
      </p:grpSp>
      <p:sp>
        <p:nvSpPr>
          <p:cNvPr id="16" name="TextBox 16"/>
          <p:cNvSpPr txBox="1"/>
          <p:nvPr/>
        </p:nvSpPr>
        <p:spPr>
          <a:xfrm>
            <a:off x="3564241" y="4413458"/>
            <a:ext cx="11159517" cy="1606976"/>
          </a:xfrm>
          <a:prstGeom prst="rect">
            <a:avLst/>
          </a:prstGeom>
        </p:spPr>
        <p:txBody>
          <a:bodyPr lIns="0" tIns="0" rIns="0" bIns="0" rtlCol="0" anchor="t">
            <a:spAutoFit/>
          </a:bodyPr>
          <a:lstStyle/>
          <a:p>
            <a:pPr algn="ctr">
              <a:lnSpc>
                <a:spcPts val="6451"/>
              </a:lnSpc>
            </a:pPr>
            <a:r>
              <a:rPr lang="en-US" sz="4608" b="1" spc="645">
                <a:solidFill>
                  <a:srgbClr val="191919"/>
                </a:solidFill>
                <a:latin typeface="Gotham Bold"/>
                <a:ea typeface="Gotham Bold"/>
                <a:cs typeface="Gotham Bold"/>
                <a:sym typeface="Gotham Bold"/>
              </a:rPr>
              <a:t>OTO KONTROL</a:t>
            </a:r>
          </a:p>
          <a:p>
            <a:pPr algn="ctr">
              <a:lnSpc>
                <a:spcPts val="6451"/>
              </a:lnSpc>
              <a:spcBef>
                <a:spcPct val="0"/>
              </a:spcBef>
            </a:pPr>
            <a:r>
              <a:rPr lang="en-US" sz="4608" b="1" spc="645">
                <a:solidFill>
                  <a:srgbClr val="191919"/>
                </a:solidFill>
                <a:latin typeface="Gotham Bold"/>
                <a:ea typeface="Gotham Bold"/>
                <a:cs typeface="Gotham Bold"/>
                <a:sym typeface="Gotham Bold"/>
              </a:rPr>
              <a:t>(ÖZ DENETIM)</a:t>
            </a:r>
          </a:p>
        </p:txBody>
      </p:sp>
      <p:sp>
        <p:nvSpPr>
          <p:cNvPr id="17" name="TextBox 17"/>
          <p:cNvSpPr txBox="1"/>
          <p:nvPr/>
        </p:nvSpPr>
        <p:spPr>
          <a:xfrm>
            <a:off x="6068500" y="8661165"/>
            <a:ext cx="6151000" cy="368300"/>
          </a:xfrm>
          <a:prstGeom prst="rect">
            <a:avLst/>
          </a:prstGeom>
        </p:spPr>
        <p:txBody>
          <a:bodyPr lIns="0" tIns="0" rIns="0" bIns="0" rtlCol="0" anchor="t">
            <a:spAutoFit/>
          </a:bodyPr>
          <a:lstStyle/>
          <a:p>
            <a:pPr algn="ctr">
              <a:lnSpc>
                <a:spcPts val="2800"/>
              </a:lnSpc>
              <a:spcBef>
                <a:spcPct val="0"/>
              </a:spcBef>
            </a:pPr>
            <a:r>
              <a:rPr lang="en-US" sz="2000" spc="1224">
                <a:solidFill>
                  <a:srgbClr val="191919"/>
                </a:solidFill>
                <a:latin typeface="Poppins"/>
                <a:ea typeface="Poppins"/>
                <a:cs typeface="Poppins"/>
                <a:sym typeface="Poppins"/>
              </a:rPr>
              <a:t>2024</a:t>
            </a:r>
          </a:p>
        </p:txBody>
      </p:sp>
      <p:grpSp>
        <p:nvGrpSpPr>
          <p:cNvPr id="18" name="Group 18"/>
          <p:cNvGrpSpPr/>
          <p:nvPr/>
        </p:nvGrpSpPr>
        <p:grpSpPr>
          <a:xfrm>
            <a:off x="-9965724" y="-1383136"/>
            <a:ext cx="10994424" cy="10994424"/>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14350" cap="sq">
              <a:solidFill>
                <a:srgbClr val="FD6220">
                  <a:alpha val="11765"/>
                </a:srgbClr>
              </a:solidFill>
              <a:prstDash val="solid"/>
              <a:miter/>
            </a:ln>
          </p:spPr>
        </p:sp>
        <p:sp>
          <p:nvSpPr>
            <p:cNvPr id="20" name="TextBox 20"/>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grpSp>
        <p:nvGrpSpPr>
          <p:cNvPr id="2" name="Group 2"/>
          <p:cNvGrpSpPr/>
          <p:nvPr/>
        </p:nvGrpSpPr>
        <p:grpSpPr>
          <a:xfrm>
            <a:off x="-1742530" y="-1302789"/>
            <a:ext cx="3499668" cy="13405540"/>
            <a:chOff x="0" y="0"/>
            <a:chExt cx="212191" cy="812800"/>
          </a:xfrm>
        </p:grpSpPr>
        <p:sp>
          <p:nvSpPr>
            <p:cNvPr id="3" name="Freeform 3"/>
            <p:cNvSpPr/>
            <p:nvPr/>
          </p:nvSpPr>
          <p:spPr>
            <a:xfrm>
              <a:off x="0" y="0"/>
              <a:ext cx="212191" cy="812800"/>
            </a:xfrm>
            <a:custGeom>
              <a:avLst/>
              <a:gdLst/>
              <a:ahLst/>
              <a:cxnLst/>
              <a:rect l="l" t="t" r="r" b="b"/>
              <a:pathLst>
                <a:path w="212191" h="812800">
                  <a:moveTo>
                    <a:pt x="106095" y="0"/>
                  </a:moveTo>
                  <a:cubicBezTo>
                    <a:pt x="47500" y="0"/>
                    <a:pt x="0" y="181951"/>
                    <a:pt x="0" y="406400"/>
                  </a:cubicBezTo>
                  <a:cubicBezTo>
                    <a:pt x="0" y="630849"/>
                    <a:pt x="47500" y="812800"/>
                    <a:pt x="106095" y="812800"/>
                  </a:cubicBezTo>
                  <a:cubicBezTo>
                    <a:pt x="164690" y="812800"/>
                    <a:pt x="212191" y="630849"/>
                    <a:pt x="212191" y="406400"/>
                  </a:cubicBezTo>
                  <a:cubicBezTo>
                    <a:pt x="212191" y="181951"/>
                    <a:pt x="164690" y="0"/>
                    <a:pt x="106095" y="0"/>
                  </a:cubicBezTo>
                  <a:close/>
                </a:path>
              </a:pathLst>
            </a:custGeom>
            <a:solidFill>
              <a:srgbClr val="000000">
                <a:alpha val="0"/>
              </a:srgbClr>
            </a:solidFill>
            <a:ln w="19050" cap="sq">
              <a:solidFill>
                <a:srgbClr val="FD6220"/>
              </a:solidFill>
              <a:prstDash val="solid"/>
              <a:miter/>
            </a:ln>
          </p:spPr>
        </p:sp>
        <p:sp>
          <p:nvSpPr>
            <p:cNvPr id="4" name="TextBox 4"/>
            <p:cNvSpPr txBox="1"/>
            <p:nvPr/>
          </p:nvSpPr>
          <p:spPr>
            <a:xfrm>
              <a:off x="19893" y="47625"/>
              <a:ext cx="172405" cy="6889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250325" y="4407518"/>
            <a:ext cx="992463" cy="992463"/>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6220"/>
            </a:solidFill>
          </p:spPr>
        </p:sp>
        <p:sp>
          <p:nvSpPr>
            <p:cNvPr id="7" name="TextBox 7"/>
            <p:cNvSpPr txBox="1"/>
            <p:nvPr/>
          </p:nvSpPr>
          <p:spPr>
            <a:xfrm>
              <a:off x="76200" y="19050"/>
              <a:ext cx="660400" cy="717550"/>
            </a:xfrm>
            <a:prstGeom prst="rect">
              <a:avLst/>
            </a:prstGeom>
          </p:spPr>
          <p:txBody>
            <a:bodyPr lIns="50800" tIns="50800" rIns="50800" bIns="50800" rtlCol="0" anchor="ctr"/>
            <a:lstStyle/>
            <a:p>
              <a:pPr algn="ctr">
                <a:lnSpc>
                  <a:spcPts val="3779"/>
                </a:lnSpc>
                <a:spcBef>
                  <a:spcPct val="0"/>
                </a:spcBef>
              </a:pPr>
              <a:r>
                <a:rPr lang="en-US" sz="2699">
                  <a:solidFill>
                    <a:srgbClr val="FFFEFE"/>
                  </a:solidFill>
                  <a:latin typeface="Gotham"/>
                  <a:ea typeface="Gotham"/>
                  <a:cs typeface="Gotham"/>
                  <a:sym typeface="Gotham"/>
                </a:rPr>
                <a:t>18</a:t>
              </a:r>
            </a:p>
          </p:txBody>
        </p:sp>
      </p:grpSp>
      <p:sp>
        <p:nvSpPr>
          <p:cNvPr id="8" name="Freeform 8"/>
          <p:cNvSpPr/>
          <p:nvPr/>
        </p:nvSpPr>
        <p:spPr>
          <a:xfrm>
            <a:off x="16313420" y="1028700"/>
            <a:ext cx="945880" cy="236470"/>
          </a:xfrm>
          <a:custGeom>
            <a:avLst/>
            <a:gdLst/>
            <a:ahLst/>
            <a:cxnLst/>
            <a:rect l="l" t="t" r="r" b="b"/>
            <a:pathLst>
              <a:path w="945880" h="236470">
                <a:moveTo>
                  <a:pt x="0" y="0"/>
                </a:moveTo>
                <a:lnTo>
                  <a:pt x="945880" y="0"/>
                </a:lnTo>
                <a:lnTo>
                  <a:pt x="945880" y="236470"/>
                </a:lnTo>
                <a:lnTo>
                  <a:pt x="0" y="23647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9" name="Group 9"/>
          <p:cNvGrpSpPr/>
          <p:nvPr/>
        </p:nvGrpSpPr>
        <p:grpSpPr>
          <a:xfrm>
            <a:off x="16833985" y="-2604"/>
            <a:ext cx="10994424" cy="1099442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619125" cap="sq">
              <a:solidFill>
                <a:srgbClr val="FD6220">
                  <a:alpha val="11765"/>
                </a:srgbClr>
              </a:solidFill>
              <a:prstDash val="solid"/>
              <a:miter/>
            </a:ln>
          </p:spPr>
        </p:sp>
        <p:sp>
          <p:nvSpPr>
            <p:cNvPr id="11" name="TextBox 1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2472399" y="557336"/>
            <a:ext cx="11729020" cy="1529969"/>
          </a:xfrm>
          <a:prstGeom prst="rect">
            <a:avLst/>
          </a:prstGeom>
        </p:spPr>
        <p:txBody>
          <a:bodyPr lIns="0" tIns="0" rIns="0" bIns="0" rtlCol="0" anchor="t">
            <a:spAutoFit/>
          </a:bodyPr>
          <a:lstStyle/>
          <a:p>
            <a:pPr algn="l">
              <a:lnSpc>
                <a:spcPts val="3912"/>
              </a:lnSpc>
            </a:pPr>
            <a:r>
              <a:rPr lang="en-US" sz="4299" b="1" i="1">
                <a:solidFill>
                  <a:srgbClr val="191919"/>
                </a:solidFill>
                <a:latin typeface="Gotham Bold Italics"/>
                <a:ea typeface="Gotham Bold Italics"/>
                <a:cs typeface="Gotham Bold Italics"/>
                <a:sym typeface="Gotham Bold Italics"/>
              </a:rPr>
              <a:t>OTOKONTROL AÇISINDAN SIK KARŞILAŞILAN SORUNLAR VE ÇÖZÜM ÖNERILERI</a:t>
            </a:r>
          </a:p>
        </p:txBody>
      </p:sp>
      <p:sp>
        <p:nvSpPr>
          <p:cNvPr id="13" name="TextBox 13"/>
          <p:cNvSpPr txBox="1"/>
          <p:nvPr/>
        </p:nvSpPr>
        <p:spPr>
          <a:xfrm>
            <a:off x="1996589" y="2643352"/>
            <a:ext cx="4704307" cy="381526"/>
          </a:xfrm>
          <a:prstGeom prst="rect">
            <a:avLst/>
          </a:prstGeom>
        </p:spPr>
        <p:txBody>
          <a:bodyPr lIns="0" tIns="0" rIns="0" bIns="0" rtlCol="0" anchor="t">
            <a:spAutoFit/>
          </a:bodyPr>
          <a:lstStyle/>
          <a:p>
            <a:pPr algn="just">
              <a:lnSpc>
                <a:spcPts val="3120"/>
              </a:lnSpc>
            </a:pPr>
            <a:r>
              <a:rPr lang="en-US" sz="2229">
                <a:solidFill>
                  <a:srgbClr val="191919"/>
                </a:solidFill>
                <a:latin typeface="Abril Fatface"/>
                <a:ea typeface="Abril Fatface"/>
                <a:cs typeface="Abril Fatface"/>
                <a:sym typeface="Abril Fatface"/>
              </a:rPr>
              <a:t>3. Duygusal Regülasyon Zorlukları</a:t>
            </a:r>
          </a:p>
        </p:txBody>
      </p:sp>
      <p:sp>
        <p:nvSpPr>
          <p:cNvPr id="14" name="TextBox 14"/>
          <p:cNvSpPr txBox="1"/>
          <p:nvPr/>
        </p:nvSpPr>
        <p:spPr>
          <a:xfrm>
            <a:off x="2300063" y="3571400"/>
            <a:ext cx="13474546" cy="4093113"/>
          </a:xfrm>
          <a:prstGeom prst="rect">
            <a:avLst/>
          </a:prstGeom>
        </p:spPr>
        <p:txBody>
          <a:bodyPr lIns="0" tIns="0" rIns="0" bIns="0" rtlCol="0" anchor="t">
            <a:spAutoFit/>
          </a:bodyPr>
          <a:lstStyle/>
          <a:p>
            <a:pPr algn="just">
              <a:lnSpc>
                <a:spcPts val="3295"/>
              </a:lnSpc>
            </a:pPr>
            <a:r>
              <a:rPr lang="en-US" sz="2353" b="1">
                <a:solidFill>
                  <a:srgbClr val="191919"/>
                </a:solidFill>
                <a:latin typeface="Blacker Sans Pro Bold"/>
                <a:ea typeface="Blacker Sans Pro Bold"/>
                <a:cs typeface="Blacker Sans Pro Bold"/>
                <a:sym typeface="Blacker Sans Pro Bold"/>
              </a:rPr>
              <a:t>Duygusal regülasyon,</a:t>
            </a:r>
            <a:r>
              <a:rPr lang="en-US" sz="2353">
                <a:solidFill>
                  <a:srgbClr val="191919"/>
                </a:solidFill>
                <a:latin typeface="Blacker Sans Pro"/>
                <a:ea typeface="Blacker Sans Pro"/>
                <a:cs typeface="Blacker Sans Pro"/>
                <a:sym typeface="Blacker Sans Pro"/>
              </a:rPr>
              <a:t> duyguların uygun şekilde ifade edilmesi ve yönetilmesini içerir. Duygusal patlamalar ve aşırı tepkiler duygusal regülasyon zorluklarına işaret edebilir.</a:t>
            </a:r>
          </a:p>
          <a:p>
            <a:pPr algn="just">
              <a:lnSpc>
                <a:spcPts val="3295"/>
              </a:lnSpc>
            </a:pPr>
            <a:r>
              <a:rPr lang="en-US" sz="2353" b="1">
                <a:solidFill>
                  <a:srgbClr val="191919"/>
                </a:solidFill>
                <a:latin typeface="Blacker Sans Pro Bold"/>
                <a:ea typeface="Blacker Sans Pro Bold"/>
                <a:cs typeface="Blacker Sans Pro Bold"/>
                <a:sym typeface="Blacker Sans Pro Bold"/>
              </a:rPr>
              <a:t>Çözüm Önerileri:</a:t>
            </a:r>
          </a:p>
          <a:p>
            <a:pPr marL="508194" lvl="1" indent="-254097" algn="just">
              <a:lnSpc>
                <a:spcPts val="3295"/>
              </a:lnSpc>
              <a:buFont typeface="Arial"/>
              <a:buChar char="•"/>
            </a:pPr>
            <a:r>
              <a:rPr lang="en-US" sz="2353" b="1">
                <a:solidFill>
                  <a:srgbClr val="191919"/>
                </a:solidFill>
                <a:latin typeface="Blacker Sans Pro Bold"/>
                <a:ea typeface="Blacker Sans Pro Bold"/>
                <a:cs typeface="Blacker Sans Pro Bold"/>
                <a:sym typeface="Blacker Sans Pro Bold"/>
              </a:rPr>
              <a:t>Duygusal Farkındalık: </a:t>
            </a:r>
            <a:r>
              <a:rPr lang="en-US" sz="2353">
                <a:solidFill>
                  <a:srgbClr val="191919"/>
                </a:solidFill>
                <a:latin typeface="Blacker Sans Pro"/>
                <a:ea typeface="Blacker Sans Pro"/>
                <a:cs typeface="Blacker Sans Pro"/>
                <a:sym typeface="Blacker Sans Pro"/>
              </a:rPr>
              <a:t>Duyguları tanımak ve anlamak için mindfulness ve duygusal farkındalık teknikleri kullanmak.</a:t>
            </a:r>
          </a:p>
          <a:p>
            <a:pPr marL="508194" lvl="1" indent="-254097" algn="just">
              <a:lnSpc>
                <a:spcPts val="3295"/>
              </a:lnSpc>
              <a:buFont typeface="Arial"/>
              <a:buChar char="•"/>
            </a:pPr>
            <a:r>
              <a:rPr lang="en-US" sz="2353" b="1">
                <a:solidFill>
                  <a:srgbClr val="191919"/>
                </a:solidFill>
                <a:latin typeface="Blacker Sans Pro Bold"/>
                <a:ea typeface="Blacker Sans Pro Bold"/>
                <a:cs typeface="Blacker Sans Pro Bold"/>
                <a:sym typeface="Blacker Sans Pro Bold"/>
              </a:rPr>
              <a:t>Duygusal İfade Stratejileri: </a:t>
            </a:r>
            <a:r>
              <a:rPr lang="en-US" sz="2353">
                <a:solidFill>
                  <a:srgbClr val="191919"/>
                </a:solidFill>
                <a:latin typeface="Blacker Sans Pro"/>
                <a:ea typeface="Blacker Sans Pro"/>
                <a:cs typeface="Blacker Sans Pro"/>
                <a:sym typeface="Blacker Sans Pro"/>
              </a:rPr>
              <a:t>Duyguları sağlıklı yollarla ifade etmek için stratejiler geliştirmek, örneğin duygu günlüğü tutmak.</a:t>
            </a:r>
          </a:p>
          <a:p>
            <a:pPr marL="508194" lvl="1" indent="-254097" algn="just">
              <a:lnSpc>
                <a:spcPts val="3295"/>
              </a:lnSpc>
              <a:buFont typeface="Arial"/>
              <a:buChar char="•"/>
            </a:pPr>
            <a:r>
              <a:rPr lang="en-US" sz="2353" b="1">
                <a:solidFill>
                  <a:srgbClr val="191919"/>
                </a:solidFill>
                <a:latin typeface="Blacker Sans Pro Bold"/>
                <a:ea typeface="Blacker Sans Pro Bold"/>
                <a:cs typeface="Blacker Sans Pro Bold"/>
                <a:sym typeface="Blacker Sans Pro Bold"/>
              </a:rPr>
              <a:t>Kognitif Davranışçı Terapi:</a:t>
            </a:r>
            <a:r>
              <a:rPr lang="en-US" sz="2353">
                <a:solidFill>
                  <a:srgbClr val="191919"/>
                </a:solidFill>
                <a:latin typeface="Blacker Sans Pro"/>
                <a:ea typeface="Blacker Sans Pro"/>
                <a:cs typeface="Blacker Sans Pro"/>
                <a:sym typeface="Blacker Sans Pro"/>
              </a:rPr>
              <a:t> Kognitif davranışçı terapi (CBT) gibi tekniklerle duygusal tepkileri yeniden değerlendirmek ve yönetmek.</a:t>
            </a:r>
          </a:p>
          <a:p>
            <a:pPr algn="l">
              <a:lnSpc>
                <a:spcPts val="3295"/>
              </a:lnSpc>
            </a:pPr>
            <a:endParaRPr lang="en-US" sz="2353">
              <a:solidFill>
                <a:srgbClr val="191919"/>
              </a:solidFill>
              <a:latin typeface="Blacker Sans Pro"/>
              <a:ea typeface="Blacker Sans Pro"/>
              <a:cs typeface="Blacker Sans Pro"/>
              <a:sym typeface="Blacker Sans Pr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grpSp>
        <p:nvGrpSpPr>
          <p:cNvPr id="2" name="Group 2"/>
          <p:cNvGrpSpPr/>
          <p:nvPr/>
        </p:nvGrpSpPr>
        <p:grpSpPr>
          <a:xfrm>
            <a:off x="-1742530" y="-1302789"/>
            <a:ext cx="3499668" cy="13405540"/>
            <a:chOff x="0" y="0"/>
            <a:chExt cx="212191" cy="812800"/>
          </a:xfrm>
        </p:grpSpPr>
        <p:sp>
          <p:nvSpPr>
            <p:cNvPr id="3" name="Freeform 3"/>
            <p:cNvSpPr/>
            <p:nvPr/>
          </p:nvSpPr>
          <p:spPr>
            <a:xfrm>
              <a:off x="0" y="0"/>
              <a:ext cx="212191" cy="812800"/>
            </a:xfrm>
            <a:custGeom>
              <a:avLst/>
              <a:gdLst/>
              <a:ahLst/>
              <a:cxnLst/>
              <a:rect l="l" t="t" r="r" b="b"/>
              <a:pathLst>
                <a:path w="212191" h="812800">
                  <a:moveTo>
                    <a:pt x="106095" y="0"/>
                  </a:moveTo>
                  <a:cubicBezTo>
                    <a:pt x="47500" y="0"/>
                    <a:pt x="0" y="181951"/>
                    <a:pt x="0" y="406400"/>
                  </a:cubicBezTo>
                  <a:cubicBezTo>
                    <a:pt x="0" y="630849"/>
                    <a:pt x="47500" y="812800"/>
                    <a:pt x="106095" y="812800"/>
                  </a:cubicBezTo>
                  <a:cubicBezTo>
                    <a:pt x="164690" y="812800"/>
                    <a:pt x="212191" y="630849"/>
                    <a:pt x="212191" y="406400"/>
                  </a:cubicBezTo>
                  <a:cubicBezTo>
                    <a:pt x="212191" y="181951"/>
                    <a:pt x="164690" y="0"/>
                    <a:pt x="106095" y="0"/>
                  </a:cubicBezTo>
                  <a:close/>
                </a:path>
              </a:pathLst>
            </a:custGeom>
            <a:solidFill>
              <a:srgbClr val="000000">
                <a:alpha val="0"/>
              </a:srgbClr>
            </a:solidFill>
            <a:ln w="19050" cap="sq">
              <a:solidFill>
                <a:srgbClr val="FD6220"/>
              </a:solidFill>
              <a:prstDash val="solid"/>
              <a:miter/>
            </a:ln>
          </p:spPr>
        </p:sp>
        <p:sp>
          <p:nvSpPr>
            <p:cNvPr id="4" name="TextBox 4"/>
            <p:cNvSpPr txBox="1"/>
            <p:nvPr/>
          </p:nvSpPr>
          <p:spPr>
            <a:xfrm>
              <a:off x="19893" y="47625"/>
              <a:ext cx="172405" cy="6889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250325" y="4407518"/>
            <a:ext cx="992463" cy="992463"/>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6220"/>
            </a:solidFill>
          </p:spPr>
        </p:sp>
        <p:sp>
          <p:nvSpPr>
            <p:cNvPr id="7" name="TextBox 7"/>
            <p:cNvSpPr txBox="1"/>
            <p:nvPr/>
          </p:nvSpPr>
          <p:spPr>
            <a:xfrm>
              <a:off x="76200" y="19050"/>
              <a:ext cx="660400" cy="717550"/>
            </a:xfrm>
            <a:prstGeom prst="rect">
              <a:avLst/>
            </a:prstGeom>
          </p:spPr>
          <p:txBody>
            <a:bodyPr lIns="50800" tIns="50800" rIns="50800" bIns="50800" rtlCol="0" anchor="ctr"/>
            <a:lstStyle/>
            <a:p>
              <a:pPr algn="ctr">
                <a:lnSpc>
                  <a:spcPts val="3779"/>
                </a:lnSpc>
                <a:spcBef>
                  <a:spcPct val="0"/>
                </a:spcBef>
              </a:pPr>
              <a:r>
                <a:rPr lang="en-US" sz="2699">
                  <a:solidFill>
                    <a:srgbClr val="FFFEFE"/>
                  </a:solidFill>
                  <a:latin typeface="Gotham"/>
                  <a:ea typeface="Gotham"/>
                  <a:cs typeface="Gotham"/>
                  <a:sym typeface="Gotham"/>
                </a:rPr>
                <a:t>19</a:t>
              </a:r>
            </a:p>
          </p:txBody>
        </p:sp>
      </p:grpSp>
      <p:sp>
        <p:nvSpPr>
          <p:cNvPr id="8" name="Freeform 8"/>
          <p:cNvSpPr/>
          <p:nvPr/>
        </p:nvSpPr>
        <p:spPr>
          <a:xfrm>
            <a:off x="16313420" y="1028700"/>
            <a:ext cx="945880" cy="236470"/>
          </a:xfrm>
          <a:custGeom>
            <a:avLst/>
            <a:gdLst/>
            <a:ahLst/>
            <a:cxnLst/>
            <a:rect l="l" t="t" r="r" b="b"/>
            <a:pathLst>
              <a:path w="945880" h="236470">
                <a:moveTo>
                  <a:pt x="0" y="0"/>
                </a:moveTo>
                <a:lnTo>
                  <a:pt x="945880" y="0"/>
                </a:lnTo>
                <a:lnTo>
                  <a:pt x="945880" y="236470"/>
                </a:lnTo>
                <a:lnTo>
                  <a:pt x="0" y="23647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9" name="Group 9"/>
          <p:cNvGrpSpPr/>
          <p:nvPr/>
        </p:nvGrpSpPr>
        <p:grpSpPr>
          <a:xfrm>
            <a:off x="16833985" y="-2604"/>
            <a:ext cx="10994424" cy="1099442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619125" cap="sq">
              <a:solidFill>
                <a:srgbClr val="FD6220">
                  <a:alpha val="11765"/>
                </a:srgbClr>
              </a:solidFill>
              <a:prstDash val="solid"/>
              <a:miter/>
            </a:ln>
          </p:spPr>
        </p:sp>
        <p:sp>
          <p:nvSpPr>
            <p:cNvPr id="11" name="TextBox 1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2472399" y="557336"/>
            <a:ext cx="11729020" cy="1529969"/>
          </a:xfrm>
          <a:prstGeom prst="rect">
            <a:avLst/>
          </a:prstGeom>
        </p:spPr>
        <p:txBody>
          <a:bodyPr lIns="0" tIns="0" rIns="0" bIns="0" rtlCol="0" anchor="t">
            <a:spAutoFit/>
          </a:bodyPr>
          <a:lstStyle/>
          <a:p>
            <a:pPr algn="l">
              <a:lnSpc>
                <a:spcPts val="3912"/>
              </a:lnSpc>
            </a:pPr>
            <a:r>
              <a:rPr lang="en-US" sz="4299" b="1" i="1">
                <a:solidFill>
                  <a:srgbClr val="191919"/>
                </a:solidFill>
                <a:latin typeface="Gotham Bold Italics"/>
                <a:ea typeface="Gotham Bold Italics"/>
                <a:cs typeface="Gotham Bold Italics"/>
                <a:sym typeface="Gotham Bold Italics"/>
              </a:rPr>
              <a:t>OTOKONTROL AÇISINDAN SIK KARŞILAŞILAN SORUNLAR VE ÇÖZÜM ÖNERILERI</a:t>
            </a:r>
          </a:p>
        </p:txBody>
      </p:sp>
      <p:sp>
        <p:nvSpPr>
          <p:cNvPr id="13" name="TextBox 13"/>
          <p:cNvSpPr txBox="1"/>
          <p:nvPr/>
        </p:nvSpPr>
        <p:spPr>
          <a:xfrm>
            <a:off x="2132613" y="4310956"/>
            <a:ext cx="13474546" cy="3199130"/>
          </a:xfrm>
          <a:prstGeom prst="rect">
            <a:avLst/>
          </a:prstGeom>
        </p:spPr>
        <p:txBody>
          <a:bodyPr lIns="0" tIns="0" rIns="0" bIns="0" rtlCol="0" anchor="t">
            <a:spAutoFit/>
          </a:bodyPr>
          <a:lstStyle/>
          <a:p>
            <a:pPr algn="just">
              <a:lnSpc>
                <a:spcPts val="3219"/>
              </a:lnSpc>
            </a:pPr>
            <a:r>
              <a:rPr lang="en-US" sz="2299" b="1">
                <a:solidFill>
                  <a:srgbClr val="191919"/>
                </a:solidFill>
                <a:latin typeface="Blacker Sans Pro Bold"/>
                <a:ea typeface="Blacker Sans Pro Bold"/>
                <a:cs typeface="Blacker Sans Pro Bold"/>
                <a:sym typeface="Blacker Sans Pro Bold"/>
              </a:rPr>
              <a:t>Planlama ve organizasyon eksiklikleri, </a:t>
            </a:r>
            <a:r>
              <a:rPr lang="en-US" sz="2299">
                <a:solidFill>
                  <a:srgbClr val="191919"/>
                </a:solidFill>
                <a:latin typeface="Blacker Sans Pro"/>
                <a:ea typeface="Blacker Sans Pro"/>
                <a:cs typeface="Blacker Sans Pro"/>
                <a:sym typeface="Blacker Sans Pro"/>
              </a:rPr>
              <a:t>hedeflere ulaşmada ve görevlerin tamamlanmasında zorluklara neden olabilir.</a:t>
            </a:r>
          </a:p>
          <a:p>
            <a:pPr algn="just">
              <a:lnSpc>
                <a:spcPts val="3219"/>
              </a:lnSpc>
            </a:pPr>
            <a:r>
              <a:rPr lang="en-US" sz="2299" b="1">
                <a:solidFill>
                  <a:srgbClr val="191919"/>
                </a:solidFill>
                <a:latin typeface="Blacker Sans Pro Bold"/>
                <a:ea typeface="Blacker Sans Pro Bold"/>
                <a:cs typeface="Blacker Sans Pro Bold"/>
                <a:sym typeface="Blacker Sans Pro Bold"/>
              </a:rPr>
              <a:t>Çözüm Önerileri:</a:t>
            </a:r>
          </a:p>
          <a:p>
            <a:pPr marL="496569" lvl="1" indent="-248284" algn="just">
              <a:lnSpc>
                <a:spcPts val="3219"/>
              </a:lnSpc>
              <a:buFont typeface="Arial"/>
              <a:buChar char="•"/>
            </a:pPr>
            <a:r>
              <a:rPr lang="en-US" sz="2299" b="1">
                <a:solidFill>
                  <a:srgbClr val="191919"/>
                </a:solidFill>
                <a:latin typeface="Blacker Sans Pro Bold"/>
                <a:ea typeface="Blacker Sans Pro Bold"/>
                <a:cs typeface="Blacker Sans Pro Bold"/>
                <a:sym typeface="Blacker Sans Pro Bold"/>
              </a:rPr>
              <a:t>Günlük ve Takvim Kullanımı: </a:t>
            </a:r>
            <a:r>
              <a:rPr lang="en-US" sz="2299">
                <a:solidFill>
                  <a:srgbClr val="191919"/>
                </a:solidFill>
                <a:latin typeface="Blacker Sans Pro"/>
                <a:ea typeface="Blacker Sans Pro"/>
                <a:cs typeface="Blacker Sans Pro"/>
                <a:sym typeface="Blacker Sans Pro"/>
              </a:rPr>
              <a:t>Günlükler ve takvimler kullanarak görevleri ve hedefleri planlamak.</a:t>
            </a:r>
          </a:p>
          <a:p>
            <a:pPr marL="496569" lvl="1" indent="-248284" algn="just">
              <a:lnSpc>
                <a:spcPts val="3219"/>
              </a:lnSpc>
              <a:buFont typeface="Arial"/>
              <a:buChar char="•"/>
            </a:pPr>
            <a:r>
              <a:rPr lang="en-US" sz="2299" b="1">
                <a:solidFill>
                  <a:srgbClr val="191919"/>
                </a:solidFill>
                <a:latin typeface="Blacker Sans Pro Bold"/>
                <a:ea typeface="Blacker Sans Pro Bold"/>
                <a:cs typeface="Blacker Sans Pro Bold"/>
                <a:sym typeface="Blacker Sans Pro Bold"/>
              </a:rPr>
              <a:t>Önceliklendirme: </a:t>
            </a:r>
            <a:r>
              <a:rPr lang="en-US" sz="2299">
                <a:solidFill>
                  <a:srgbClr val="191919"/>
                </a:solidFill>
                <a:latin typeface="Blacker Sans Pro"/>
                <a:ea typeface="Blacker Sans Pro"/>
                <a:cs typeface="Blacker Sans Pro"/>
                <a:sym typeface="Blacker Sans Pro"/>
              </a:rPr>
              <a:t>Görevleri önem sırasına göre önceliklendirmek ve bu sıraya göre çalışmak.</a:t>
            </a:r>
          </a:p>
          <a:p>
            <a:pPr marL="496569" lvl="1" indent="-248284" algn="just">
              <a:lnSpc>
                <a:spcPts val="3219"/>
              </a:lnSpc>
              <a:buFont typeface="Arial"/>
              <a:buChar char="•"/>
            </a:pPr>
            <a:r>
              <a:rPr lang="en-US" sz="2299" b="1">
                <a:solidFill>
                  <a:srgbClr val="191919"/>
                </a:solidFill>
                <a:latin typeface="Blacker Sans Pro Bold"/>
                <a:ea typeface="Blacker Sans Pro Bold"/>
                <a:cs typeface="Blacker Sans Pro Bold"/>
                <a:sym typeface="Blacker Sans Pro Bold"/>
              </a:rPr>
              <a:t>Organizasyon Araçları: </a:t>
            </a:r>
            <a:r>
              <a:rPr lang="en-US" sz="2299">
                <a:solidFill>
                  <a:srgbClr val="191919"/>
                </a:solidFill>
                <a:latin typeface="Blacker Sans Pro"/>
                <a:ea typeface="Blacker Sans Pro"/>
                <a:cs typeface="Blacker Sans Pro"/>
                <a:sym typeface="Blacker Sans Pro"/>
              </a:rPr>
              <a:t>Organizasyon araçları ve uygulamaları kullanarak işleri düzenli bir şekilde takip etmek.</a:t>
            </a:r>
          </a:p>
          <a:p>
            <a:pPr algn="ctr">
              <a:lnSpc>
                <a:spcPts val="3219"/>
              </a:lnSpc>
            </a:pPr>
            <a:endParaRPr lang="en-US" sz="2299">
              <a:solidFill>
                <a:srgbClr val="191919"/>
              </a:solidFill>
              <a:latin typeface="Blacker Sans Pro"/>
              <a:ea typeface="Blacker Sans Pro"/>
              <a:cs typeface="Blacker Sans Pro"/>
              <a:sym typeface="Blacker Sans Pro"/>
            </a:endParaRPr>
          </a:p>
        </p:txBody>
      </p:sp>
      <p:sp>
        <p:nvSpPr>
          <p:cNvPr id="14" name="TextBox 14"/>
          <p:cNvSpPr txBox="1"/>
          <p:nvPr/>
        </p:nvSpPr>
        <p:spPr>
          <a:xfrm>
            <a:off x="2300063" y="2566686"/>
            <a:ext cx="4704307" cy="726966"/>
          </a:xfrm>
          <a:prstGeom prst="rect">
            <a:avLst/>
          </a:prstGeom>
        </p:spPr>
        <p:txBody>
          <a:bodyPr lIns="0" tIns="0" rIns="0" bIns="0" rtlCol="0" anchor="t">
            <a:spAutoFit/>
          </a:bodyPr>
          <a:lstStyle/>
          <a:p>
            <a:pPr algn="just">
              <a:lnSpc>
                <a:spcPts val="2981"/>
              </a:lnSpc>
            </a:pPr>
            <a:r>
              <a:rPr lang="en-US" sz="2129">
                <a:solidFill>
                  <a:srgbClr val="191919"/>
                </a:solidFill>
                <a:latin typeface="Abril Fatface"/>
                <a:ea typeface="Abril Fatface"/>
                <a:cs typeface="Abril Fatface"/>
                <a:sym typeface="Abril Fatface"/>
              </a:rPr>
              <a:t>4. Planlama ve Organizasyon Sorunları</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grpSp>
        <p:nvGrpSpPr>
          <p:cNvPr id="2" name="Group 2"/>
          <p:cNvGrpSpPr/>
          <p:nvPr/>
        </p:nvGrpSpPr>
        <p:grpSpPr>
          <a:xfrm>
            <a:off x="-1749834" y="-1235486"/>
            <a:ext cx="3499668" cy="13405540"/>
            <a:chOff x="0" y="0"/>
            <a:chExt cx="212191" cy="812800"/>
          </a:xfrm>
        </p:grpSpPr>
        <p:sp>
          <p:nvSpPr>
            <p:cNvPr id="3" name="Freeform 3"/>
            <p:cNvSpPr/>
            <p:nvPr/>
          </p:nvSpPr>
          <p:spPr>
            <a:xfrm>
              <a:off x="0" y="0"/>
              <a:ext cx="212191" cy="812800"/>
            </a:xfrm>
            <a:custGeom>
              <a:avLst/>
              <a:gdLst/>
              <a:ahLst/>
              <a:cxnLst/>
              <a:rect l="l" t="t" r="r" b="b"/>
              <a:pathLst>
                <a:path w="212191" h="812800">
                  <a:moveTo>
                    <a:pt x="106095" y="0"/>
                  </a:moveTo>
                  <a:cubicBezTo>
                    <a:pt x="47500" y="0"/>
                    <a:pt x="0" y="181951"/>
                    <a:pt x="0" y="406400"/>
                  </a:cubicBezTo>
                  <a:cubicBezTo>
                    <a:pt x="0" y="630849"/>
                    <a:pt x="47500" y="812800"/>
                    <a:pt x="106095" y="812800"/>
                  </a:cubicBezTo>
                  <a:cubicBezTo>
                    <a:pt x="164690" y="812800"/>
                    <a:pt x="212191" y="630849"/>
                    <a:pt x="212191" y="406400"/>
                  </a:cubicBezTo>
                  <a:cubicBezTo>
                    <a:pt x="212191" y="181951"/>
                    <a:pt x="164690" y="0"/>
                    <a:pt x="106095" y="0"/>
                  </a:cubicBezTo>
                  <a:close/>
                </a:path>
              </a:pathLst>
            </a:custGeom>
            <a:solidFill>
              <a:srgbClr val="000000">
                <a:alpha val="0"/>
              </a:srgbClr>
            </a:solidFill>
            <a:ln w="19050" cap="sq">
              <a:solidFill>
                <a:srgbClr val="FD6220"/>
              </a:solidFill>
              <a:prstDash val="solid"/>
              <a:miter/>
            </a:ln>
          </p:spPr>
        </p:sp>
        <p:sp>
          <p:nvSpPr>
            <p:cNvPr id="4" name="TextBox 4"/>
            <p:cNvSpPr txBox="1"/>
            <p:nvPr/>
          </p:nvSpPr>
          <p:spPr>
            <a:xfrm>
              <a:off x="19893" y="47625"/>
              <a:ext cx="172405" cy="6889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376715" y="4693002"/>
            <a:ext cx="1103450" cy="110345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6220"/>
            </a:solidFill>
          </p:spPr>
        </p:sp>
        <p:sp>
          <p:nvSpPr>
            <p:cNvPr id="7" name="TextBox 7"/>
            <p:cNvSpPr txBox="1"/>
            <p:nvPr/>
          </p:nvSpPr>
          <p:spPr>
            <a:xfrm>
              <a:off x="76200" y="19050"/>
              <a:ext cx="660400" cy="717550"/>
            </a:xfrm>
            <a:prstGeom prst="rect">
              <a:avLst/>
            </a:prstGeom>
          </p:spPr>
          <p:txBody>
            <a:bodyPr lIns="50800" tIns="50800" rIns="50800" bIns="50800" rtlCol="0" anchor="ctr"/>
            <a:lstStyle/>
            <a:p>
              <a:pPr algn="ctr">
                <a:lnSpc>
                  <a:spcPts val="3779"/>
                </a:lnSpc>
                <a:spcBef>
                  <a:spcPct val="0"/>
                </a:spcBef>
              </a:pPr>
              <a:r>
                <a:rPr lang="en-US" sz="2699">
                  <a:solidFill>
                    <a:srgbClr val="FFFEFE"/>
                  </a:solidFill>
                  <a:latin typeface="Gotham"/>
                  <a:ea typeface="Gotham"/>
                  <a:cs typeface="Gotham"/>
                  <a:sym typeface="Gotham"/>
                </a:rPr>
                <a:t>20</a:t>
              </a:r>
            </a:p>
          </p:txBody>
        </p:sp>
      </p:grpSp>
      <p:sp>
        <p:nvSpPr>
          <p:cNvPr id="8" name="Freeform 8"/>
          <p:cNvSpPr/>
          <p:nvPr/>
        </p:nvSpPr>
        <p:spPr>
          <a:xfrm>
            <a:off x="16313420" y="1028700"/>
            <a:ext cx="945880" cy="236470"/>
          </a:xfrm>
          <a:custGeom>
            <a:avLst/>
            <a:gdLst/>
            <a:ahLst/>
            <a:cxnLst/>
            <a:rect l="l" t="t" r="r" b="b"/>
            <a:pathLst>
              <a:path w="945880" h="236470">
                <a:moveTo>
                  <a:pt x="0" y="0"/>
                </a:moveTo>
                <a:lnTo>
                  <a:pt x="945880" y="0"/>
                </a:lnTo>
                <a:lnTo>
                  <a:pt x="945880" y="236470"/>
                </a:lnTo>
                <a:lnTo>
                  <a:pt x="0" y="23647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9" name="Group 9"/>
          <p:cNvGrpSpPr/>
          <p:nvPr/>
        </p:nvGrpSpPr>
        <p:grpSpPr>
          <a:xfrm>
            <a:off x="16833985" y="-2604"/>
            <a:ext cx="10994424" cy="1099442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619125" cap="sq">
              <a:solidFill>
                <a:srgbClr val="FD6220">
                  <a:alpha val="11765"/>
                </a:srgbClr>
              </a:solidFill>
              <a:prstDash val="solid"/>
              <a:miter/>
            </a:ln>
          </p:spPr>
        </p:sp>
        <p:sp>
          <p:nvSpPr>
            <p:cNvPr id="11" name="TextBox 1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2472399" y="557336"/>
            <a:ext cx="11729020" cy="1529969"/>
          </a:xfrm>
          <a:prstGeom prst="rect">
            <a:avLst/>
          </a:prstGeom>
        </p:spPr>
        <p:txBody>
          <a:bodyPr lIns="0" tIns="0" rIns="0" bIns="0" rtlCol="0" anchor="t">
            <a:spAutoFit/>
          </a:bodyPr>
          <a:lstStyle/>
          <a:p>
            <a:pPr algn="l">
              <a:lnSpc>
                <a:spcPts val="3912"/>
              </a:lnSpc>
            </a:pPr>
            <a:r>
              <a:rPr lang="en-US" sz="4299" b="1" i="1">
                <a:solidFill>
                  <a:srgbClr val="191919"/>
                </a:solidFill>
                <a:latin typeface="Gotham Bold Italics"/>
                <a:ea typeface="Gotham Bold Italics"/>
                <a:cs typeface="Gotham Bold Italics"/>
                <a:sym typeface="Gotham Bold Italics"/>
              </a:rPr>
              <a:t>OTOKONTROL AÇISINDAN SIK KARŞILAŞILAN SORUNLAR VE ÇÖZÜM ÖNERILERI</a:t>
            </a:r>
          </a:p>
        </p:txBody>
      </p:sp>
      <p:sp>
        <p:nvSpPr>
          <p:cNvPr id="13" name="TextBox 13"/>
          <p:cNvSpPr txBox="1"/>
          <p:nvPr/>
        </p:nvSpPr>
        <p:spPr>
          <a:xfrm>
            <a:off x="2069820" y="2535039"/>
            <a:ext cx="4704307" cy="381526"/>
          </a:xfrm>
          <a:prstGeom prst="rect">
            <a:avLst/>
          </a:prstGeom>
        </p:spPr>
        <p:txBody>
          <a:bodyPr lIns="0" tIns="0" rIns="0" bIns="0" rtlCol="0" anchor="t">
            <a:spAutoFit/>
          </a:bodyPr>
          <a:lstStyle/>
          <a:p>
            <a:pPr algn="just">
              <a:lnSpc>
                <a:spcPts val="3120"/>
              </a:lnSpc>
            </a:pPr>
            <a:r>
              <a:rPr lang="en-US" sz="2229">
                <a:solidFill>
                  <a:srgbClr val="191919"/>
                </a:solidFill>
                <a:latin typeface="Abril Fatface"/>
                <a:ea typeface="Abril Fatface"/>
                <a:cs typeface="Abril Fatface"/>
                <a:sym typeface="Abril Fatface"/>
              </a:rPr>
              <a:t>5.Motivasyon Eksikliği</a:t>
            </a:r>
          </a:p>
        </p:txBody>
      </p:sp>
      <p:sp>
        <p:nvSpPr>
          <p:cNvPr id="14" name="TextBox 14"/>
          <p:cNvSpPr txBox="1"/>
          <p:nvPr/>
        </p:nvSpPr>
        <p:spPr>
          <a:xfrm>
            <a:off x="2069820" y="3765861"/>
            <a:ext cx="13474546" cy="3273963"/>
          </a:xfrm>
          <a:prstGeom prst="rect">
            <a:avLst/>
          </a:prstGeom>
        </p:spPr>
        <p:txBody>
          <a:bodyPr lIns="0" tIns="0" rIns="0" bIns="0" rtlCol="0" anchor="t">
            <a:spAutoFit/>
          </a:bodyPr>
          <a:lstStyle/>
          <a:p>
            <a:pPr algn="just">
              <a:lnSpc>
                <a:spcPts val="3295"/>
              </a:lnSpc>
            </a:pPr>
            <a:r>
              <a:rPr lang="en-US" sz="2353" b="1">
                <a:solidFill>
                  <a:srgbClr val="191919"/>
                </a:solidFill>
                <a:latin typeface="Blacker Sans Pro Bold"/>
                <a:ea typeface="Blacker Sans Pro Bold"/>
                <a:cs typeface="Blacker Sans Pro Bold"/>
                <a:sym typeface="Blacker Sans Pro Bold"/>
              </a:rPr>
              <a:t>Motivasyon eksikliği, </a:t>
            </a:r>
            <a:r>
              <a:rPr lang="en-US" sz="2353">
                <a:solidFill>
                  <a:srgbClr val="191919"/>
                </a:solidFill>
                <a:latin typeface="Blacker Sans Pro"/>
                <a:ea typeface="Blacker Sans Pro"/>
                <a:cs typeface="Blacker Sans Pro"/>
                <a:sym typeface="Blacker Sans Pro"/>
              </a:rPr>
              <a:t>bireylerin hedeflerine ulaşma konusunda yetersiz enerji ve istek göstermelerine neden olabilir.</a:t>
            </a:r>
          </a:p>
          <a:p>
            <a:pPr algn="just">
              <a:lnSpc>
                <a:spcPts val="3295"/>
              </a:lnSpc>
            </a:pPr>
            <a:r>
              <a:rPr lang="en-US" sz="2353" b="1">
                <a:solidFill>
                  <a:srgbClr val="191919"/>
                </a:solidFill>
                <a:latin typeface="Blacker Sans Pro Bold"/>
                <a:ea typeface="Blacker Sans Pro Bold"/>
                <a:cs typeface="Blacker Sans Pro Bold"/>
                <a:sym typeface="Blacker Sans Pro Bold"/>
              </a:rPr>
              <a:t>Çözüm Önerileri:</a:t>
            </a:r>
          </a:p>
          <a:p>
            <a:pPr marL="508194" lvl="1" indent="-254097" algn="just">
              <a:lnSpc>
                <a:spcPts val="3295"/>
              </a:lnSpc>
              <a:buFont typeface="Arial"/>
              <a:buChar char="•"/>
            </a:pPr>
            <a:r>
              <a:rPr lang="en-US" sz="2353" b="1">
                <a:solidFill>
                  <a:srgbClr val="191919"/>
                </a:solidFill>
                <a:latin typeface="Blacker Sans Pro Bold"/>
                <a:ea typeface="Blacker Sans Pro Bold"/>
                <a:cs typeface="Blacker Sans Pro Bold"/>
                <a:sym typeface="Blacker Sans Pro Bold"/>
              </a:rPr>
              <a:t>Küçük Hedefler Belirleme: </a:t>
            </a:r>
            <a:r>
              <a:rPr lang="en-US" sz="2353">
                <a:solidFill>
                  <a:srgbClr val="191919"/>
                </a:solidFill>
                <a:latin typeface="Blacker Sans Pro"/>
                <a:ea typeface="Blacker Sans Pro"/>
                <a:cs typeface="Blacker Sans Pro"/>
                <a:sym typeface="Blacker Sans Pro"/>
              </a:rPr>
              <a:t>Küçük, ulaşılabilir hedefler koyarak başarı hissini artırmak.</a:t>
            </a:r>
          </a:p>
          <a:p>
            <a:pPr marL="508194" lvl="1" indent="-254097" algn="just">
              <a:lnSpc>
                <a:spcPts val="3295"/>
              </a:lnSpc>
              <a:buFont typeface="Arial"/>
              <a:buChar char="•"/>
            </a:pPr>
            <a:r>
              <a:rPr lang="en-US" sz="2353" b="1">
                <a:solidFill>
                  <a:srgbClr val="191919"/>
                </a:solidFill>
                <a:latin typeface="Blacker Sans Pro Bold"/>
                <a:ea typeface="Blacker Sans Pro Bold"/>
                <a:cs typeface="Blacker Sans Pro Bold"/>
                <a:sym typeface="Blacker Sans Pro Bold"/>
              </a:rPr>
              <a:t>Ödüllendirme Sistemi: </a:t>
            </a:r>
            <a:r>
              <a:rPr lang="en-US" sz="2353">
                <a:solidFill>
                  <a:srgbClr val="191919"/>
                </a:solidFill>
                <a:latin typeface="Blacker Sans Pro"/>
                <a:ea typeface="Blacker Sans Pro"/>
                <a:cs typeface="Blacker Sans Pro"/>
                <a:sym typeface="Blacker Sans Pro"/>
              </a:rPr>
              <a:t>Başarıları ödüllendirmek ve bu şekilde motive olmak.</a:t>
            </a:r>
          </a:p>
          <a:p>
            <a:pPr marL="508194" lvl="1" indent="-254097" algn="just">
              <a:lnSpc>
                <a:spcPts val="3295"/>
              </a:lnSpc>
              <a:buFont typeface="Arial"/>
              <a:buChar char="•"/>
            </a:pPr>
            <a:r>
              <a:rPr lang="en-US" sz="2353" b="1">
                <a:solidFill>
                  <a:srgbClr val="191919"/>
                </a:solidFill>
                <a:latin typeface="Blacker Sans Pro Bold"/>
                <a:ea typeface="Blacker Sans Pro Bold"/>
                <a:cs typeface="Blacker Sans Pro Bold"/>
                <a:sym typeface="Blacker Sans Pro Bold"/>
              </a:rPr>
              <a:t>İlgi Alanlarını Keşfetme:</a:t>
            </a:r>
            <a:r>
              <a:rPr lang="en-US" sz="2353">
                <a:solidFill>
                  <a:srgbClr val="191919"/>
                </a:solidFill>
                <a:latin typeface="Blacker Sans Pro"/>
                <a:ea typeface="Blacker Sans Pro"/>
                <a:cs typeface="Blacker Sans Pro"/>
                <a:sym typeface="Blacker Sans Pro"/>
              </a:rPr>
              <a:t>Kişisel ilgi alanlarına ve tutkularına göre hedefler belirlemek ve bu hedefler doğrultusunda çalışmak.</a:t>
            </a:r>
          </a:p>
          <a:p>
            <a:pPr algn="l">
              <a:lnSpc>
                <a:spcPts val="3295"/>
              </a:lnSpc>
            </a:pPr>
            <a:endParaRPr lang="en-US" sz="2353">
              <a:solidFill>
                <a:srgbClr val="191919"/>
              </a:solidFill>
              <a:latin typeface="Blacker Sans Pro"/>
              <a:ea typeface="Blacker Sans Pro"/>
              <a:cs typeface="Blacker Sans Pro"/>
              <a:sym typeface="Blacker Sans Pr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grpSp>
        <p:nvGrpSpPr>
          <p:cNvPr id="2" name="Group 2"/>
          <p:cNvGrpSpPr/>
          <p:nvPr/>
        </p:nvGrpSpPr>
        <p:grpSpPr>
          <a:xfrm>
            <a:off x="-1749834" y="-1235486"/>
            <a:ext cx="3499668" cy="13405540"/>
            <a:chOff x="0" y="0"/>
            <a:chExt cx="212191" cy="812800"/>
          </a:xfrm>
        </p:grpSpPr>
        <p:sp>
          <p:nvSpPr>
            <p:cNvPr id="3" name="Freeform 3"/>
            <p:cNvSpPr/>
            <p:nvPr/>
          </p:nvSpPr>
          <p:spPr>
            <a:xfrm>
              <a:off x="0" y="0"/>
              <a:ext cx="212191" cy="812800"/>
            </a:xfrm>
            <a:custGeom>
              <a:avLst/>
              <a:gdLst/>
              <a:ahLst/>
              <a:cxnLst/>
              <a:rect l="l" t="t" r="r" b="b"/>
              <a:pathLst>
                <a:path w="212191" h="812800">
                  <a:moveTo>
                    <a:pt x="106095" y="0"/>
                  </a:moveTo>
                  <a:cubicBezTo>
                    <a:pt x="47500" y="0"/>
                    <a:pt x="0" y="181951"/>
                    <a:pt x="0" y="406400"/>
                  </a:cubicBezTo>
                  <a:cubicBezTo>
                    <a:pt x="0" y="630849"/>
                    <a:pt x="47500" y="812800"/>
                    <a:pt x="106095" y="812800"/>
                  </a:cubicBezTo>
                  <a:cubicBezTo>
                    <a:pt x="164690" y="812800"/>
                    <a:pt x="212191" y="630849"/>
                    <a:pt x="212191" y="406400"/>
                  </a:cubicBezTo>
                  <a:cubicBezTo>
                    <a:pt x="212191" y="181951"/>
                    <a:pt x="164690" y="0"/>
                    <a:pt x="106095" y="0"/>
                  </a:cubicBezTo>
                  <a:close/>
                </a:path>
              </a:pathLst>
            </a:custGeom>
            <a:solidFill>
              <a:srgbClr val="000000">
                <a:alpha val="0"/>
              </a:srgbClr>
            </a:solidFill>
            <a:ln w="19050" cap="sq">
              <a:solidFill>
                <a:srgbClr val="FD6220"/>
              </a:solidFill>
              <a:prstDash val="solid"/>
              <a:miter/>
            </a:ln>
          </p:spPr>
        </p:sp>
        <p:sp>
          <p:nvSpPr>
            <p:cNvPr id="4" name="TextBox 4"/>
            <p:cNvSpPr txBox="1"/>
            <p:nvPr/>
          </p:nvSpPr>
          <p:spPr>
            <a:xfrm>
              <a:off x="19893" y="47625"/>
              <a:ext cx="172405" cy="6889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376715" y="4693002"/>
            <a:ext cx="1103450" cy="110345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6220"/>
            </a:solidFill>
          </p:spPr>
        </p:sp>
        <p:sp>
          <p:nvSpPr>
            <p:cNvPr id="7" name="TextBox 7"/>
            <p:cNvSpPr txBox="1"/>
            <p:nvPr/>
          </p:nvSpPr>
          <p:spPr>
            <a:xfrm>
              <a:off x="76200" y="19050"/>
              <a:ext cx="660400" cy="717550"/>
            </a:xfrm>
            <a:prstGeom prst="rect">
              <a:avLst/>
            </a:prstGeom>
          </p:spPr>
          <p:txBody>
            <a:bodyPr lIns="50800" tIns="50800" rIns="50800" bIns="50800" rtlCol="0" anchor="ctr"/>
            <a:lstStyle/>
            <a:p>
              <a:pPr algn="ctr">
                <a:lnSpc>
                  <a:spcPts val="3779"/>
                </a:lnSpc>
                <a:spcBef>
                  <a:spcPct val="0"/>
                </a:spcBef>
              </a:pPr>
              <a:r>
                <a:rPr lang="en-US" sz="2699">
                  <a:solidFill>
                    <a:srgbClr val="FFFEFE"/>
                  </a:solidFill>
                  <a:latin typeface="Gotham"/>
                  <a:ea typeface="Gotham"/>
                  <a:cs typeface="Gotham"/>
                  <a:sym typeface="Gotham"/>
                </a:rPr>
                <a:t>21</a:t>
              </a:r>
            </a:p>
          </p:txBody>
        </p:sp>
      </p:grpSp>
      <p:sp>
        <p:nvSpPr>
          <p:cNvPr id="8" name="Freeform 8"/>
          <p:cNvSpPr/>
          <p:nvPr/>
        </p:nvSpPr>
        <p:spPr>
          <a:xfrm>
            <a:off x="16313420" y="1028700"/>
            <a:ext cx="945880" cy="236470"/>
          </a:xfrm>
          <a:custGeom>
            <a:avLst/>
            <a:gdLst/>
            <a:ahLst/>
            <a:cxnLst/>
            <a:rect l="l" t="t" r="r" b="b"/>
            <a:pathLst>
              <a:path w="945880" h="236470">
                <a:moveTo>
                  <a:pt x="0" y="0"/>
                </a:moveTo>
                <a:lnTo>
                  <a:pt x="945880" y="0"/>
                </a:lnTo>
                <a:lnTo>
                  <a:pt x="945880" y="236470"/>
                </a:lnTo>
                <a:lnTo>
                  <a:pt x="0" y="23647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9" name="Group 9"/>
          <p:cNvGrpSpPr/>
          <p:nvPr/>
        </p:nvGrpSpPr>
        <p:grpSpPr>
          <a:xfrm>
            <a:off x="16833985" y="-2604"/>
            <a:ext cx="10994424" cy="1099442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619125" cap="sq">
              <a:solidFill>
                <a:srgbClr val="FD6220">
                  <a:alpha val="11765"/>
                </a:srgbClr>
              </a:solidFill>
              <a:prstDash val="solid"/>
              <a:miter/>
            </a:ln>
          </p:spPr>
        </p:sp>
        <p:sp>
          <p:nvSpPr>
            <p:cNvPr id="11" name="TextBox 1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2472399" y="557336"/>
            <a:ext cx="11729020" cy="1529969"/>
          </a:xfrm>
          <a:prstGeom prst="rect">
            <a:avLst/>
          </a:prstGeom>
        </p:spPr>
        <p:txBody>
          <a:bodyPr lIns="0" tIns="0" rIns="0" bIns="0" rtlCol="0" anchor="t">
            <a:spAutoFit/>
          </a:bodyPr>
          <a:lstStyle/>
          <a:p>
            <a:pPr algn="l">
              <a:lnSpc>
                <a:spcPts val="3912"/>
              </a:lnSpc>
            </a:pPr>
            <a:r>
              <a:rPr lang="en-US" sz="4299" b="1" i="1">
                <a:solidFill>
                  <a:srgbClr val="191919"/>
                </a:solidFill>
                <a:latin typeface="Gotham Bold Italics"/>
                <a:ea typeface="Gotham Bold Italics"/>
                <a:cs typeface="Gotham Bold Italics"/>
                <a:sym typeface="Gotham Bold Italics"/>
              </a:rPr>
              <a:t>OTOKONTROL AÇISINDAN SIK KARŞILAŞILAN SORUNLAR VE ÇÖZÜM ÖNERILERI</a:t>
            </a:r>
          </a:p>
        </p:txBody>
      </p:sp>
      <p:sp>
        <p:nvSpPr>
          <p:cNvPr id="13" name="TextBox 13"/>
          <p:cNvSpPr txBox="1"/>
          <p:nvPr/>
        </p:nvSpPr>
        <p:spPr>
          <a:xfrm>
            <a:off x="2126687" y="3427764"/>
            <a:ext cx="13474546" cy="2799080"/>
          </a:xfrm>
          <a:prstGeom prst="rect">
            <a:avLst/>
          </a:prstGeom>
        </p:spPr>
        <p:txBody>
          <a:bodyPr lIns="0" tIns="0" rIns="0" bIns="0" rtlCol="0" anchor="t">
            <a:spAutoFit/>
          </a:bodyPr>
          <a:lstStyle/>
          <a:p>
            <a:pPr algn="just">
              <a:lnSpc>
                <a:spcPts val="3219"/>
              </a:lnSpc>
            </a:pPr>
            <a:r>
              <a:rPr lang="en-US" sz="2299" b="1">
                <a:solidFill>
                  <a:srgbClr val="191919"/>
                </a:solidFill>
                <a:latin typeface="Blacker Sans Pro Bold"/>
                <a:ea typeface="Blacker Sans Pro Bold"/>
                <a:cs typeface="Blacker Sans Pro Bold"/>
                <a:sym typeface="Blacker Sans Pro Bold"/>
              </a:rPr>
              <a:t>Karar verme güçlüğü, </a:t>
            </a:r>
            <a:r>
              <a:rPr lang="en-US" sz="2299">
                <a:solidFill>
                  <a:srgbClr val="191919"/>
                </a:solidFill>
                <a:latin typeface="Blacker Sans Pro"/>
                <a:ea typeface="Blacker Sans Pro"/>
                <a:cs typeface="Blacker Sans Pro"/>
                <a:sym typeface="Blacker Sans Pro"/>
              </a:rPr>
              <a:t>bireylerin seçenekler arasında karar vermekte zorlanmalarına neden olabilir. Bu durum, belirsizlik ve risk faktörlerini değerlendirme zorluğuyla ilişkilidir.</a:t>
            </a:r>
          </a:p>
          <a:p>
            <a:pPr algn="just">
              <a:lnSpc>
                <a:spcPts val="3219"/>
              </a:lnSpc>
            </a:pPr>
            <a:r>
              <a:rPr lang="en-US" sz="2299" b="1">
                <a:solidFill>
                  <a:srgbClr val="191919"/>
                </a:solidFill>
                <a:latin typeface="Blacker Sans Pro Bold"/>
                <a:ea typeface="Blacker Sans Pro Bold"/>
                <a:cs typeface="Blacker Sans Pro Bold"/>
                <a:sym typeface="Blacker Sans Pro Bold"/>
              </a:rPr>
              <a:t>Çözüm Önerileri:</a:t>
            </a:r>
          </a:p>
          <a:p>
            <a:pPr marL="496569" lvl="1" indent="-248284" algn="just">
              <a:lnSpc>
                <a:spcPts val="3219"/>
              </a:lnSpc>
              <a:buFont typeface="Arial"/>
              <a:buChar char="•"/>
            </a:pPr>
            <a:r>
              <a:rPr lang="en-US" sz="2299" b="1">
                <a:solidFill>
                  <a:srgbClr val="191919"/>
                </a:solidFill>
                <a:latin typeface="Blacker Sans Pro Bold"/>
                <a:ea typeface="Blacker Sans Pro Bold"/>
                <a:cs typeface="Blacker Sans Pro Bold"/>
                <a:sym typeface="Blacker Sans Pro Bold"/>
              </a:rPr>
              <a:t>Bilgi Toplama: </a:t>
            </a:r>
            <a:r>
              <a:rPr lang="en-US" sz="2299">
                <a:solidFill>
                  <a:srgbClr val="191919"/>
                </a:solidFill>
                <a:latin typeface="Blacker Sans Pro"/>
                <a:ea typeface="Blacker Sans Pro"/>
                <a:cs typeface="Blacker Sans Pro"/>
                <a:sym typeface="Blacker Sans Pro"/>
              </a:rPr>
              <a:t>Karar verme sürecinde yeterli bilgi toplamak ve bu bilgiyi analiz etmek.</a:t>
            </a:r>
          </a:p>
          <a:p>
            <a:pPr marL="496569" lvl="1" indent="-248284" algn="just">
              <a:lnSpc>
                <a:spcPts val="3219"/>
              </a:lnSpc>
              <a:buFont typeface="Arial"/>
              <a:buChar char="•"/>
            </a:pPr>
            <a:r>
              <a:rPr lang="en-US" sz="2299" b="1">
                <a:solidFill>
                  <a:srgbClr val="191919"/>
                </a:solidFill>
                <a:latin typeface="Blacker Sans Pro Bold"/>
                <a:ea typeface="Blacker Sans Pro Bold"/>
                <a:cs typeface="Blacker Sans Pro Bold"/>
                <a:sym typeface="Blacker Sans Pro Bold"/>
              </a:rPr>
              <a:t>Artı ve Eksileri Listeleme: </a:t>
            </a:r>
            <a:r>
              <a:rPr lang="en-US" sz="2299">
                <a:solidFill>
                  <a:srgbClr val="191919"/>
                </a:solidFill>
                <a:latin typeface="Blacker Sans Pro"/>
                <a:ea typeface="Blacker Sans Pro"/>
                <a:cs typeface="Blacker Sans Pro"/>
                <a:sym typeface="Blacker Sans Pro"/>
              </a:rPr>
              <a:t>Seçeneklerin artı ve eksilerini listeleyerek karşılaştırmak.</a:t>
            </a:r>
          </a:p>
          <a:p>
            <a:pPr marL="496569" lvl="1" indent="-248284" algn="just">
              <a:lnSpc>
                <a:spcPts val="3219"/>
              </a:lnSpc>
              <a:buFont typeface="Arial"/>
              <a:buChar char="•"/>
            </a:pPr>
            <a:r>
              <a:rPr lang="en-US" sz="2299" b="1">
                <a:solidFill>
                  <a:srgbClr val="191919"/>
                </a:solidFill>
                <a:latin typeface="Blacker Sans Pro Bold"/>
                <a:ea typeface="Blacker Sans Pro Bold"/>
                <a:cs typeface="Blacker Sans Pro Bold"/>
                <a:sym typeface="Blacker Sans Pro Bold"/>
              </a:rPr>
              <a:t>Geri Bildirim Alma: </a:t>
            </a:r>
            <a:r>
              <a:rPr lang="en-US" sz="2299">
                <a:solidFill>
                  <a:srgbClr val="191919"/>
                </a:solidFill>
                <a:latin typeface="Blacker Sans Pro"/>
                <a:ea typeface="Blacker Sans Pro"/>
                <a:cs typeface="Blacker Sans Pro"/>
                <a:sym typeface="Blacker Sans Pro"/>
              </a:rPr>
              <a:t>Karar verme sürecinde danışmanlık ve geri bildirim almak.</a:t>
            </a:r>
          </a:p>
          <a:p>
            <a:pPr algn="ctr">
              <a:lnSpc>
                <a:spcPts val="3219"/>
              </a:lnSpc>
            </a:pPr>
            <a:endParaRPr lang="en-US" sz="2299">
              <a:solidFill>
                <a:srgbClr val="191919"/>
              </a:solidFill>
              <a:latin typeface="Blacker Sans Pro"/>
              <a:ea typeface="Blacker Sans Pro"/>
              <a:cs typeface="Blacker Sans Pro"/>
              <a:sym typeface="Blacker Sans Pro"/>
            </a:endParaRPr>
          </a:p>
        </p:txBody>
      </p:sp>
      <p:sp>
        <p:nvSpPr>
          <p:cNvPr id="14" name="TextBox 14"/>
          <p:cNvSpPr txBox="1"/>
          <p:nvPr/>
        </p:nvSpPr>
        <p:spPr>
          <a:xfrm>
            <a:off x="2126687" y="2567281"/>
            <a:ext cx="4704307" cy="381526"/>
          </a:xfrm>
          <a:prstGeom prst="rect">
            <a:avLst/>
          </a:prstGeom>
        </p:spPr>
        <p:txBody>
          <a:bodyPr lIns="0" tIns="0" rIns="0" bIns="0" rtlCol="0" anchor="t">
            <a:spAutoFit/>
          </a:bodyPr>
          <a:lstStyle/>
          <a:p>
            <a:pPr algn="just">
              <a:lnSpc>
                <a:spcPts val="3120"/>
              </a:lnSpc>
            </a:pPr>
            <a:r>
              <a:rPr lang="en-US" sz="2229">
                <a:solidFill>
                  <a:srgbClr val="191919"/>
                </a:solidFill>
                <a:latin typeface="Abril Fatface"/>
                <a:ea typeface="Abril Fatface"/>
                <a:cs typeface="Abril Fatface"/>
                <a:sym typeface="Abril Fatface"/>
              </a:rPr>
              <a:t>6.Karar Verme Güçlüğü</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grpSp>
        <p:nvGrpSpPr>
          <p:cNvPr id="2" name="Group 2"/>
          <p:cNvGrpSpPr/>
          <p:nvPr/>
        </p:nvGrpSpPr>
        <p:grpSpPr>
          <a:xfrm>
            <a:off x="-1627198" y="-1208162"/>
            <a:ext cx="3499668" cy="13405540"/>
            <a:chOff x="0" y="0"/>
            <a:chExt cx="212191" cy="812800"/>
          </a:xfrm>
        </p:grpSpPr>
        <p:sp>
          <p:nvSpPr>
            <p:cNvPr id="3" name="Freeform 3"/>
            <p:cNvSpPr/>
            <p:nvPr/>
          </p:nvSpPr>
          <p:spPr>
            <a:xfrm>
              <a:off x="0" y="0"/>
              <a:ext cx="212191" cy="812800"/>
            </a:xfrm>
            <a:custGeom>
              <a:avLst/>
              <a:gdLst/>
              <a:ahLst/>
              <a:cxnLst/>
              <a:rect l="l" t="t" r="r" b="b"/>
              <a:pathLst>
                <a:path w="212191" h="812800">
                  <a:moveTo>
                    <a:pt x="106095" y="0"/>
                  </a:moveTo>
                  <a:cubicBezTo>
                    <a:pt x="47500" y="0"/>
                    <a:pt x="0" y="181951"/>
                    <a:pt x="0" y="406400"/>
                  </a:cubicBezTo>
                  <a:cubicBezTo>
                    <a:pt x="0" y="630849"/>
                    <a:pt x="47500" y="812800"/>
                    <a:pt x="106095" y="812800"/>
                  </a:cubicBezTo>
                  <a:cubicBezTo>
                    <a:pt x="164690" y="812800"/>
                    <a:pt x="212191" y="630849"/>
                    <a:pt x="212191" y="406400"/>
                  </a:cubicBezTo>
                  <a:cubicBezTo>
                    <a:pt x="212191" y="181951"/>
                    <a:pt x="164690" y="0"/>
                    <a:pt x="106095" y="0"/>
                  </a:cubicBezTo>
                  <a:close/>
                </a:path>
              </a:pathLst>
            </a:custGeom>
            <a:solidFill>
              <a:srgbClr val="000000">
                <a:alpha val="0"/>
              </a:srgbClr>
            </a:solidFill>
            <a:ln w="19050" cap="sq">
              <a:solidFill>
                <a:srgbClr val="FD6220"/>
              </a:solidFill>
              <a:prstDash val="solid"/>
              <a:miter/>
            </a:ln>
          </p:spPr>
        </p:sp>
        <p:sp>
          <p:nvSpPr>
            <p:cNvPr id="4" name="TextBox 4"/>
            <p:cNvSpPr txBox="1"/>
            <p:nvPr/>
          </p:nvSpPr>
          <p:spPr>
            <a:xfrm>
              <a:off x="19893" y="47625"/>
              <a:ext cx="172405" cy="6889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250325" y="4380476"/>
            <a:ext cx="992463" cy="992463"/>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6220"/>
            </a:solidFill>
          </p:spPr>
        </p:sp>
        <p:sp>
          <p:nvSpPr>
            <p:cNvPr id="7" name="TextBox 7"/>
            <p:cNvSpPr txBox="1"/>
            <p:nvPr/>
          </p:nvSpPr>
          <p:spPr>
            <a:xfrm>
              <a:off x="76200" y="19050"/>
              <a:ext cx="660400" cy="717550"/>
            </a:xfrm>
            <a:prstGeom prst="rect">
              <a:avLst/>
            </a:prstGeom>
          </p:spPr>
          <p:txBody>
            <a:bodyPr lIns="50800" tIns="50800" rIns="50800" bIns="50800" rtlCol="0" anchor="ctr"/>
            <a:lstStyle/>
            <a:p>
              <a:pPr algn="ctr">
                <a:lnSpc>
                  <a:spcPts val="3779"/>
                </a:lnSpc>
                <a:spcBef>
                  <a:spcPct val="0"/>
                </a:spcBef>
              </a:pPr>
              <a:r>
                <a:rPr lang="en-US" sz="2699">
                  <a:solidFill>
                    <a:srgbClr val="FFFEFE"/>
                  </a:solidFill>
                  <a:latin typeface="Gotham"/>
                  <a:ea typeface="Gotham"/>
                  <a:cs typeface="Gotham"/>
                  <a:sym typeface="Gotham"/>
                </a:rPr>
                <a:t>22</a:t>
              </a:r>
            </a:p>
          </p:txBody>
        </p:sp>
      </p:grpSp>
      <p:sp>
        <p:nvSpPr>
          <p:cNvPr id="8" name="Freeform 8"/>
          <p:cNvSpPr/>
          <p:nvPr/>
        </p:nvSpPr>
        <p:spPr>
          <a:xfrm>
            <a:off x="16313420" y="1028700"/>
            <a:ext cx="945880" cy="236470"/>
          </a:xfrm>
          <a:custGeom>
            <a:avLst/>
            <a:gdLst/>
            <a:ahLst/>
            <a:cxnLst/>
            <a:rect l="l" t="t" r="r" b="b"/>
            <a:pathLst>
              <a:path w="945880" h="236470">
                <a:moveTo>
                  <a:pt x="0" y="0"/>
                </a:moveTo>
                <a:lnTo>
                  <a:pt x="945880" y="0"/>
                </a:lnTo>
                <a:lnTo>
                  <a:pt x="945880" y="236470"/>
                </a:lnTo>
                <a:lnTo>
                  <a:pt x="0" y="23647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9" name="Group 9"/>
          <p:cNvGrpSpPr/>
          <p:nvPr/>
        </p:nvGrpSpPr>
        <p:grpSpPr>
          <a:xfrm>
            <a:off x="16833985" y="-2604"/>
            <a:ext cx="10994424" cy="1099442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619125" cap="sq">
              <a:solidFill>
                <a:srgbClr val="FD6220">
                  <a:alpha val="11765"/>
                </a:srgbClr>
              </a:solidFill>
              <a:prstDash val="solid"/>
              <a:miter/>
            </a:ln>
          </p:spPr>
        </p:sp>
        <p:sp>
          <p:nvSpPr>
            <p:cNvPr id="11" name="TextBox 1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2472399" y="557336"/>
            <a:ext cx="11729020" cy="1529969"/>
          </a:xfrm>
          <a:prstGeom prst="rect">
            <a:avLst/>
          </a:prstGeom>
        </p:spPr>
        <p:txBody>
          <a:bodyPr lIns="0" tIns="0" rIns="0" bIns="0" rtlCol="0" anchor="t">
            <a:spAutoFit/>
          </a:bodyPr>
          <a:lstStyle/>
          <a:p>
            <a:pPr algn="l">
              <a:lnSpc>
                <a:spcPts val="3912"/>
              </a:lnSpc>
            </a:pPr>
            <a:r>
              <a:rPr lang="en-US" sz="4299" b="1" i="1">
                <a:solidFill>
                  <a:srgbClr val="191919"/>
                </a:solidFill>
                <a:latin typeface="Gotham Bold Italics"/>
                <a:ea typeface="Gotham Bold Italics"/>
                <a:cs typeface="Gotham Bold Italics"/>
                <a:sym typeface="Gotham Bold Italics"/>
              </a:rPr>
              <a:t>OTOKONTROL AÇISINDAN SIK KARŞILAŞILAN SORUNLAR VE ÇÖZÜM ÖNERILERI</a:t>
            </a:r>
          </a:p>
        </p:txBody>
      </p:sp>
      <p:sp>
        <p:nvSpPr>
          <p:cNvPr id="13" name="TextBox 13"/>
          <p:cNvSpPr txBox="1"/>
          <p:nvPr/>
        </p:nvSpPr>
        <p:spPr>
          <a:xfrm>
            <a:off x="2300063" y="2535039"/>
            <a:ext cx="4704307" cy="381526"/>
          </a:xfrm>
          <a:prstGeom prst="rect">
            <a:avLst/>
          </a:prstGeom>
        </p:spPr>
        <p:txBody>
          <a:bodyPr lIns="0" tIns="0" rIns="0" bIns="0" rtlCol="0" anchor="t">
            <a:spAutoFit/>
          </a:bodyPr>
          <a:lstStyle/>
          <a:p>
            <a:pPr algn="just">
              <a:lnSpc>
                <a:spcPts val="3120"/>
              </a:lnSpc>
            </a:pPr>
            <a:r>
              <a:rPr lang="en-US" sz="2229">
                <a:solidFill>
                  <a:srgbClr val="191919"/>
                </a:solidFill>
                <a:latin typeface="Abril Fatface"/>
                <a:ea typeface="Abril Fatface"/>
                <a:cs typeface="Abril Fatface"/>
                <a:sym typeface="Abril Fatface"/>
              </a:rPr>
              <a:t>7.Stres ve Anksiyete</a:t>
            </a:r>
          </a:p>
        </p:txBody>
      </p:sp>
      <p:sp>
        <p:nvSpPr>
          <p:cNvPr id="14" name="TextBox 14"/>
          <p:cNvSpPr txBox="1"/>
          <p:nvPr/>
        </p:nvSpPr>
        <p:spPr>
          <a:xfrm>
            <a:off x="2300063" y="4075048"/>
            <a:ext cx="13474546" cy="3683538"/>
          </a:xfrm>
          <a:prstGeom prst="rect">
            <a:avLst/>
          </a:prstGeom>
        </p:spPr>
        <p:txBody>
          <a:bodyPr lIns="0" tIns="0" rIns="0" bIns="0" rtlCol="0" anchor="t">
            <a:spAutoFit/>
          </a:bodyPr>
          <a:lstStyle/>
          <a:p>
            <a:pPr algn="just">
              <a:lnSpc>
                <a:spcPts val="3295"/>
              </a:lnSpc>
            </a:pPr>
            <a:r>
              <a:rPr lang="en-US" sz="2353" b="1">
                <a:solidFill>
                  <a:srgbClr val="191919"/>
                </a:solidFill>
                <a:latin typeface="Blacker Sans Pro Bold"/>
                <a:ea typeface="Blacker Sans Pro Bold"/>
                <a:cs typeface="Blacker Sans Pro Bold"/>
                <a:sym typeface="Blacker Sans Pro Bold"/>
              </a:rPr>
              <a:t>Stres ve anksiyete, </a:t>
            </a:r>
            <a:r>
              <a:rPr lang="en-US" sz="2353">
                <a:solidFill>
                  <a:srgbClr val="191919"/>
                </a:solidFill>
                <a:latin typeface="Blacker Sans Pro"/>
                <a:ea typeface="Blacker Sans Pro"/>
                <a:cs typeface="Blacker Sans Pro"/>
                <a:sym typeface="Blacker Sans Pro"/>
              </a:rPr>
              <a:t>otokontrolü zorlaştırabilir ve bireylerin etkili bir şekilde yönetilmesini engelleyebilir.</a:t>
            </a:r>
          </a:p>
          <a:p>
            <a:pPr algn="just">
              <a:lnSpc>
                <a:spcPts val="3295"/>
              </a:lnSpc>
            </a:pPr>
            <a:r>
              <a:rPr lang="en-US" sz="2353" b="1">
                <a:solidFill>
                  <a:srgbClr val="191919"/>
                </a:solidFill>
                <a:latin typeface="Blacker Sans Pro Bold"/>
                <a:ea typeface="Blacker Sans Pro Bold"/>
                <a:cs typeface="Blacker Sans Pro Bold"/>
                <a:sym typeface="Blacker Sans Pro Bold"/>
              </a:rPr>
              <a:t>Çözüm Önerileri:</a:t>
            </a:r>
          </a:p>
          <a:p>
            <a:pPr marL="508194" lvl="1" indent="-254097" algn="just">
              <a:lnSpc>
                <a:spcPts val="3295"/>
              </a:lnSpc>
              <a:buFont typeface="Arial"/>
              <a:buChar char="•"/>
            </a:pPr>
            <a:r>
              <a:rPr lang="en-US" sz="2353" b="1">
                <a:solidFill>
                  <a:srgbClr val="191919"/>
                </a:solidFill>
                <a:latin typeface="Blacker Sans Pro Bold"/>
                <a:ea typeface="Blacker Sans Pro Bold"/>
                <a:cs typeface="Blacker Sans Pro Bold"/>
                <a:sym typeface="Blacker Sans Pro Bold"/>
              </a:rPr>
              <a:t>Stres Yönetimi Teknikleri: </a:t>
            </a:r>
            <a:r>
              <a:rPr lang="en-US" sz="2353">
                <a:solidFill>
                  <a:srgbClr val="191919"/>
                </a:solidFill>
                <a:latin typeface="Blacker Sans Pro"/>
                <a:ea typeface="Blacker Sans Pro"/>
                <a:cs typeface="Blacker Sans Pro"/>
                <a:sym typeface="Blacker Sans Pro"/>
              </a:rPr>
              <a:t>Meditasyon, derin nefes alma ve gevşeme tekniklerini kullanarak stresi yönetmek</a:t>
            </a:r>
            <a:r>
              <a:rPr lang="en-US" sz="2353" b="1">
                <a:solidFill>
                  <a:srgbClr val="191919"/>
                </a:solidFill>
                <a:latin typeface="Blacker Sans Pro Bold"/>
                <a:ea typeface="Blacker Sans Pro Bold"/>
                <a:cs typeface="Blacker Sans Pro Bold"/>
                <a:sym typeface="Blacker Sans Pro Bold"/>
              </a:rPr>
              <a:t>.</a:t>
            </a:r>
          </a:p>
          <a:p>
            <a:pPr marL="508194" lvl="1" indent="-254097" algn="just">
              <a:lnSpc>
                <a:spcPts val="3295"/>
              </a:lnSpc>
              <a:buFont typeface="Arial"/>
              <a:buChar char="•"/>
            </a:pPr>
            <a:r>
              <a:rPr lang="en-US" sz="2353" b="1">
                <a:solidFill>
                  <a:srgbClr val="191919"/>
                </a:solidFill>
                <a:latin typeface="Blacker Sans Pro Bold"/>
                <a:ea typeface="Blacker Sans Pro Bold"/>
                <a:cs typeface="Blacker Sans Pro Bold"/>
                <a:sym typeface="Blacker Sans Pro Bold"/>
              </a:rPr>
              <a:t>Fiziksel Aktivite: </a:t>
            </a:r>
            <a:r>
              <a:rPr lang="en-US" sz="2353">
                <a:solidFill>
                  <a:srgbClr val="191919"/>
                </a:solidFill>
                <a:latin typeface="Blacker Sans Pro"/>
                <a:ea typeface="Blacker Sans Pro"/>
                <a:cs typeface="Blacker Sans Pro"/>
                <a:sym typeface="Blacker Sans Pro"/>
              </a:rPr>
              <a:t>Düzenli egzersiz yapmak, stresi azaltabilir ve genel ruh halini iyileştirebilir.</a:t>
            </a:r>
          </a:p>
          <a:p>
            <a:pPr marL="508194" lvl="1" indent="-254097" algn="just">
              <a:lnSpc>
                <a:spcPts val="3295"/>
              </a:lnSpc>
              <a:buFont typeface="Arial"/>
              <a:buChar char="•"/>
            </a:pPr>
            <a:r>
              <a:rPr lang="en-US" sz="2353" b="1">
                <a:solidFill>
                  <a:srgbClr val="191919"/>
                </a:solidFill>
                <a:latin typeface="Blacker Sans Pro Bold"/>
                <a:ea typeface="Blacker Sans Pro Bold"/>
                <a:cs typeface="Blacker Sans Pro Bold"/>
                <a:sym typeface="Blacker Sans Pro Bold"/>
              </a:rPr>
              <a:t>Destek Sistemleri: </a:t>
            </a:r>
            <a:r>
              <a:rPr lang="en-US" sz="2353">
                <a:solidFill>
                  <a:srgbClr val="191919"/>
                </a:solidFill>
                <a:latin typeface="Blacker Sans Pro"/>
                <a:ea typeface="Blacker Sans Pro"/>
                <a:cs typeface="Blacker Sans Pro"/>
                <a:sym typeface="Blacker Sans Pro"/>
              </a:rPr>
              <a:t>Sosyal destek sistemlerini kullanarak stresle başa çıkmak ve gerektiğinde profesyonel yardım almak.</a:t>
            </a:r>
          </a:p>
          <a:p>
            <a:pPr algn="l">
              <a:lnSpc>
                <a:spcPts val="3295"/>
              </a:lnSpc>
            </a:pPr>
            <a:endParaRPr lang="en-US" sz="2353">
              <a:solidFill>
                <a:srgbClr val="191919"/>
              </a:solidFill>
              <a:latin typeface="Blacker Sans Pro"/>
              <a:ea typeface="Blacker Sans Pro"/>
              <a:cs typeface="Blacker Sans Pro"/>
              <a:sym typeface="Blacker Sans Pr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grpSp>
        <p:nvGrpSpPr>
          <p:cNvPr id="2" name="Group 2"/>
          <p:cNvGrpSpPr/>
          <p:nvPr/>
        </p:nvGrpSpPr>
        <p:grpSpPr>
          <a:xfrm>
            <a:off x="-1627198" y="-1208162"/>
            <a:ext cx="3499668" cy="13405540"/>
            <a:chOff x="0" y="0"/>
            <a:chExt cx="212191" cy="812800"/>
          </a:xfrm>
        </p:grpSpPr>
        <p:sp>
          <p:nvSpPr>
            <p:cNvPr id="3" name="Freeform 3"/>
            <p:cNvSpPr/>
            <p:nvPr/>
          </p:nvSpPr>
          <p:spPr>
            <a:xfrm>
              <a:off x="0" y="0"/>
              <a:ext cx="212191" cy="812800"/>
            </a:xfrm>
            <a:custGeom>
              <a:avLst/>
              <a:gdLst/>
              <a:ahLst/>
              <a:cxnLst/>
              <a:rect l="l" t="t" r="r" b="b"/>
              <a:pathLst>
                <a:path w="212191" h="812800">
                  <a:moveTo>
                    <a:pt x="106095" y="0"/>
                  </a:moveTo>
                  <a:cubicBezTo>
                    <a:pt x="47500" y="0"/>
                    <a:pt x="0" y="181951"/>
                    <a:pt x="0" y="406400"/>
                  </a:cubicBezTo>
                  <a:cubicBezTo>
                    <a:pt x="0" y="630849"/>
                    <a:pt x="47500" y="812800"/>
                    <a:pt x="106095" y="812800"/>
                  </a:cubicBezTo>
                  <a:cubicBezTo>
                    <a:pt x="164690" y="812800"/>
                    <a:pt x="212191" y="630849"/>
                    <a:pt x="212191" y="406400"/>
                  </a:cubicBezTo>
                  <a:cubicBezTo>
                    <a:pt x="212191" y="181951"/>
                    <a:pt x="164690" y="0"/>
                    <a:pt x="106095" y="0"/>
                  </a:cubicBezTo>
                  <a:close/>
                </a:path>
              </a:pathLst>
            </a:custGeom>
            <a:solidFill>
              <a:srgbClr val="000000">
                <a:alpha val="0"/>
              </a:srgbClr>
            </a:solidFill>
            <a:ln w="19050" cap="sq">
              <a:solidFill>
                <a:srgbClr val="FD6220"/>
              </a:solidFill>
              <a:prstDash val="solid"/>
              <a:miter/>
            </a:ln>
          </p:spPr>
        </p:sp>
        <p:sp>
          <p:nvSpPr>
            <p:cNvPr id="4" name="TextBox 4"/>
            <p:cNvSpPr txBox="1"/>
            <p:nvPr/>
          </p:nvSpPr>
          <p:spPr>
            <a:xfrm>
              <a:off x="19893" y="47625"/>
              <a:ext cx="172405" cy="6889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250325" y="4380476"/>
            <a:ext cx="992463" cy="992463"/>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6220"/>
            </a:solidFill>
          </p:spPr>
        </p:sp>
        <p:sp>
          <p:nvSpPr>
            <p:cNvPr id="7" name="TextBox 7"/>
            <p:cNvSpPr txBox="1"/>
            <p:nvPr/>
          </p:nvSpPr>
          <p:spPr>
            <a:xfrm>
              <a:off x="76200" y="19050"/>
              <a:ext cx="660400" cy="717550"/>
            </a:xfrm>
            <a:prstGeom prst="rect">
              <a:avLst/>
            </a:prstGeom>
          </p:spPr>
          <p:txBody>
            <a:bodyPr lIns="50800" tIns="50800" rIns="50800" bIns="50800" rtlCol="0" anchor="ctr"/>
            <a:lstStyle/>
            <a:p>
              <a:pPr algn="ctr">
                <a:lnSpc>
                  <a:spcPts val="3779"/>
                </a:lnSpc>
                <a:spcBef>
                  <a:spcPct val="0"/>
                </a:spcBef>
              </a:pPr>
              <a:r>
                <a:rPr lang="en-US" sz="2699">
                  <a:solidFill>
                    <a:srgbClr val="FFFEFE"/>
                  </a:solidFill>
                  <a:latin typeface="Gotham"/>
                  <a:ea typeface="Gotham"/>
                  <a:cs typeface="Gotham"/>
                  <a:sym typeface="Gotham"/>
                </a:rPr>
                <a:t>23</a:t>
              </a:r>
            </a:p>
          </p:txBody>
        </p:sp>
      </p:grpSp>
      <p:sp>
        <p:nvSpPr>
          <p:cNvPr id="8" name="Freeform 8"/>
          <p:cNvSpPr/>
          <p:nvPr/>
        </p:nvSpPr>
        <p:spPr>
          <a:xfrm>
            <a:off x="16313420" y="1028700"/>
            <a:ext cx="945880" cy="236470"/>
          </a:xfrm>
          <a:custGeom>
            <a:avLst/>
            <a:gdLst/>
            <a:ahLst/>
            <a:cxnLst/>
            <a:rect l="l" t="t" r="r" b="b"/>
            <a:pathLst>
              <a:path w="945880" h="236470">
                <a:moveTo>
                  <a:pt x="0" y="0"/>
                </a:moveTo>
                <a:lnTo>
                  <a:pt x="945880" y="0"/>
                </a:lnTo>
                <a:lnTo>
                  <a:pt x="945880" y="236470"/>
                </a:lnTo>
                <a:lnTo>
                  <a:pt x="0" y="23647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9" name="Group 9"/>
          <p:cNvGrpSpPr/>
          <p:nvPr/>
        </p:nvGrpSpPr>
        <p:grpSpPr>
          <a:xfrm>
            <a:off x="16833985" y="-2604"/>
            <a:ext cx="10994424" cy="1099442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619125" cap="sq">
              <a:solidFill>
                <a:srgbClr val="FD6220">
                  <a:alpha val="11765"/>
                </a:srgbClr>
              </a:solidFill>
              <a:prstDash val="solid"/>
              <a:miter/>
            </a:ln>
          </p:spPr>
        </p:sp>
        <p:sp>
          <p:nvSpPr>
            <p:cNvPr id="11" name="TextBox 1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2472399" y="557336"/>
            <a:ext cx="11729020" cy="1529969"/>
          </a:xfrm>
          <a:prstGeom prst="rect">
            <a:avLst/>
          </a:prstGeom>
        </p:spPr>
        <p:txBody>
          <a:bodyPr lIns="0" tIns="0" rIns="0" bIns="0" rtlCol="0" anchor="t">
            <a:spAutoFit/>
          </a:bodyPr>
          <a:lstStyle/>
          <a:p>
            <a:pPr algn="l">
              <a:lnSpc>
                <a:spcPts val="3912"/>
              </a:lnSpc>
            </a:pPr>
            <a:r>
              <a:rPr lang="en-US" sz="4299" b="1" i="1">
                <a:solidFill>
                  <a:srgbClr val="191919"/>
                </a:solidFill>
                <a:latin typeface="Gotham Bold Italics"/>
                <a:ea typeface="Gotham Bold Italics"/>
                <a:cs typeface="Gotham Bold Italics"/>
                <a:sym typeface="Gotham Bold Italics"/>
              </a:rPr>
              <a:t>OTOKONTROL AÇISINDAN SIK KARŞILAŞILAN SORUNLAR VE ÇÖZÜM ÖNERILERI</a:t>
            </a:r>
          </a:p>
        </p:txBody>
      </p:sp>
      <p:sp>
        <p:nvSpPr>
          <p:cNvPr id="13" name="TextBox 13"/>
          <p:cNvSpPr txBox="1"/>
          <p:nvPr/>
        </p:nvSpPr>
        <p:spPr>
          <a:xfrm>
            <a:off x="2027994" y="3787683"/>
            <a:ext cx="13474546" cy="2399030"/>
          </a:xfrm>
          <a:prstGeom prst="rect">
            <a:avLst/>
          </a:prstGeom>
        </p:spPr>
        <p:txBody>
          <a:bodyPr lIns="0" tIns="0" rIns="0" bIns="0" rtlCol="0" anchor="t">
            <a:spAutoFit/>
          </a:bodyPr>
          <a:lstStyle/>
          <a:p>
            <a:pPr algn="just">
              <a:lnSpc>
                <a:spcPts val="3219"/>
              </a:lnSpc>
            </a:pPr>
            <a:r>
              <a:rPr lang="en-US" sz="2299" b="1">
                <a:solidFill>
                  <a:srgbClr val="191919"/>
                </a:solidFill>
                <a:latin typeface="Blacker Sans Pro Bold"/>
                <a:ea typeface="Blacker Sans Pro Bold"/>
                <a:cs typeface="Blacker Sans Pro Bold"/>
                <a:sym typeface="Blacker Sans Pro Bold"/>
              </a:rPr>
              <a:t>Kendine güvensizlik, </a:t>
            </a:r>
            <a:r>
              <a:rPr lang="en-US" sz="2299">
                <a:solidFill>
                  <a:srgbClr val="191919"/>
                </a:solidFill>
                <a:latin typeface="Blacker Sans Pro"/>
                <a:ea typeface="Blacker Sans Pro"/>
                <a:cs typeface="Blacker Sans Pro"/>
                <a:sym typeface="Blacker Sans Pro"/>
              </a:rPr>
              <a:t>bireylerin hedeflerine ulaşmada ve kararlarında zorluk yaşamasına neden olabilir.</a:t>
            </a:r>
          </a:p>
          <a:p>
            <a:pPr algn="just">
              <a:lnSpc>
                <a:spcPts val="3219"/>
              </a:lnSpc>
            </a:pPr>
            <a:r>
              <a:rPr lang="en-US" sz="2299" b="1">
                <a:solidFill>
                  <a:srgbClr val="191919"/>
                </a:solidFill>
                <a:latin typeface="Blacker Sans Pro Bold"/>
                <a:ea typeface="Blacker Sans Pro Bold"/>
                <a:cs typeface="Blacker Sans Pro Bold"/>
                <a:sym typeface="Blacker Sans Pro Bold"/>
              </a:rPr>
              <a:t>Çözüm Önerileri:</a:t>
            </a:r>
          </a:p>
          <a:p>
            <a:pPr marL="496569" lvl="1" indent="-248284" algn="just">
              <a:lnSpc>
                <a:spcPts val="3219"/>
              </a:lnSpc>
              <a:buFont typeface="Arial"/>
              <a:buChar char="•"/>
            </a:pPr>
            <a:r>
              <a:rPr lang="en-US" sz="2299" b="1">
                <a:solidFill>
                  <a:srgbClr val="191919"/>
                </a:solidFill>
                <a:latin typeface="Blacker Sans Pro Bold"/>
                <a:ea typeface="Blacker Sans Pro Bold"/>
                <a:cs typeface="Blacker Sans Pro Bold"/>
                <a:sym typeface="Blacker Sans Pro Bold"/>
              </a:rPr>
              <a:t>Kişisel Başarıları Tanıma: </a:t>
            </a:r>
            <a:r>
              <a:rPr lang="en-US" sz="2299">
                <a:solidFill>
                  <a:srgbClr val="191919"/>
                </a:solidFill>
                <a:latin typeface="Blacker Sans Pro"/>
                <a:ea typeface="Blacker Sans Pro"/>
                <a:cs typeface="Blacker Sans Pro"/>
                <a:sym typeface="Blacker Sans Pro"/>
              </a:rPr>
              <a:t>Geçmiş başarıları ve güçlü yönleri tanımak ve bu başarıları kutlamak.</a:t>
            </a:r>
          </a:p>
          <a:p>
            <a:pPr marL="496569" lvl="1" indent="-248284" algn="just">
              <a:lnSpc>
                <a:spcPts val="3219"/>
              </a:lnSpc>
              <a:buFont typeface="Arial"/>
              <a:buChar char="•"/>
            </a:pPr>
            <a:r>
              <a:rPr lang="en-US" sz="2299" b="1">
                <a:solidFill>
                  <a:srgbClr val="191919"/>
                </a:solidFill>
                <a:latin typeface="Blacker Sans Pro Bold"/>
                <a:ea typeface="Blacker Sans Pro Bold"/>
                <a:cs typeface="Blacker Sans Pro Bold"/>
                <a:sym typeface="Blacker Sans Pro Bold"/>
              </a:rPr>
              <a:t>Kendine Konuşma: </a:t>
            </a:r>
            <a:r>
              <a:rPr lang="en-US" sz="2299">
                <a:solidFill>
                  <a:srgbClr val="191919"/>
                </a:solidFill>
                <a:latin typeface="Blacker Sans Pro"/>
                <a:ea typeface="Blacker Sans Pro"/>
                <a:cs typeface="Blacker Sans Pro"/>
                <a:sym typeface="Blacker Sans Pro"/>
              </a:rPr>
              <a:t>Olumlu kendine konuşma tekniklerini kullanarak kendine güven geliştirmek.</a:t>
            </a:r>
          </a:p>
          <a:p>
            <a:pPr marL="496569" lvl="1" indent="-248284" algn="just">
              <a:lnSpc>
                <a:spcPts val="3219"/>
              </a:lnSpc>
              <a:buFont typeface="Arial"/>
              <a:buChar char="•"/>
            </a:pPr>
            <a:r>
              <a:rPr lang="en-US" sz="2299" b="1">
                <a:solidFill>
                  <a:srgbClr val="191919"/>
                </a:solidFill>
                <a:latin typeface="Blacker Sans Pro Bold"/>
                <a:ea typeface="Blacker Sans Pro Bold"/>
                <a:cs typeface="Blacker Sans Pro Bold"/>
                <a:sym typeface="Blacker Sans Pro Bold"/>
              </a:rPr>
              <a:t>Kişisel Gelişim: </a:t>
            </a:r>
            <a:r>
              <a:rPr lang="en-US" sz="2299">
                <a:solidFill>
                  <a:srgbClr val="191919"/>
                </a:solidFill>
                <a:latin typeface="Blacker Sans Pro"/>
                <a:ea typeface="Blacker Sans Pro"/>
                <a:cs typeface="Blacker Sans Pro"/>
                <a:sym typeface="Blacker Sans Pro"/>
              </a:rPr>
              <a:t>Kişisel gelişim ve beceri geliştirme fırsatlarını değerlendirmek.</a:t>
            </a:r>
          </a:p>
          <a:p>
            <a:pPr algn="ctr">
              <a:lnSpc>
                <a:spcPts val="3219"/>
              </a:lnSpc>
            </a:pPr>
            <a:endParaRPr lang="en-US" sz="2299">
              <a:solidFill>
                <a:srgbClr val="191919"/>
              </a:solidFill>
              <a:latin typeface="Blacker Sans Pro"/>
              <a:ea typeface="Blacker Sans Pro"/>
              <a:cs typeface="Blacker Sans Pro"/>
              <a:sym typeface="Blacker Sans Pro"/>
            </a:endParaRPr>
          </a:p>
        </p:txBody>
      </p:sp>
      <p:sp>
        <p:nvSpPr>
          <p:cNvPr id="14" name="TextBox 14"/>
          <p:cNvSpPr txBox="1"/>
          <p:nvPr/>
        </p:nvSpPr>
        <p:spPr>
          <a:xfrm>
            <a:off x="2027994" y="2534675"/>
            <a:ext cx="4704307" cy="381526"/>
          </a:xfrm>
          <a:prstGeom prst="rect">
            <a:avLst/>
          </a:prstGeom>
        </p:spPr>
        <p:txBody>
          <a:bodyPr lIns="0" tIns="0" rIns="0" bIns="0" rtlCol="0" anchor="t">
            <a:spAutoFit/>
          </a:bodyPr>
          <a:lstStyle/>
          <a:p>
            <a:pPr algn="just">
              <a:lnSpc>
                <a:spcPts val="3120"/>
              </a:lnSpc>
            </a:pPr>
            <a:r>
              <a:rPr lang="en-US" sz="2229">
                <a:solidFill>
                  <a:srgbClr val="191919"/>
                </a:solidFill>
                <a:latin typeface="Abril Fatface"/>
                <a:ea typeface="Abril Fatface"/>
                <a:cs typeface="Abril Fatface"/>
                <a:sym typeface="Abril Fatface"/>
              </a:rPr>
              <a:t>8.Kendine Güvensizlik</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grpSp>
        <p:nvGrpSpPr>
          <p:cNvPr id="2" name="Group 2"/>
          <p:cNvGrpSpPr/>
          <p:nvPr/>
        </p:nvGrpSpPr>
        <p:grpSpPr>
          <a:xfrm>
            <a:off x="-4468512" y="-353712"/>
            <a:ext cx="10994424" cy="10994424"/>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85725" cap="sq">
              <a:solidFill>
                <a:srgbClr val="FD6220"/>
              </a:solidFill>
              <a:prstDash val="solid"/>
              <a:miter/>
            </a:ln>
          </p:spPr>
        </p:sp>
        <p:sp>
          <p:nvSpPr>
            <p:cNvPr id="4" name="TextBox 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028700" y="9140065"/>
            <a:ext cx="945880" cy="236470"/>
          </a:xfrm>
          <a:custGeom>
            <a:avLst/>
            <a:gdLst/>
            <a:ahLst/>
            <a:cxnLst/>
            <a:rect l="l" t="t" r="r" b="b"/>
            <a:pathLst>
              <a:path w="945880" h="236470">
                <a:moveTo>
                  <a:pt x="0" y="0"/>
                </a:moveTo>
                <a:lnTo>
                  <a:pt x="945880" y="0"/>
                </a:lnTo>
                <a:lnTo>
                  <a:pt x="945880" y="236470"/>
                </a:lnTo>
                <a:lnTo>
                  <a:pt x="0" y="23647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6" name="Group 6"/>
          <p:cNvGrpSpPr/>
          <p:nvPr/>
        </p:nvGrpSpPr>
        <p:grpSpPr>
          <a:xfrm>
            <a:off x="16384897" y="5379918"/>
            <a:ext cx="6059445" cy="6059445"/>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6220"/>
            </a:solidFill>
          </p:spPr>
        </p:sp>
        <p:sp>
          <p:nvSpPr>
            <p:cNvPr id="8" name="TextBox 8"/>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15720762" y="6964430"/>
            <a:ext cx="2000810" cy="4114800"/>
          </a:xfrm>
          <a:custGeom>
            <a:avLst/>
            <a:gdLst/>
            <a:ahLst/>
            <a:cxnLst/>
            <a:rect l="l" t="t" r="r" b="b"/>
            <a:pathLst>
              <a:path w="2000810" h="4114800">
                <a:moveTo>
                  <a:pt x="0" y="0"/>
                </a:moveTo>
                <a:lnTo>
                  <a:pt x="2000810" y="0"/>
                </a:lnTo>
                <a:lnTo>
                  <a:pt x="2000810" y="4114800"/>
                </a:lnTo>
                <a:lnTo>
                  <a:pt x="0" y="4114800"/>
                </a:lnTo>
                <a:lnTo>
                  <a:pt x="0" y="0"/>
                </a:lnTo>
                <a:close/>
              </a:path>
            </a:pathLst>
          </a:custGeom>
          <a:blipFill>
            <a:blip r:embed="rId4">
              <a:alphaModFix amt="53000"/>
              <a:extLst>
                <a:ext uri="{96DAC541-7B7A-43D3-8B79-37D633B846F1}">
                  <asvg:svgBlip xmlns:asvg="http://schemas.microsoft.com/office/drawing/2016/SVG/main" xmlns="" r:embed="rId5"/>
                </a:ext>
              </a:extLst>
            </a:blip>
            <a:stretch>
              <a:fillRect r="-204881"/>
            </a:stretch>
          </a:blipFill>
        </p:spPr>
      </p:sp>
      <p:grpSp>
        <p:nvGrpSpPr>
          <p:cNvPr id="10" name="Group 10"/>
          <p:cNvGrpSpPr/>
          <p:nvPr/>
        </p:nvGrpSpPr>
        <p:grpSpPr>
          <a:xfrm>
            <a:off x="11762088" y="-9632634"/>
            <a:ext cx="10994424" cy="10994424"/>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14350" cap="sq">
              <a:solidFill>
                <a:srgbClr val="FD6220">
                  <a:alpha val="11765"/>
                </a:srgbClr>
              </a:solidFill>
              <a:prstDash val="solid"/>
              <a:miter/>
            </a:ln>
          </p:spPr>
        </p:sp>
        <p:sp>
          <p:nvSpPr>
            <p:cNvPr id="12" name="TextBox 12"/>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3373132" y="4114076"/>
            <a:ext cx="12198237" cy="2291464"/>
            <a:chOff x="0" y="0"/>
            <a:chExt cx="3212705" cy="603513"/>
          </a:xfrm>
        </p:grpSpPr>
        <p:sp>
          <p:nvSpPr>
            <p:cNvPr id="14" name="Freeform 14"/>
            <p:cNvSpPr/>
            <p:nvPr/>
          </p:nvSpPr>
          <p:spPr>
            <a:xfrm>
              <a:off x="0" y="0"/>
              <a:ext cx="3212704" cy="603513"/>
            </a:xfrm>
            <a:custGeom>
              <a:avLst/>
              <a:gdLst/>
              <a:ahLst/>
              <a:cxnLst/>
              <a:rect l="l" t="t" r="r" b="b"/>
              <a:pathLst>
                <a:path w="3212704" h="603513">
                  <a:moveTo>
                    <a:pt x="0" y="0"/>
                  </a:moveTo>
                  <a:lnTo>
                    <a:pt x="3212704" y="0"/>
                  </a:lnTo>
                  <a:lnTo>
                    <a:pt x="3212704" y="603513"/>
                  </a:lnTo>
                  <a:lnTo>
                    <a:pt x="0" y="603513"/>
                  </a:lnTo>
                  <a:close/>
                </a:path>
              </a:pathLst>
            </a:custGeom>
            <a:solidFill>
              <a:srgbClr val="FFFEFE"/>
            </a:solidFill>
          </p:spPr>
        </p:sp>
        <p:sp>
          <p:nvSpPr>
            <p:cNvPr id="15" name="TextBox 15"/>
            <p:cNvSpPr txBox="1"/>
            <p:nvPr/>
          </p:nvSpPr>
          <p:spPr>
            <a:xfrm>
              <a:off x="0" y="-28575"/>
              <a:ext cx="3212705" cy="632088"/>
            </a:xfrm>
            <a:prstGeom prst="rect">
              <a:avLst/>
            </a:prstGeom>
          </p:spPr>
          <p:txBody>
            <a:bodyPr lIns="50800" tIns="50800" rIns="50800" bIns="50800" rtlCol="0" anchor="ctr"/>
            <a:lstStyle/>
            <a:p>
              <a:pPr algn="ctr">
                <a:lnSpc>
                  <a:spcPts val="2380"/>
                </a:lnSpc>
              </a:pPr>
              <a:endParaRPr/>
            </a:p>
          </p:txBody>
        </p:sp>
      </p:grpSp>
      <p:sp>
        <p:nvSpPr>
          <p:cNvPr id="16" name="TextBox 16"/>
          <p:cNvSpPr txBox="1"/>
          <p:nvPr/>
        </p:nvSpPr>
        <p:spPr>
          <a:xfrm>
            <a:off x="6525912" y="1996309"/>
            <a:ext cx="10213373" cy="5283200"/>
          </a:xfrm>
          <a:prstGeom prst="rect">
            <a:avLst/>
          </a:prstGeom>
        </p:spPr>
        <p:txBody>
          <a:bodyPr lIns="0" tIns="0" rIns="0" bIns="0" rtlCol="0" anchor="t">
            <a:spAutoFit/>
          </a:bodyPr>
          <a:lstStyle/>
          <a:p>
            <a:pPr marL="431801" lvl="1" indent="-215900" algn="just">
              <a:lnSpc>
                <a:spcPts val="2800"/>
              </a:lnSpc>
              <a:buFont typeface="Arial"/>
              <a:buChar char="•"/>
            </a:pPr>
            <a:r>
              <a:rPr lang="en-US" sz="2000" spc="112">
                <a:solidFill>
                  <a:srgbClr val="191919"/>
                </a:solidFill>
                <a:latin typeface="Gotham"/>
                <a:ea typeface="Gotham"/>
                <a:cs typeface="Gotham"/>
                <a:sym typeface="Gotham"/>
              </a:rPr>
              <a:t>Baumeister, R. F., &amp; Heatherton, T. F. (1996). Self-regulation failure: An overview. Psychological Inquiry, 7(1), 1-15.</a:t>
            </a:r>
          </a:p>
          <a:p>
            <a:pPr marL="431801" lvl="1" indent="-215900" algn="just">
              <a:lnSpc>
                <a:spcPts val="2800"/>
              </a:lnSpc>
              <a:buFont typeface="Arial"/>
              <a:buChar char="•"/>
            </a:pPr>
            <a:r>
              <a:rPr lang="en-US" sz="2000" spc="112">
                <a:solidFill>
                  <a:srgbClr val="191919"/>
                </a:solidFill>
                <a:latin typeface="Gotham"/>
                <a:ea typeface="Gotham"/>
                <a:cs typeface="Gotham"/>
                <a:sym typeface="Gotham"/>
              </a:rPr>
              <a:t>Bandura, A. (1977). Self-efficacy: Toward a unifying theory of behavioral change. Psychological Review, 84(2), 191-215.</a:t>
            </a:r>
          </a:p>
          <a:p>
            <a:pPr marL="431801" lvl="1" indent="-215900" algn="just">
              <a:lnSpc>
                <a:spcPts val="2800"/>
              </a:lnSpc>
              <a:buFont typeface="Arial"/>
              <a:buChar char="•"/>
            </a:pPr>
            <a:r>
              <a:rPr lang="en-US" sz="2000" spc="112">
                <a:solidFill>
                  <a:srgbClr val="191919"/>
                </a:solidFill>
                <a:latin typeface="Gotham"/>
                <a:ea typeface="Gotham"/>
                <a:cs typeface="Gotham"/>
                <a:sym typeface="Gotham"/>
              </a:rPr>
              <a:t>Bandura, A. (1997). Self-efficacy: The exercise of control. Freeman.</a:t>
            </a:r>
          </a:p>
          <a:p>
            <a:pPr marL="431801" lvl="1" indent="-215900" algn="just">
              <a:lnSpc>
                <a:spcPts val="2800"/>
              </a:lnSpc>
              <a:buFont typeface="Arial"/>
              <a:buChar char="•"/>
            </a:pPr>
            <a:r>
              <a:rPr lang="en-US" sz="2000" spc="112">
                <a:solidFill>
                  <a:srgbClr val="191919"/>
                </a:solidFill>
                <a:latin typeface="Gotham"/>
                <a:ea typeface="Gotham"/>
                <a:cs typeface="Gotham"/>
                <a:sym typeface="Gotham"/>
              </a:rPr>
              <a:t>Duckworth, A. L., &amp; Seligman, M. E. (2005). Self-discipline outdoes IQ in predicting academic performance of adolescents. Psychological Science, 16(12), 939-944.</a:t>
            </a:r>
          </a:p>
          <a:p>
            <a:pPr marL="431801" lvl="1" indent="-215900" algn="just">
              <a:lnSpc>
                <a:spcPts val="2800"/>
              </a:lnSpc>
              <a:buFont typeface="Arial"/>
              <a:buChar char="•"/>
            </a:pPr>
            <a:r>
              <a:rPr lang="en-US" sz="2000" spc="112">
                <a:solidFill>
                  <a:srgbClr val="191919"/>
                </a:solidFill>
                <a:latin typeface="Gotham"/>
                <a:ea typeface="Gotham"/>
                <a:cs typeface="Gotham"/>
                <a:sym typeface="Gotham"/>
              </a:rPr>
              <a:t>Gross, J. J. (2002). Emotion regulation: Affective, cognitive, and social consequences. Psychophysiology, 39(3), 281-291.</a:t>
            </a:r>
          </a:p>
          <a:p>
            <a:pPr marL="431801" lvl="1" indent="-215900" algn="just">
              <a:lnSpc>
                <a:spcPts val="2800"/>
              </a:lnSpc>
              <a:buFont typeface="Arial"/>
              <a:buChar char="•"/>
            </a:pPr>
            <a:r>
              <a:rPr lang="en-US" sz="2000" spc="112">
                <a:solidFill>
                  <a:srgbClr val="191919"/>
                </a:solidFill>
                <a:latin typeface="Gotham"/>
                <a:ea typeface="Gotham"/>
                <a:cs typeface="Gotham"/>
                <a:sym typeface="Gotham"/>
              </a:rPr>
              <a:t>Zelazo, P. D., &amp; Carlson, S. M. (2012). Hot and cool executive function in childhood and adolescence: Development and plasticity. Child Development Perspectives, 6(4), 354-360.</a:t>
            </a:r>
          </a:p>
          <a:p>
            <a:pPr marL="431801" lvl="1" indent="-215900" algn="just">
              <a:lnSpc>
                <a:spcPts val="2800"/>
              </a:lnSpc>
              <a:buFont typeface="Arial"/>
              <a:buChar char="•"/>
            </a:pPr>
            <a:endParaRPr lang="en-US" sz="2000" spc="112">
              <a:solidFill>
                <a:srgbClr val="191919"/>
              </a:solidFill>
              <a:latin typeface="Gotham"/>
              <a:ea typeface="Gotham"/>
              <a:cs typeface="Gotham"/>
              <a:sym typeface="Gotham"/>
            </a:endParaRPr>
          </a:p>
          <a:p>
            <a:pPr algn="just">
              <a:lnSpc>
                <a:spcPts val="2800"/>
              </a:lnSpc>
              <a:spcBef>
                <a:spcPct val="0"/>
              </a:spcBef>
            </a:pPr>
            <a:endParaRPr lang="en-US" sz="2000" spc="112">
              <a:solidFill>
                <a:srgbClr val="191919"/>
              </a:solidFill>
              <a:latin typeface="Gotham"/>
              <a:ea typeface="Gotham"/>
              <a:cs typeface="Gotham"/>
              <a:sym typeface="Gotham"/>
            </a:endParaRPr>
          </a:p>
        </p:txBody>
      </p:sp>
      <p:sp>
        <p:nvSpPr>
          <p:cNvPr id="17" name="TextBox 17"/>
          <p:cNvSpPr txBox="1"/>
          <p:nvPr/>
        </p:nvSpPr>
        <p:spPr>
          <a:xfrm>
            <a:off x="5649352" y="122504"/>
            <a:ext cx="8140268" cy="1360749"/>
          </a:xfrm>
          <a:prstGeom prst="rect">
            <a:avLst/>
          </a:prstGeom>
        </p:spPr>
        <p:txBody>
          <a:bodyPr lIns="0" tIns="0" rIns="0" bIns="0" rtlCol="0" anchor="t">
            <a:spAutoFit/>
          </a:bodyPr>
          <a:lstStyle/>
          <a:p>
            <a:pPr algn="ctr">
              <a:lnSpc>
                <a:spcPts val="11138"/>
              </a:lnSpc>
              <a:spcBef>
                <a:spcPct val="0"/>
              </a:spcBef>
            </a:pPr>
            <a:r>
              <a:rPr lang="en-US" sz="7956" b="1" spc="1113">
                <a:solidFill>
                  <a:srgbClr val="191919"/>
                </a:solidFill>
                <a:latin typeface="Gotham Bold"/>
                <a:ea typeface="Gotham Bold"/>
                <a:cs typeface="Gotham Bold"/>
                <a:sym typeface="Gotham Bold"/>
              </a:rPr>
              <a:t>KAYNAKÇA</a:t>
            </a:r>
          </a:p>
        </p:txBody>
      </p:sp>
      <p:grpSp>
        <p:nvGrpSpPr>
          <p:cNvPr id="18" name="Group 18"/>
          <p:cNvGrpSpPr/>
          <p:nvPr/>
        </p:nvGrpSpPr>
        <p:grpSpPr>
          <a:xfrm>
            <a:off x="-9965724" y="-1383136"/>
            <a:ext cx="10994424" cy="10994424"/>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14350" cap="sq">
              <a:solidFill>
                <a:srgbClr val="FD6220">
                  <a:alpha val="11765"/>
                </a:srgbClr>
              </a:solidFill>
              <a:prstDash val="solid"/>
              <a:miter/>
            </a:ln>
          </p:spPr>
        </p:sp>
        <p:sp>
          <p:nvSpPr>
            <p:cNvPr id="20" name="TextBox 20"/>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grpSp>
        <p:nvGrpSpPr>
          <p:cNvPr id="2" name="Group 2"/>
          <p:cNvGrpSpPr/>
          <p:nvPr/>
        </p:nvGrpSpPr>
        <p:grpSpPr>
          <a:xfrm>
            <a:off x="-1749834" y="-2308361"/>
            <a:ext cx="3499668" cy="13405540"/>
            <a:chOff x="0" y="0"/>
            <a:chExt cx="212191" cy="812800"/>
          </a:xfrm>
        </p:grpSpPr>
        <p:sp>
          <p:nvSpPr>
            <p:cNvPr id="3" name="Freeform 3"/>
            <p:cNvSpPr/>
            <p:nvPr/>
          </p:nvSpPr>
          <p:spPr>
            <a:xfrm>
              <a:off x="0" y="0"/>
              <a:ext cx="212191" cy="812800"/>
            </a:xfrm>
            <a:custGeom>
              <a:avLst/>
              <a:gdLst/>
              <a:ahLst/>
              <a:cxnLst/>
              <a:rect l="l" t="t" r="r" b="b"/>
              <a:pathLst>
                <a:path w="212191" h="812800">
                  <a:moveTo>
                    <a:pt x="106095" y="0"/>
                  </a:moveTo>
                  <a:cubicBezTo>
                    <a:pt x="47500" y="0"/>
                    <a:pt x="0" y="181951"/>
                    <a:pt x="0" y="406400"/>
                  </a:cubicBezTo>
                  <a:cubicBezTo>
                    <a:pt x="0" y="630849"/>
                    <a:pt x="47500" y="812800"/>
                    <a:pt x="106095" y="812800"/>
                  </a:cubicBezTo>
                  <a:cubicBezTo>
                    <a:pt x="164690" y="812800"/>
                    <a:pt x="212191" y="630849"/>
                    <a:pt x="212191" y="406400"/>
                  </a:cubicBezTo>
                  <a:cubicBezTo>
                    <a:pt x="212191" y="181951"/>
                    <a:pt x="164690" y="0"/>
                    <a:pt x="106095" y="0"/>
                  </a:cubicBezTo>
                  <a:close/>
                </a:path>
              </a:pathLst>
            </a:custGeom>
            <a:solidFill>
              <a:srgbClr val="000000">
                <a:alpha val="0"/>
              </a:srgbClr>
            </a:solidFill>
            <a:ln w="19050" cap="sq">
              <a:solidFill>
                <a:srgbClr val="FF0000"/>
              </a:solidFill>
              <a:prstDash val="solid"/>
              <a:miter/>
            </a:ln>
          </p:spPr>
        </p:sp>
        <p:sp>
          <p:nvSpPr>
            <p:cNvPr id="4" name="TextBox 4"/>
            <p:cNvSpPr txBox="1"/>
            <p:nvPr/>
          </p:nvSpPr>
          <p:spPr>
            <a:xfrm>
              <a:off x="19893" y="47625"/>
              <a:ext cx="172405" cy="6889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8965668" y="-5606768"/>
            <a:ext cx="10994424" cy="10994424"/>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 cap="sq">
              <a:solidFill>
                <a:srgbClr val="FD6220"/>
              </a:solidFill>
              <a:prstDash val="solid"/>
              <a:miter/>
            </a:ln>
          </p:spPr>
        </p:sp>
        <p:sp>
          <p:nvSpPr>
            <p:cNvPr id="7" name="TextBox 7"/>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6313420" y="910465"/>
            <a:ext cx="945880" cy="236470"/>
          </a:xfrm>
          <a:custGeom>
            <a:avLst/>
            <a:gdLst/>
            <a:ahLst/>
            <a:cxnLst/>
            <a:rect l="l" t="t" r="r" b="b"/>
            <a:pathLst>
              <a:path w="945880" h="236470">
                <a:moveTo>
                  <a:pt x="0" y="0"/>
                </a:moveTo>
                <a:lnTo>
                  <a:pt x="945880" y="0"/>
                </a:lnTo>
                <a:lnTo>
                  <a:pt x="945880" y="236470"/>
                </a:lnTo>
                <a:lnTo>
                  <a:pt x="0" y="23647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9" name="Group 9"/>
          <p:cNvGrpSpPr/>
          <p:nvPr/>
        </p:nvGrpSpPr>
        <p:grpSpPr>
          <a:xfrm>
            <a:off x="218680" y="4394409"/>
            <a:ext cx="992463" cy="992463"/>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6220"/>
            </a:solidFill>
          </p:spPr>
        </p:sp>
        <p:sp>
          <p:nvSpPr>
            <p:cNvPr id="11" name="TextBox 11"/>
            <p:cNvSpPr txBox="1"/>
            <p:nvPr/>
          </p:nvSpPr>
          <p:spPr>
            <a:xfrm>
              <a:off x="76200" y="19050"/>
              <a:ext cx="660400" cy="717550"/>
            </a:xfrm>
            <a:prstGeom prst="rect">
              <a:avLst/>
            </a:prstGeom>
          </p:spPr>
          <p:txBody>
            <a:bodyPr lIns="50800" tIns="50800" rIns="50800" bIns="50800" rtlCol="0" anchor="ctr"/>
            <a:lstStyle/>
            <a:p>
              <a:pPr algn="ctr">
                <a:lnSpc>
                  <a:spcPts val="3779"/>
                </a:lnSpc>
                <a:spcBef>
                  <a:spcPct val="0"/>
                </a:spcBef>
              </a:pPr>
              <a:r>
                <a:rPr lang="en-US" sz="2699">
                  <a:solidFill>
                    <a:srgbClr val="FFFEFE"/>
                  </a:solidFill>
                  <a:latin typeface="Gotham"/>
                  <a:ea typeface="Gotham"/>
                  <a:cs typeface="Gotham"/>
                  <a:sym typeface="Gotham"/>
                </a:rPr>
                <a:t>1</a:t>
              </a:r>
            </a:p>
          </p:txBody>
        </p:sp>
      </p:grpSp>
      <p:grpSp>
        <p:nvGrpSpPr>
          <p:cNvPr id="12" name="Group 12"/>
          <p:cNvGrpSpPr/>
          <p:nvPr/>
        </p:nvGrpSpPr>
        <p:grpSpPr>
          <a:xfrm>
            <a:off x="12790556" y="-643689"/>
            <a:ext cx="6030561" cy="12061121"/>
            <a:chOff x="0" y="0"/>
            <a:chExt cx="3175000" cy="6350000"/>
          </a:xfrm>
        </p:grpSpPr>
        <p:sp>
          <p:nvSpPr>
            <p:cNvPr id="13" name="Freeform 13"/>
            <p:cNvSpPr/>
            <p:nvPr/>
          </p:nvSpPr>
          <p:spPr>
            <a:xfrm>
              <a:off x="0" y="0"/>
              <a:ext cx="3175000" cy="6350000"/>
            </a:xfrm>
            <a:custGeom>
              <a:avLst/>
              <a:gdLst/>
              <a:ahLst/>
              <a:cxnLst/>
              <a:rect l="l" t="t" r="r" b="b"/>
              <a:pathLst>
                <a:path w="3175000" h="6350000">
                  <a:moveTo>
                    <a:pt x="0" y="3175000"/>
                  </a:moveTo>
                  <a:cubicBezTo>
                    <a:pt x="0" y="4928870"/>
                    <a:pt x="1421130" y="6350000"/>
                    <a:pt x="3175000" y="6350000"/>
                  </a:cubicBezTo>
                  <a:lnTo>
                    <a:pt x="3175000" y="0"/>
                  </a:lnTo>
                  <a:cubicBezTo>
                    <a:pt x="1421130" y="0"/>
                    <a:pt x="0" y="1421130"/>
                    <a:pt x="0" y="3175000"/>
                  </a:cubicBezTo>
                  <a:close/>
                </a:path>
              </a:pathLst>
            </a:custGeom>
            <a:blipFill>
              <a:blip r:embed="rId4"/>
              <a:stretch>
                <a:fillRect l="-100093" r="-100093"/>
              </a:stretch>
            </a:blipFill>
          </p:spPr>
        </p:sp>
      </p:grpSp>
      <p:grpSp>
        <p:nvGrpSpPr>
          <p:cNvPr id="14" name="Group 14"/>
          <p:cNvGrpSpPr/>
          <p:nvPr/>
        </p:nvGrpSpPr>
        <p:grpSpPr>
          <a:xfrm rot="3945801">
            <a:off x="11868535" y="8125500"/>
            <a:ext cx="4776403" cy="4776403"/>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6220"/>
            </a:solidFill>
          </p:spPr>
        </p:sp>
        <p:sp>
          <p:nvSpPr>
            <p:cNvPr id="16" name="TextBox 16"/>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sp>
        <p:nvSpPr>
          <p:cNvPr id="17" name="Freeform 17"/>
          <p:cNvSpPr/>
          <p:nvPr/>
        </p:nvSpPr>
        <p:spPr>
          <a:xfrm rot="3945801">
            <a:off x="12156571" y="7154038"/>
            <a:ext cx="1577153" cy="3243522"/>
          </a:xfrm>
          <a:custGeom>
            <a:avLst/>
            <a:gdLst/>
            <a:ahLst/>
            <a:cxnLst/>
            <a:rect l="l" t="t" r="r" b="b"/>
            <a:pathLst>
              <a:path w="1577153" h="3243522">
                <a:moveTo>
                  <a:pt x="0" y="0"/>
                </a:moveTo>
                <a:lnTo>
                  <a:pt x="1577154" y="0"/>
                </a:lnTo>
                <a:lnTo>
                  <a:pt x="1577154" y="3243523"/>
                </a:lnTo>
                <a:lnTo>
                  <a:pt x="0" y="3243523"/>
                </a:lnTo>
                <a:lnTo>
                  <a:pt x="0" y="0"/>
                </a:lnTo>
                <a:close/>
              </a:path>
            </a:pathLst>
          </a:custGeom>
          <a:blipFill>
            <a:blip r:embed="rId5">
              <a:extLst>
                <a:ext uri="{96DAC541-7B7A-43D3-8B79-37D633B846F1}">
                  <asvg:svgBlip xmlns:asvg="http://schemas.microsoft.com/office/drawing/2016/SVG/main" xmlns="" r:embed="rId6"/>
                </a:ext>
              </a:extLst>
            </a:blip>
            <a:stretch>
              <a:fillRect r="-204881"/>
            </a:stretch>
          </a:blipFill>
        </p:spPr>
      </p:sp>
      <p:sp>
        <p:nvSpPr>
          <p:cNvPr id="18" name="TextBox 18"/>
          <p:cNvSpPr txBox="1"/>
          <p:nvPr/>
        </p:nvSpPr>
        <p:spPr>
          <a:xfrm>
            <a:off x="2112837" y="4359606"/>
            <a:ext cx="9356095" cy="3984642"/>
          </a:xfrm>
          <a:prstGeom prst="rect">
            <a:avLst/>
          </a:prstGeom>
        </p:spPr>
        <p:txBody>
          <a:bodyPr lIns="0" tIns="0" rIns="0" bIns="0" rtlCol="0" anchor="t">
            <a:spAutoFit/>
          </a:bodyPr>
          <a:lstStyle/>
          <a:p>
            <a:pPr algn="l">
              <a:lnSpc>
                <a:spcPts val="3962"/>
              </a:lnSpc>
            </a:pPr>
            <a:r>
              <a:rPr lang="en-US" sz="2573" spc="-7">
                <a:solidFill>
                  <a:srgbClr val="191919"/>
                </a:solidFill>
                <a:latin typeface="Times New Roman"/>
                <a:ea typeface="Times New Roman"/>
                <a:cs typeface="Times New Roman"/>
                <a:sym typeface="Times New Roman"/>
              </a:rPr>
              <a:t>Psikolojinin önemli kuramcılarından Albert BANDURA  “OTOKONTROL” kavramını  bireylerin kendi davranışlarını ve duygularını yönetme becerisi olarak ele almaktadır. </a:t>
            </a:r>
          </a:p>
          <a:p>
            <a:pPr algn="l">
              <a:lnSpc>
                <a:spcPts val="3962"/>
              </a:lnSpc>
            </a:pPr>
            <a:endParaRPr lang="en-US" sz="2573" spc="-7">
              <a:solidFill>
                <a:srgbClr val="191919"/>
              </a:solidFill>
              <a:latin typeface="Times New Roman"/>
              <a:ea typeface="Times New Roman"/>
              <a:cs typeface="Times New Roman"/>
              <a:sym typeface="Times New Roman"/>
            </a:endParaRPr>
          </a:p>
          <a:p>
            <a:pPr algn="l">
              <a:lnSpc>
                <a:spcPts val="3962"/>
              </a:lnSpc>
            </a:pPr>
            <a:r>
              <a:rPr lang="en-US" sz="2573" spc="-7">
                <a:solidFill>
                  <a:srgbClr val="191919"/>
                </a:solidFill>
                <a:latin typeface="Times New Roman"/>
                <a:ea typeface="Times New Roman"/>
                <a:cs typeface="Times New Roman"/>
                <a:sym typeface="Times New Roman"/>
              </a:rPr>
              <a:t>Bu kavram, öz-yeterlik (self-efficacy) ile bağlantılıdır ve bireylerin, hedeflerine ulaşma konusunda kendilerine olan inançlarının sağlıklı bir yaşam  sürme üzerinde önemli bir etkisi olduğunu vurgulamaktadır.</a:t>
            </a:r>
          </a:p>
        </p:txBody>
      </p:sp>
      <p:sp>
        <p:nvSpPr>
          <p:cNvPr id="19" name="TextBox 19"/>
          <p:cNvSpPr txBox="1"/>
          <p:nvPr/>
        </p:nvSpPr>
        <p:spPr>
          <a:xfrm>
            <a:off x="2237832" y="1763243"/>
            <a:ext cx="6727836" cy="1487964"/>
          </a:xfrm>
          <a:prstGeom prst="rect">
            <a:avLst/>
          </a:prstGeom>
        </p:spPr>
        <p:txBody>
          <a:bodyPr lIns="0" tIns="0" rIns="0" bIns="0" rtlCol="0" anchor="t">
            <a:spAutoFit/>
          </a:bodyPr>
          <a:lstStyle/>
          <a:p>
            <a:pPr algn="l">
              <a:lnSpc>
                <a:spcPts val="5762"/>
              </a:lnSpc>
            </a:pPr>
            <a:r>
              <a:rPr lang="en-US" sz="5940" b="1" spc="297">
                <a:solidFill>
                  <a:srgbClr val="191919"/>
                </a:solidFill>
                <a:latin typeface="Gotham Bold"/>
                <a:ea typeface="Gotham Bold"/>
                <a:cs typeface="Gotham Bold"/>
                <a:sym typeface="Gotham Bold"/>
              </a:rPr>
              <a:t>OTOKONTROL NEDİR?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grpSp>
        <p:nvGrpSpPr>
          <p:cNvPr id="2" name="Group 2"/>
          <p:cNvGrpSpPr/>
          <p:nvPr/>
        </p:nvGrpSpPr>
        <p:grpSpPr>
          <a:xfrm>
            <a:off x="10882580" y="-3503638"/>
            <a:ext cx="12753441" cy="12753441"/>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61950" cap="sq">
              <a:solidFill>
                <a:srgbClr val="FD6220">
                  <a:alpha val="25882"/>
                </a:srgbClr>
              </a:solidFill>
              <a:prstDash val="solid"/>
              <a:miter/>
            </a:ln>
          </p:spPr>
        </p:sp>
        <p:sp>
          <p:nvSpPr>
            <p:cNvPr id="4" name="TextBox 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1591510" y="1563225"/>
            <a:ext cx="5946689" cy="3317308"/>
            <a:chOff x="0" y="0"/>
            <a:chExt cx="7928919" cy="4423077"/>
          </a:xfrm>
        </p:grpSpPr>
        <p:pic>
          <p:nvPicPr>
            <p:cNvPr id="6" name="Picture 6"/>
            <p:cNvPicPr>
              <a:picLocks noChangeAspect="1"/>
            </p:cNvPicPr>
            <p:nvPr/>
          </p:nvPicPr>
          <p:blipFill>
            <a:blip r:embed="rId2"/>
            <a:srcRect t="8135" b="8135"/>
            <a:stretch>
              <a:fillRect/>
            </a:stretch>
          </p:blipFill>
          <p:spPr>
            <a:xfrm>
              <a:off x="0" y="0"/>
              <a:ext cx="7928919" cy="4423077"/>
            </a:xfrm>
            <a:prstGeom prst="rect">
              <a:avLst/>
            </a:prstGeom>
          </p:spPr>
        </p:pic>
      </p:grpSp>
      <p:grpSp>
        <p:nvGrpSpPr>
          <p:cNvPr id="7" name="Group 7"/>
          <p:cNvGrpSpPr/>
          <p:nvPr/>
        </p:nvGrpSpPr>
        <p:grpSpPr>
          <a:xfrm>
            <a:off x="-1762998" y="-1171011"/>
            <a:ext cx="3499668" cy="13405540"/>
            <a:chOff x="0" y="0"/>
            <a:chExt cx="212191" cy="812800"/>
          </a:xfrm>
        </p:grpSpPr>
        <p:sp>
          <p:nvSpPr>
            <p:cNvPr id="8" name="Freeform 8"/>
            <p:cNvSpPr/>
            <p:nvPr/>
          </p:nvSpPr>
          <p:spPr>
            <a:xfrm>
              <a:off x="0" y="0"/>
              <a:ext cx="212191" cy="812800"/>
            </a:xfrm>
            <a:custGeom>
              <a:avLst/>
              <a:gdLst/>
              <a:ahLst/>
              <a:cxnLst/>
              <a:rect l="l" t="t" r="r" b="b"/>
              <a:pathLst>
                <a:path w="212191" h="812800">
                  <a:moveTo>
                    <a:pt x="106095" y="0"/>
                  </a:moveTo>
                  <a:cubicBezTo>
                    <a:pt x="47500" y="0"/>
                    <a:pt x="0" y="181951"/>
                    <a:pt x="0" y="406400"/>
                  </a:cubicBezTo>
                  <a:cubicBezTo>
                    <a:pt x="0" y="630849"/>
                    <a:pt x="47500" y="812800"/>
                    <a:pt x="106095" y="812800"/>
                  </a:cubicBezTo>
                  <a:cubicBezTo>
                    <a:pt x="164690" y="812800"/>
                    <a:pt x="212191" y="630849"/>
                    <a:pt x="212191" y="406400"/>
                  </a:cubicBezTo>
                  <a:cubicBezTo>
                    <a:pt x="212191" y="181951"/>
                    <a:pt x="164690" y="0"/>
                    <a:pt x="106095" y="0"/>
                  </a:cubicBezTo>
                  <a:close/>
                </a:path>
              </a:pathLst>
            </a:custGeom>
            <a:solidFill>
              <a:srgbClr val="000000">
                <a:alpha val="0"/>
              </a:srgbClr>
            </a:solidFill>
            <a:ln w="19050" cap="sq">
              <a:solidFill>
                <a:srgbClr val="F9232C"/>
              </a:solidFill>
              <a:prstDash val="solid"/>
              <a:miter/>
            </a:ln>
          </p:spPr>
        </p:sp>
        <p:sp>
          <p:nvSpPr>
            <p:cNvPr id="9" name="TextBox 9"/>
            <p:cNvSpPr txBox="1"/>
            <p:nvPr/>
          </p:nvSpPr>
          <p:spPr>
            <a:xfrm>
              <a:off x="19893" y="47625"/>
              <a:ext cx="172405" cy="688975"/>
            </a:xfrm>
            <a:prstGeom prst="rect">
              <a:avLst/>
            </a:prstGeom>
          </p:spPr>
          <p:txBody>
            <a:bodyPr lIns="50800" tIns="50800" rIns="50800" bIns="50800" rtlCol="0" anchor="ctr"/>
            <a:lstStyle/>
            <a:p>
              <a:pPr algn="ctr">
                <a:lnSpc>
                  <a:spcPts val="2659"/>
                </a:lnSpc>
              </a:pPr>
              <a:endParaRPr/>
            </a:p>
          </p:txBody>
        </p:sp>
      </p:grpSp>
      <p:sp>
        <p:nvSpPr>
          <p:cNvPr id="10" name="Freeform 10"/>
          <p:cNvSpPr/>
          <p:nvPr/>
        </p:nvSpPr>
        <p:spPr>
          <a:xfrm>
            <a:off x="16313420" y="910465"/>
            <a:ext cx="945880" cy="236470"/>
          </a:xfrm>
          <a:custGeom>
            <a:avLst/>
            <a:gdLst/>
            <a:ahLst/>
            <a:cxnLst/>
            <a:rect l="l" t="t" r="r" b="b"/>
            <a:pathLst>
              <a:path w="945880" h="236470">
                <a:moveTo>
                  <a:pt x="0" y="0"/>
                </a:moveTo>
                <a:lnTo>
                  <a:pt x="945880" y="0"/>
                </a:lnTo>
                <a:lnTo>
                  <a:pt x="945880" y="236470"/>
                </a:lnTo>
                <a:lnTo>
                  <a:pt x="0" y="23647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11" name="Group 11"/>
          <p:cNvGrpSpPr/>
          <p:nvPr/>
        </p:nvGrpSpPr>
        <p:grpSpPr>
          <a:xfrm>
            <a:off x="227045" y="4539296"/>
            <a:ext cx="992463" cy="992463"/>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6220"/>
            </a:solidFill>
          </p:spPr>
        </p:sp>
        <p:sp>
          <p:nvSpPr>
            <p:cNvPr id="13" name="TextBox 13"/>
            <p:cNvSpPr txBox="1"/>
            <p:nvPr/>
          </p:nvSpPr>
          <p:spPr>
            <a:xfrm>
              <a:off x="76200" y="19050"/>
              <a:ext cx="660400" cy="717550"/>
            </a:xfrm>
            <a:prstGeom prst="rect">
              <a:avLst/>
            </a:prstGeom>
          </p:spPr>
          <p:txBody>
            <a:bodyPr lIns="50800" tIns="50800" rIns="50800" bIns="50800" rtlCol="0" anchor="ctr"/>
            <a:lstStyle/>
            <a:p>
              <a:pPr algn="ctr">
                <a:lnSpc>
                  <a:spcPts val="3779"/>
                </a:lnSpc>
                <a:spcBef>
                  <a:spcPct val="0"/>
                </a:spcBef>
              </a:pPr>
              <a:r>
                <a:rPr lang="en-US" sz="2699">
                  <a:solidFill>
                    <a:srgbClr val="FFFEFE"/>
                  </a:solidFill>
                  <a:latin typeface="Gotham"/>
                  <a:ea typeface="Gotham"/>
                  <a:cs typeface="Gotham"/>
                  <a:sym typeface="Gotham"/>
                </a:rPr>
                <a:t>2</a:t>
              </a:r>
            </a:p>
          </p:txBody>
        </p:sp>
      </p:grpSp>
      <p:grpSp>
        <p:nvGrpSpPr>
          <p:cNvPr id="14" name="Group 14"/>
          <p:cNvGrpSpPr/>
          <p:nvPr/>
        </p:nvGrpSpPr>
        <p:grpSpPr>
          <a:xfrm rot="-542939">
            <a:off x="14246281" y="4481969"/>
            <a:ext cx="2636985" cy="3669773"/>
            <a:chOff x="0" y="0"/>
            <a:chExt cx="3515979" cy="4893030"/>
          </a:xfrm>
        </p:grpSpPr>
        <p:pic>
          <p:nvPicPr>
            <p:cNvPr id="15" name="Picture 15"/>
            <p:cNvPicPr>
              <a:picLocks noChangeAspect="1"/>
            </p:cNvPicPr>
            <p:nvPr/>
          </p:nvPicPr>
          <p:blipFill>
            <a:blip r:embed="rId5"/>
            <a:srcRect t="3466" b="3466"/>
            <a:stretch>
              <a:fillRect/>
            </a:stretch>
          </p:blipFill>
          <p:spPr>
            <a:xfrm>
              <a:off x="0" y="0"/>
              <a:ext cx="3515979" cy="4893030"/>
            </a:xfrm>
            <a:prstGeom prst="rect">
              <a:avLst/>
            </a:prstGeom>
          </p:spPr>
        </p:pic>
      </p:grpSp>
      <p:sp>
        <p:nvSpPr>
          <p:cNvPr id="16" name="TextBox 16"/>
          <p:cNvSpPr txBox="1"/>
          <p:nvPr/>
        </p:nvSpPr>
        <p:spPr>
          <a:xfrm>
            <a:off x="1609295" y="625870"/>
            <a:ext cx="6039059" cy="937354"/>
          </a:xfrm>
          <a:prstGeom prst="rect">
            <a:avLst/>
          </a:prstGeom>
        </p:spPr>
        <p:txBody>
          <a:bodyPr lIns="0" tIns="0" rIns="0" bIns="0" rtlCol="0" anchor="t">
            <a:spAutoFit/>
          </a:bodyPr>
          <a:lstStyle/>
          <a:p>
            <a:pPr algn="l">
              <a:lnSpc>
                <a:spcPts val="7659"/>
              </a:lnSpc>
            </a:pPr>
            <a:r>
              <a:rPr lang="en-US" sz="5471" b="1">
                <a:solidFill>
                  <a:srgbClr val="191919"/>
                </a:solidFill>
                <a:latin typeface="Gotham Bold"/>
                <a:ea typeface="Gotham Bold"/>
                <a:cs typeface="Gotham Bold"/>
                <a:sym typeface="Gotham Bold"/>
              </a:rPr>
              <a:t>NEDEN ÖNEMLİ</a:t>
            </a:r>
          </a:p>
        </p:txBody>
      </p:sp>
      <p:sp>
        <p:nvSpPr>
          <p:cNvPr id="17" name="TextBox 17"/>
          <p:cNvSpPr txBox="1"/>
          <p:nvPr/>
        </p:nvSpPr>
        <p:spPr>
          <a:xfrm>
            <a:off x="1876062" y="5493659"/>
            <a:ext cx="9006517" cy="3339465"/>
          </a:xfrm>
          <a:prstGeom prst="rect">
            <a:avLst/>
          </a:prstGeom>
        </p:spPr>
        <p:txBody>
          <a:bodyPr lIns="0" tIns="0" rIns="0" bIns="0" rtlCol="0" anchor="t">
            <a:spAutoFit/>
          </a:bodyPr>
          <a:lstStyle/>
          <a:p>
            <a:pPr marL="474976" lvl="1" indent="-237488" algn="ctr">
              <a:lnSpc>
                <a:spcPts val="2969"/>
              </a:lnSpc>
              <a:buFont typeface="Arial"/>
              <a:buChar char="•"/>
            </a:pPr>
            <a:r>
              <a:rPr lang="en-US" sz="2199" spc="54">
                <a:solidFill>
                  <a:srgbClr val="191919"/>
                </a:solidFill>
                <a:latin typeface="Blacker Sans Pro"/>
                <a:ea typeface="Blacker Sans Pro"/>
                <a:cs typeface="Blacker Sans Pro"/>
                <a:sym typeface="Blacker Sans Pro"/>
              </a:rPr>
              <a:t>Otokontrol, çocukların ergenlik dönemine geçişinde özellikle kritik bir öneme sahiptir. Ergenlik, dürtü kontrolünün zayıfladığı, risk alma davranışlarının arttığı bir dönemdir. Bu noktada, çocuklara otokontrol becerilerini öğretmek, sağlıklı karar verme süreçlerini destekler ve olumsuz sonuçların önüne geçer. Ayrıca, akademik başarı üzerinde de önemli bir etkiye sahiptir; otokontrol sahibi çocuklar, hedeflerine ulaşmak için gerekli planlama ve öz disiplin becerilerini geliştirebilirler</a:t>
            </a:r>
            <a:r>
              <a:rPr lang="en-US" sz="2199" b="1" spc="54">
                <a:solidFill>
                  <a:srgbClr val="191919"/>
                </a:solidFill>
                <a:latin typeface="Blacker Sans Pro Bold"/>
                <a:ea typeface="Blacker Sans Pro Bold"/>
                <a:cs typeface="Blacker Sans Pro Bold"/>
                <a:sym typeface="Blacker Sans Pro Bold"/>
              </a:rPr>
              <a:t> (Duckworth &amp; Seligman, 2005).</a:t>
            </a:r>
          </a:p>
        </p:txBody>
      </p:sp>
      <p:sp>
        <p:nvSpPr>
          <p:cNvPr id="18" name="TextBox 18"/>
          <p:cNvSpPr txBox="1"/>
          <p:nvPr/>
        </p:nvSpPr>
        <p:spPr>
          <a:xfrm>
            <a:off x="1736671" y="2130672"/>
            <a:ext cx="7890543" cy="2225040"/>
          </a:xfrm>
          <a:prstGeom prst="rect">
            <a:avLst/>
          </a:prstGeom>
        </p:spPr>
        <p:txBody>
          <a:bodyPr lIns="0" tIns="0" rIns="0" bIns="0" rtlCol="0" anchor="t">
            <a:spAutoFit/>
          </a:bodyPr>
          <a:lstStyle/>
          <a:p>
            <a:pPr marL="474976" lvl="1" indent="-237488" algn="ctr">
              <a:lnSpc>
                <a:spcPts val="2969"/>
              </a:lnSpc>
              <a:buFont typeface="Arial"/>
              <a:buChar char="•"/>
            </a:pPr>
            <a:r>
              <a:rPr lang="en-US" sz="2199" b="1" spc="54">
                <a:solidFill>
                  <a:srgbClr val="1D1A14"/>
                </a:solidFill>
                <a:latin typeface="Blacker Sans Pro Bold"/>
                <a:ea typeface="Blacker Sans Pro Bold"/>
                <a:cs typeface="Blacker Sans Pro Bold"/>
                <a:sym typeface="Blacker Sans Pro Bold"/>
              </a:rPr>
              <a:t>Baumeister ve Heatherton (1996)</a:t>
            </a:r>
            <a:r>
              <a:rPr lang="en-US" sz="2199" b="1" spc="54">
                <a:solidFill>
                  <a:srgbClr val="191919"/>
                </a:solidFill>
                <a:latin typeface="Blacker Sans Pro Bold"/>
                <a:ea typeface="Blacker Sans Pro Bold"/>
                <a:cs typeface="Blacker Sans Pro Bold"/>
                <a:sym typeface="Blacker Sans Pro Bold"/>
              </a:rPr>
              <a:t>,</a:t>
            </a:r>
            <a:r>
              <a:rPr lang="en-US" sz="2199" spc="54">
                <a:solidFill>
                  <a:srgbClr val="191919"/>
                </a:solidFill>
                <a:latin typeface="Blacker Sans Pro"/>
                <a:ea typeface="Blacker Sans Pro"/>
                <a:cs typeface="Blacker Sans Pro"/>
                <a:sym typeface="Blacker Sans Pro"/>
              </a:rPr>
              <a:t> otokontrolün kişisel başarı, sosyal ilişkiler ve psikolojik sağlık üzerindeki olumlu etkilerini vurgulamaktadır. Çocukluk döneminde geliştirilen otokontrol becerileri, bireylerin daha sonraki yaşamlarında çeşitli zorluklarla başa çıkabilme kapasitelerini artırır.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grpSp>
        <p:nvGrpSpPr>
          <p:cNvPr id="2" name="Group 2"/>
          <p:cNvGrpSpPr/>
          <p:nvPr/>
        </p:nvGrpSpPr>
        <p:grpSpPr>
          <a:xfrm>
            <a:off x="11312611" y="1028700"/>
            <a:ext cx="4556554" cy="3317308"/>
            <a:chOff x="0" y="0"/>
            <a:chExt cx="6075405" cy="4423077"/>
          </a:xfrm>
        </p:grpSpPr>
        <p:pic>
          <p:nvPicPr>
            <p:cNvPr id="3" name="Picture 3"/>
            <p:cNvPicPr>
              <a:picLocks noChangeAspect="1"/>
            </p:cNvPicPr>
            <p:nvPr/>
          </p:nvPicPr>
          <p:blipFill>
            <a:blip r:embed="rId2"/>
            <a:srcRect l="4242" r="4242"/>
            <a:stretch>
              <a:fillRect/>
            </a:stretch>
          </p:blipFill>
          <p:spPr>
            <a:xfrm>
              <a:off x="0" y="0"/>
              <a:ext cx="6075405" cy="4423077"/>
            </a:xfrm>
            <a:prstGeom prst="rect">
              <a:avLst/>
            </a:prstGeom>
          </p:spPr>
        </p:pic>
      </p:grpSp>
      <p:grpSp>
        <p:nvGrpSpPr>
          <p:cNvPr id="4" name="Group 4"/>
          <p:cNvGrpSpPr/>
          <p:nvPr/>
        </p:nvGrpSpPr>
        <p:grpSpPr>
          <a:xfrm>
            <a:off x="-1647263" y="-1297541"/>
            <a:ext cx="3499668" cy="13405540"/>
            <a:chOff x="0" y="0"/>
            <a:chExt cx="212191" cy="812800"/>
          </a:xfrm>
        </p:grpSpPr>
        <p:sp>
          <p:nvSpPr>
            <p:cNvPr id="5" name="Freeform 5"/>
            <p:cNvSpPr/>
            <p:nvPr/>
          </p:nvSpPr>
          <p:spPr>
            <a:xfrm>
              <a:off x="0" y="0"/>
              <a:ext cx="212191" cy="812800"/>
            </a:xfrm>
            <a:custGeom>
              <a:avLst/>
              <a:gdLst/>
              <a:ahLst/>
              <a:cxnLst/>
              <a:rect l="l" t="t" r="r" b="b"/>
              <a:pathLst>
                <a:path w="212191" h="812800">
                  <a:moveTo>
                    <a:pt x="106095" y="0"/>
                  </a:moveTo>
                  <a:cubicBezTo>
                    <a:pt x="47500" y="0"/>
                    <a:pt x="0" y="181951"/>
                    <a:pt x="0" y="406400"/>
                  </a:cubicBezTo>
                  <a:cubicBezTo>
                    <a:pt x="0" y="630849"/>
                    <a:pt x="47500" y="812800"/>
                    <a:pt x="106095" y="812800"/>
                  </a:cubicBezTo>
                  <a:cubicBezTo>
                    <a:pt x="164690" y="812800"/>
                    <a:pt x="212191" y="630849"/>
                    <a:pt x="212191" y="406400"/>
                  </a:cubicBezTo>
                  <a:cubicBezTo>
                    <a:pt x="212191" y="181951"/>
                    <a:pt x="164690" y="0"/>
                    <a:pt x="106095" y="0"/>
                  </a:cubicBezTo>
                  <a:close/>
                </a:path>
              </a:pathLst>
            </a:custGeom>
            <a:solidFill>
              <a:srgbClr val="000000">
                <a:alpha val="0"/>
              </a:srgbClr>
            </a:solidFill>
            <a:ln w="19050" cap="sq">
              <a:solidFill>
                <a:srgbClr val="F9232C"/>
              </a:solidFill>
              <a:prstDash val="solid"/>
              <a:miter/>
            </a:ln>
          </p:spPr>
        </p:sp>
        <p:sp>
          <p:nvSpPr>
            <p:cNvPr id="6" name="TextBox 6"/>
            <p:cNvSpPr txBox="1"/>
            <p:nvPr/>
          </p:nvSpPr>
          <p:spPr>
            <a:xfrm>
              <a:off x="19893" y="47625"/>
              <a:ext cx="172405" cy="688975"/>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376715" y="4579892"/>
            <a:ext cx="992463" cy="992463"/>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6220"/>
            </a:solidFill>
          </p:spPr>
        </p:sp>
        <p:sp>
          <p:nvSpPr>
            <p:cNvPr id="9" name="TextBox 9"/>
            <p:cNvSpPr txBox="1"/>
            <p:nvPr/>
          </p:nvSpPr>
          <p:spPr>
            <a:xfrm>
              <a:off x="76200" y="19050"/>
              <a:ext cx="660400" cy="717550"/>
            </a:xfrm>
            <a:prstGeom prst="rect">
              <a:avLst/>
            </a:prstGeom>
          </p:spPr>
          <p:txBody>
            <a:bodyPr lIns="50800" tIns="50800" rIns="50800" bIns="50800" rtlCol="0" anchor="ctr"/>
            <a:lstStyle/>
            <a:p>
              <a:pPr algn="ctr">
                <a:lnSpc>
                  <a:spcPts val="3779"/>
                </a:lnSpc>
                <a:spcBef>
                  <a:spcPct val="0"/>
                </a:spcBef>
              </a:pPr>
              <a:r>
                <a:rPr lang="en-US" sz="2699">
                  <a:solidFill>
                    <a:srgbClr val="FFFEFE"/>
                  </a:solidFill>
                  <a:latin typeface="Gotham"/>
                  <a:ea typeface="Gotham"/>
                  <a:cs typeface="Gotham"/>
                  <a:sym typeface="Gotham"/>
                </a:rPr>
                <a:t>3</a:t>
              </a:r>
            </a:p>
          </p:txBody>
        </p:sp>
      </p:grpSp>
      <p:grpSp>
        <p:nvGrpSpPr>
          <p:cNvPr id="10" name="Group 10"/>
          <p:cNvGrpSpPr/>
          <p:nvPr/>
        </p:nvGrpSpPr>
        <p:grpSpPr>
          <a:xfrm>
            <a:off x="11312611" y="4443074"/>
            <a:ext cx="2660764" cy="4815226"/>
            <a:chOff x="0" y="0"/>
            <a:chExt cx="3547686" cy="6420301"/>
          </a:xfrm>
        </p:grpSpPr>
        <p:pic>
          <p:nvPicPr>
            <p:cNvPr id="11" name="Picture 11"/>
            <p:cNvPicPr>
              <a:picLocks noChangeAspect="1"/>
            </p:cNvPicPr>
            <p:nvPr/>
          </p:nvPicPr>
          <p:blipFill>
            <a:blip r:embed="rId3"/>
            <a:srcRect l="31592" r="31592"/>
            <a:stretch>
              <a:fillRect/>
            </a:stretch>
          </p:blipFill>
          <p:spPr>
            <a:xfrm>
              <a:off x="0" y="0"/>
              <a:ext cx="3547686" cy="6420301"/>
            </a:xfrm>
            <a:prstGeom prst="rect">
              <a:avLst/>
            </a:prstGeom>
          </p:spPr>
        </p:pic>
      </p:grpSp>
      <p:grpSp>
        <p:nvGrpSpPr>
          <p:cNvPr id="12" name="Group 12"/>
          <p:cNvGrpSpPr/>
          <p:nvPr/>
        </p:nvGrpSpPr>
        <p:grpSpPr>
          <a:xfrm>
            <a:off x="15994763" y="1028700"/>
            <a:ext cx="1436473" cy="3317308"/>
            <a:chOff x="0" y="0"/>
            <a:chExt cx="1915297" cy="4423077"/>
          </a:xfrm>
        </p:grpSpPr>
        <p:sp>
          <p:nvSpPr>
            <p:cNvPr id="13" name="AutoShape 13"/>
            <p:cNvSpPr/>
            <p:nvPr/>
          </p:nvSpPr>
          <p:spPr>
            <a:xfrm>
              <a:off x="0" y="0"/>
              <a:ext cx="1915297" cy="4423077"/>
            </a:xfrm>
            <a:prstGeom prst="rect">
              <a:avLst/>
            </a:prstGeom>
            <a:solidFill>
              <a:srgbClr val="FD6220"/>
            </a:solidFill>
          </p:spPr>
        </p:sp>
      </p:grpSp>
      <p:grpSp>
        <p:nvGrpSpPr>
          <p:cNvPr id="14" name="Group 14"/>
          <p:cNvGrpSpPr/>
          <p:nvPr/>
        </p:nvGrpSpPr>
        <p:grpSpPr>
          <a:xfrm>
            <a:off x="14106296" y="4443074"/>
            <a:ext cx="3324940" cy="2137237"/>
            <a:chOff x="0" y="0"/>
            <a:chExt cx="4433253" cy="2849649"/>
          </a:xfrm>
        </p:grpSpPr>
        <p:pic>
          <p:nvPicPr>
            <p:cNvPr id="15" name="Picture 15"/>
            <p:cNvPicPr>
              <a:picLocks noChangeAspect="1"/>
            </p:cNvPicPr>
            <p:nvPr/>
          </p:nvPicPr>
          <p:blipFill>
            <a:blip r:embed="rId4"/>
            <a:srcRect l="11107" r="11107"/>
            <a:stretch>
              <a:fillRect/>
            </a:stretch>
          </p:blipFill>
          <p:spPr>
            <a:xfrm>
              <a:off x="0" y="0"/>
              <a:ext cx="4433253" cy="2849649"/>
            </a:xfrm>
            <a:prstGeom prst="rect">
              <a:avLst/>
            </a:prstGeom>
          </p:spPr>
        </p:pic>
      </p:grpSp>
      <p:grpSp>
        <p:nvGrpSpPr>
          <p:cNvPr id="16" name="Group 16"/>
          <p:cNvGrpSpPr/>
          <p:nvPr/>
        </p:nvGrpSpPr>
        <p:grpSpPr>
          <a:xfrm>
            <a:off x="14106296" y="6675561"/>
            <a:ext cx="3324940" cy="2582739"/>
            <a:chOff x="0" y="0"/>
            <a:chExt cx="4433253" cy="3443652"/>
          </a:xfrm>
        </p:grpSpPr>
        <p:pic>
          <p:nvPicPr>
            <p:cNvPr id="17" name="Picture 17"/>
            <p:cNvPicPr>
              <a:picLocks noChangeAspect="1"/>
            </p:cNvPicPr>
            <p:nvPr/>
          </p:nvPicPr>
          <p:blipFill>
            <a:blip r:embed="rId5"/>
            <a:srcRect l="7114" r="7114"/>
            <a:stretch>
              <a:fillRect/>
            </a:stretch>
          </p:blipFill>
          <p:spPr>
            <a:xfrm>
              <a:off x="0" y="0"/>
              <a:ext cx="4433253" cy="3443652"/>
            </a:xfrm>
            <a:prstGeom prst="rect">
              <a:avLst/>
            </a:prstGeom>
          </p:spPr>
        </p:pic>
      </p:grpSp>
      <p:sp>
        <p:nvSpPr>
          <p:cNvPr id="18" name="TextBox 18"/>
          <p:cNvSpPr txBox="1"/>
          <p:nvPr/>
        </p:nvSpPr>
        <p:spPr>
          <a:xfrm>
            <a:off x="2423905" y="401200"/>
            <a:ext cx="6989101" cy="1581148"/>
          </a:xfrm>
          <a:prstGeom prst="rect">
            <a:avLst/>
          </a:prstGeom>
        </p:spPr>
        <p:txBody>
          <a:bodyPr lIns="0" tIns="0" rIns="0" bIns="0" rtlCol="0" anchor="t">
            <a:spAutoFit/>
          </a:bodyPr>
          <a:lstStyle/>
          <a:p>
            <a:pPr algn="l">
              <a:lnSpc>
                <a:spcPts val="6300"/>
              </a:lnSpc>
            </a:pPr>
            <a:r>
              <a:rPr lang="en-US" sz="4500" b="1">
                <a:solidFill>
                  <a:srgbClr val="191919"/>
                </a:solidFill>
                <a:latin typeface="Gotham Bold"/>
                <a:ea typeface="Gotham Bold"/>
                <a:cs typeface="Gotham Bold"/>
                <a:sym typeface="Gotham Bold"/>
              </a:rPr>
              <a:t>OTOKONTROL TEMEL BİLEŞENLERİ</a:t>
            </a:r>
          </a:p>
        </p:txBody>
      </p:sp>
      <p:sp>
        <p:nvSpPr>
          <p:cNvPr id="19" name="TextBox 19"/>
          <p:cNvSpPr txBox="1"/>
          <p:nvPr/>
        </p:nvSpPr>
        <p:spPr>
          <a:xfrm>
            <a:off x="2423905" y="2767950"/>
            <a:ext cx="5213387" cy="489568"/>
          </a:xfrm>
          <a:prstGeom prst="rect">
            <a:avLst/>
          </a:prstGeom>
        </p:spPr>
        <p:txBody>
          <a:bodyPr lIns="0" tIns="0" rIns="0" bIns="0" rtlCol="0" anchor="t">
            <a:spAutoFit/>
          </a:bodyPr>
          <a:lstStyle/>
          <a:p>
            <a:pPr algn="l">
              <a:lnSpc>
                <a:spcPts val="3990"/>
              </a:lnSpc>
            </a:pPr>
            <a:r>
              <a:rPr lang="en-US" sz="2850">
                <a:solidFill>
                  <a:srgbClr val="191919"/>
                </a:solidFill>
                <a:latin typeface="Gotham"/>
                <a:ea typeface="Gotham"/>
                <a:cs typeface="Gotham"/>
                <a:sym typeface="Gotham"/>
              </a:rPr>
              <a:t>Duygusal Kontrol</a:t>
            </a:r>
          </a:p>
        </p:txBody>
      </p:sp>
      <p:sp>
        <p:nvSpPr>
          <p:cNvPr id="20" name="TextBox 20"/>
          <p:cNvSpPr txBox="1"/>
          <p:nvPr/>
        </p:nvSpPr>
        <p:spPr>
          <a:xfrm>
            <a:off x="2766992" y="4385924"/>
            <a:ext cx="6794951" cy="2277110"/>
          </a:xfrm>
          <a:prstGeom prst="rect">
            <a:avLst/>
          </a:prstGeom>
        </p:spPr>
        <p:txBody>
          <a:bodyPr lIns="0" tIns="0" rIns="0" bIns="0" rtlCol="0" anchor="t">
            <a:spAutoFit/>
          </a:bodyPr>
          <a:lstStyle/>
          <a:p>
            <a:pPr algn="ctr">
              <a:lnSpc>
                <a:spcPts val="3639"/>
              </a:lnSpc>
            </a:pPr>
            <a:r>
              <a:rPr lang="en-US" sz="2599" b="1">
                <a:solidFill>
                  <a:srgbClr val="191919"/>
                </a:solidFill>
                <a:latin typeface="Blacker Sans Pro Bold"/>
                <a:ea typeface="Blacker Sans Pro Bold"/>
                <a:cs typeface="Blacker Sans Pro Bold"/>
                <a:sym typeface="Blacker Sans Pro Bold"/>
              </a:rPr>
              <a:t>Paul Ekman ve James Gross </a:t>
            </a:r>
            <a:r>
              <a:rPr lang="en-US" sz="2599">
                <a:solidFill>
                  <a:srgbClr val="000000"/>
                </a:solidFill>
                <a:latin typeface="Blacker Sans Pro"/>
                <a:ea typeface="Blacker Sans Pro"/>
                <a:cs typeface="Blacker Sans Pro"/>
                <a:sym typeface="Blacker Sans Pro"/>
              </a:rPr>
              <a:t>gibi psikologlar tarafından geliştirilen teorilere göre, duygusal kontrol, duygusal tepkilerin nasıl ortaya çıktığını, yönetildiğini ve düzenlendiğini anlamada önemli bir kavramdır</a:t>
            </a:r>
            <a:r>
              <a:rPr lang="en-US" sz="2599">
                <a:solidFill>
                  <a:srgbClr val="191919"/>
                </a:solidFill>
                <a:latin typeface="Blacker Sans Pro"/>
                <a:ea typeface="Blacker Sans Pro"/>
                <a:cs typeface="Blacker Sans Pro"/>
                <a:sym typeface="Blacker Sans Pro"/>
              </a:rPr>
              <a:t>. </a:t>
            </a:r>
          </a:p>
        </p:txBody>
      </p:sp>
      <p:grpSp>
        <p:nvGrpSpPr>
          <p:cNvPr id="21" name="Group 21"/>
          <p:cNvGrpSpPr/>
          <p:nvPr/>
        </p:nvGrpSpPr>
        <p:grpSpPr>
          <a:xfrm>
            <a:off x="16439471" y="8737362"/>
            <a:ext cx="3697059" cy="3697059"/>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 cap="sq">
              <a:solidFill>
                <a:srgbClr val="FD6220"/>
              </a:solidFill>
              <a:prstDash val="solid"/>
              <a:miter/>
            </a:ln>
          </p:spPr>
        </p:sp>
        <p:sp>
          <p:nvSpPr>
            <p:cNvPr id="23" name="TextBox 23"/>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grpSp>
        <p:nvGrpSpPr>
          <p:cNvPr id="2" name="Group 2"/>
          <p:cNvGrpSpPr/>
          <p:nvPr/>
        </p:nvGrpSpPr>
        <p:grpSpPr>
          <a:xfrm>
            <a:off x="11312611" y="1028700"/>
            <a:ext cx="4556554" cy="3317308"/>
            <a:chOff x="0" y="0"/>
            <a:chExt cx="6075405" cy="4423077"/>
          </a:xfrm>
        </p:grpSpPr>
        <p:pic>
          <p:nvPicPr>
            <p:cNvPr id="3" name="Picture 3"/>
            <p:cNvPicPr>
              <a:picLocks noChangeAspect="1"/>
            </p:cNvPicPr>
            <p:nvPr/>
          </p:nvPicPr>
          <p:blipFill>
            <a:blip r:embed="rId2"/>
            <a:srcRect l="4242" r="4242"/>
            <a:stretch>
              <a:fillRect/>
            </a:stretch>
          </p:blipFill>
          <p:spPr>
            <a:xfrm>
              <a:off x="0" y="0"/>
              <a:ext cx="6075405" cy="4423077"/>
            </a:xfrm>
            <a:prstGeom prst="rect">
              <a:avLst/>
            </a:prstGeom>
          </p:spPr>
        </p:pic>
      </p:grpSp>
      <p:grpSp>
        <p:nvGrpSpPr>
          <p:cNvPr id="4" name="Group 4"/>
          <p:cNvGrpSpPr/>
          <p:nvPr/>
        </p:nvGrpSpPr>
        <p:grpSpPr>
          <a:xfrm>
            <a:off x="-1647263" y="-1297541"/>
            <a:ext cx="3499668" cy="13405540"/>
            <a:chOff x="0" y="0"/>
            <a:chExt cx="212191" cy="812800"/>
          </a:xfrm>
        </p:grpSpPr>
        <p:sp>
          <p:nvSpPr>
            <p:cNvPr id="5" name="Freeform 5"/>
            <p:cNvSpPr/>
            <p:nvPr/>
          </p:nvSpPr>
          <p:spPr>
            <a:xfrm>
              <a:off x="0" y="0"/>
              <a:ext cx="212191" cy="812800"/>
            </a:xfrm>
            <a:custGeom>
              <a:avLst/>
              <a:gdLst/>
              <a:ahLst/>
              <a:cxnLst/>
              <a:rect l="l" t="t" r="r" b="b"/>
              <a:pathLst>
                <a:path w="212191" h="812800">
                  <a:moveTo>
                    <a:pt x="106095" y="0"/>
                  </a:moveTo>
                  <a:cubicBezTo>
                    <a:pt x="47500" y="0"/>
                    <a:pt x="0" y="181951"/>
                    <a:pt x="0" y="406400"/>
                  </a:cubicBezTo>
                  <a:cubicBezTo>
                    <a:pt x="0" y="630849"/>
                    <a:pt x="47500" y="812800"/>
                    <a:pt x="106095" y="812800"/>
                  </a:cubicBezTo>
                  <a:cubicBezTo>
                    <a:pt x="164690" y="812800"/>
                    <a:pt x="212191" y="630849"/>
                    <a:pt x="212191" y="406400"/>
                  </a:cubicBezTo>
                  <a:cubicBezTo>
                    <a:pt x="212191" y="181951"/>
                    <a:pt x="164690" y="0"/>
                    <a:pt x="106095" y="0"/>
                  </a:cubicBezTo>
                  <a:close/>
                </a:path>
              </a:pathLst>
            </a:custGeom>
            <a:solidFill>
              <a:srgbClr val="000000">
                <a:alpha val="0"/>
              </a:srgbClr>
            </a:solidFill>
            <a:ln w="19050" cap="sq">
              <a:solidFill>
                <a:srgbClr val="F9232C"/>
              </a:solidFill>
              <a:prstDash val="solid"/>
              <a:miter/>
            </a:ln>
          </p:spPr>
        </p:sp>
        <p:sp>
          <p:nvSpPr>
            <p:cNvPr id="6" name="TextBox 6"/>
            <p:cNvSpPr txBox="1"/>
            <p:nvPr/>
          </p:nvSpPr>
          <p:spPr>
            <a:xfrm>
              <a:off x="19893" y="47625"/>
              <a:ext cx="172405" cy="688975"/>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376715" y="4579892"/>
            <a:ext cx="992463" cy="992463"/>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6220"/>
            </a:solidFill>
          </p:spPr>
        </p:sp>
        <p:sp>
          <p:nvSpPr>
            <p:cNvPr id="9" name="TextBox 9"/>
            <p:cNvSpPr txBox="1"/>
            <p:nvPr/>
          </p:nvSpPr>
          <p:spPr>
            <a:xfrm>
              <a:off x="76200" y="19050"/>
              <a:ext cx="660400" cy="717550"/>
            </a:xfrm>
            <a:prstGeom prst="rect">
              <a:avLst/>
            </a:prstGeom>
          </p:spPr>
          <p:txBody>
            <a:bodyPr lIns="50800" tIns="50800" rIns="50800" bIns="50800" rtlCol="0" anchor="ctr"/>
            <a:lstStyle/>
            <a:p>
              <a:pPr algn="ctr">
                <a:lnSpc>
                  <a:spcPts val="3779"/>
                </a:lnSpc>
                <a:spcBef>
                  <a:spcPct val="0"/>
                </a:spcBef>
              </a:pPr>
              <a:r>
                <a:rPr lang="en-US" sz="2699">
                  <a:solidFill>
                    <a:srgbClr val="FFFEFE"/>
                  </a:solidFill>
                  <a:latin typeface="Gotham"/>
                  <a:ea typeface="Gotham"/>
                  <a:cs typeface="Gotham"/>
                  <a:sym typeface="Gotham"/>
                </a:rPr>
                <a:t>4</a:t>
              </a:r>
            </a:p>
          </p:txBody>
        </p:sp>
      </p:grpSp>
      <p:grpSp>
        <p:nvGrpSpPr>
          <p:cNvPr id="10" name="Group 10"/>
          <p:cNvGrpSpPr/>
          <p:nvPr/>
        </p:nvGrpSpPr>
        <p:grpSpPr>
          <a:xfrm>
            <a:off x="11312611" y="4443074"/>
            <a:ext cx="2660764" cy="4815226"/>
            <a:chOff x="0" y="0"/>
            <a:chExt cx="3547686" cy="6420301"/>
          </a:xfrm>
        </p:grpSpPr>
        <p:pic>
          <p:nvPicPr>
            <p:cNvPr id="11" name="Picture 11"/>
            <p:cNvPicPr>
              <a:picLocks noChangeAspect="1"/>
            </p:cNvPicPr>
            <p:nvPr/>
          </p:nvPicPr>
          <p:blipFill>
            <a:blip r:embed="rId3"/>
            <a:srcRect l="31592" r="31592"/>
            <a:stretch>
              <a:fillRect/>
            </a:stretch>
          </p:blipFill>
          <p:spPr>
            <a:xfrm>
              <a:off x="0" y="0"/>
              <a:ext cx="3547686" cy="6420301"/>
            </a:xfrm>
            <a:prstGeom prst="rect">
              <a:avLst/>
            </a:prstGeom>
          </p:spPr>
        </p:pic>
      </p:grpSp>
      <p:grpSp>
        <p:nvGrpSpPr>
          <p:cNvPr id="12" name="Group 12"/>
          <p:cNvGrpSpPr/>
          <p:nvPr/>
        </p:nvGrpSpPr>
        <p:grpSpPr>
          <a:xfrm>
            <a:off x="15994763" y="1028700"/>
            <a:ext cx="1436473" cy="3317308"/>
            <a:chOff x="0" y="0"/>
            <a:chExt cx="1915297" cy="4423077"/>
          </a:xfrm>
        </p:grpSpPr>
        <p:sp>
          <p:nvSpPr>
            <p:cNvPr id="13" name="AutoShape 13"/>
            <p:cNvSpPr/>
            <p:nvPr/>
          </p:nvSpPr>
          <p:spPr>
            <a:xfrm>
              <a:off x="0" y="0"/>
              <a:ext cx="1915297" cy="4423077"/>
            </a:xfrm>
            <a:prstGeom prst="rect">
              <a:avLst/>
            </a:prstGeom>
            <a:solidFill>
              <a:srgbClr val="FD6220"/>
            </a:solidFill>
          </p:spPr>
        </p:sp>
      </p:grpSp>
      <p:grpSp>
        <p:nvGrpSpPr>
          <p:cNvPr id="14" name="Group 14"/>
          <p:cNvGrpSpPr/>
          <p:nvPr/>
        </p:nvGrpSpPr>
        <p:grpSpPr>
          <a:xfrm>
            <a:off x="14106296" y="4443074"/>
            <a:ext cx="3324940" cy="2137237"/>
            <a:chOff x="0" y="0"/>
            <a:chExt cx="4433253" cy="2849649"/>
          </a:xfrm>
        </p:grpSpPr>
        <p:pic>
          <p:nvPicPr>
            <p:cNvPr id="15" name="Picture 15"/>
            <p:cNvPicPr>
              <a:picLocks noChangeAspect="1"/>
            </p:cNvPicPr>
            <p:nvPr/>
          </p:nvPicPr>
          <p:blipFill>
            <a:blip r:embed="rId4"/>
            <a:srcRect l="11107" r="11107"/>
            <a:stretch>
              <a:fillRect/>
            </a:stretch>
          </p:blipFill>
          <p:spPr>
            <a:xfrm>
              <a:off x="0" y="0"/>
              <a:ext cx="4433253" cy="2849649"/>
            </a:xfrm>
            <a:prstGeom prst="rect">
              <a:avLst/>
            </a:prstGeom>
          </p:spPr>
        </p:pic>
      </p:grpSp>
      <p:grpSp>
        <p:nvGrpSpPr>
          <p:cNvPr id="16" name="Group 16"/>
          <p:cNvGrpSpPr/>
          <p:nvPr/>
        </p:nvGrpSpPr>
        <p:grpSpPr>
          <a:xfrm>
            <a:off x="14106296" y="6675561"/>
            <a:ext cx="3324940" cy="2582739"/>
            <a:chOff x="0" y="0"/>
            <a:chExt cx="4433253" cy="3443652"/>
          </a:xfrm>
        </p:grpSpPr>
        <p:pic>
          <p:nvPicPr>
            <p:cNvPr id="17" name="Picture 17"/>
            <p:cNvPicPr>
              <a:picLocks noChangeAspect="1"/>
            </p:cNvPicPr>
            <p:nvPr/>
          </p:nvPicPr>
          <p:blipFill>
            <a:blip r:embed="rId5"/>
            <a:srcRect l="7114" r="7114"/>
            <a:stretch>
              <a:fillRect/>
            </a:stretch>
          </p:blipFill>
          <p:spPr>
            <a:xfrm>
              <a:off x="0" y="0"/>
              <a:ext cx="4433253" cy="3443652"/>
            </a:xfrm>
            <a:prstGeom prst="rect">
              <a:avLst/>
            </a:prstGeom>
          </p:spPr>
        </p:pic>
      </p:grpSp>
      <p:sp>
        <p:nvSpPr>
          <p:cNvPr id="18" name="TextBox 18"/>
          <p:cNvSpPr txBox="1"/>
          <p:nvPr/>
        </p:nvSpPr>
        <p:spPr>
          <a:xfrm>
            <a:off x="2423905" y="401200"/>
            <a:ext cx="6989101" cy="1581148"/>
          </a:xfrm>
          <a:prstGeom prst="rect">
            <a:avLst/>
          </a:prstGeom>
        </p:spPr>
        <p:txBody>
          <a:bodyPr lIns="0" tIns="0" rIns="0" bIns="0" rtlCol="0" anchor="t">
            <a:spAutoFit/>
          </a:bodyPr>
          <a:lstStyle/>
          <a:p>
            <a:pPr algn="l">
              <a:lnSpc>
                <a:spcPts val="6300"/>
              </a:lnSpc>
            </a:pPr>
            <a:r>
              <a:rPr lang="en-US" sz="4500" b="1">
                <a:solidFill>
                  <a:srgbClr val="191919"/>
                </a:solidFill>
                <a:latin typeface="Gotham Bold"/>
                <a:ea typeface="Gotham Bold"/>
                <a:cs typeface="Gotham Bold"/>
                <a:sym typeface="Gotham Bold"/>
              </a:rPr>
              <a:t>OTOKONTROL TEMEL BİLEŞENLERİ</a:t>
            </a:r>
          </a:p>
        </p:txBody>
      </p:sp>
      <p:sp>
        <p:nvSpPr>
          <p:cNvPr id="19" name="TextBox 19"/>
          <p:cNvSpPr txBox="1"/>
          <p:nvPr/>
        </p:nvSpPr>
        <p:spPr>
          <a:xfrm>
            <a:off x="3732908" y="2620679"/>
            <a:ext cx="5213387" cy="605139"/>
          </a:xfrm>
          <a:prstGeom prst="rect">
            <a:avLst/>
          </a:prstGeom>
        </p:spPr>
        <p:txBody>
          <a:bodyPr lIns="0" tIns="0" rIns="0" bIns="0" rtlCol="0" anchor="t">
            <a:spAutoFit/>
          </a:bodyPr>
          <a:lstStyle/>
          <a:p>
            <a:pPr algn="l">
              <a:lnSpc>
                <a:spcPts val="4970"/>
              </a:lnSpc>
            </a:pPr>
            <a:r>
              <a:rPr lang="en-US" sz="3550" b="1">
                <a:solidFill>
                  <a:srgbClr val="191919"/>
                </a:solidFill>
                <a:latin typeface="Gotham Bold"/>
                <a:ea typeface="Gotham Bold"/>
                <a:cs typeface="Gotham Bold"/>
                <a:sym typeface="Gotham Bold"/>
              </a:rPr>
              <a:t>ÖNEMİ</a:t>
            </a:r>
          </a:p>
        </p:txBody>
      </p:sp>
      <p:sp>
        <p:nvSpPr>
          <p:cNvPr id="20" name="TextBox 20"/>
          <p:cNvSpPr txBox="1"/>
          <p:nvPr/>
        </p:nvSpPr>
        <p:spPr>
          <a:xfrm>
            <a:off x="2547748" y="3660092"/>
            <a:ext cx="8069521" cy="5111428"/>
          </a:xfrm>
          <a:prstGeom prst="rect">
            <a:avLst/>
          </a:prstGeom>
        </p:spPr>
        <p:txBody>
          <a:bodyPr lIns="0" tIns="0" rIns="0" bIns="0" rtlCol="0" anchor="t">
            <a:spAutoFit/>
          </a:bodyPr>
          <a:lstStyle/>
          <a:p>
            <a:pPr algn="ctr">
              <a:lnSpc>
                <a:spcPts val="3219"/>
              </a:lnSpc>
            </a:pPr>
            <a:r>
              <a:rPr lang="en-US" sz="2299" b="1">
                <a:solidFill>
                  <a:srgbClr val="191919"/>
                </a:solidFill>
                <a:latin typeface="Blacker Sans Pro Bold"/>
                <a:ea typeface="Blacker Sans Pro Bold"/>
                <a:cs typeface="Blacker Sans Pro Bold"/>
                <a:sym typeface="Blacker Sans Pro Bold"/>
              </a:rPr>
              <a:t>Duygusal kontrol, hem mental sağlık hem de sosyal ilişkiler açısından kritik bir rol oynamaktadır.</a:t>
            </a:r>
          </a:p>
          <a:p>
            <a:pPr marL="496569" lvl="1" indent="-248284" algn="ctr">
              <a:lnSpc>
                <a:spcPts val="3219"/>
              </a:lnSpc>
              <a:buFont typeface="Arial"/>
              <a:buChar char="•"/>
            </a:pPr>
            <a:r>
              <a:rPr lang="en-US" sz="2299">
                <a:solidFill>
                  <a:srgbClr val="191919"/>
                </a:solidFill>
                <a:latin typeface="Blacker Sans Pro"/>
                <a:ea typeface="Blacker Sans Pro"/>
                <a:cs typeface="Blacker Sans Pro"/>
                <a:sym typeface="Blacker Sans Pro"/>
              </a:rPr>
              <a:t>Duygusal düzenleme becerileri, stresle başa çıkma, kaygı ve depresyon gibi ruhsal sorunların yönetilmesine yardımcı olabilir.</a:t>
            </a:r>
          </a:p>
          <a:p>
            <a:pPr marL="496569" lvl="1" indent="-248284" algn="ctr">
              <a:lnSpc>
                <a:spcPts val="3219"/>
              </a:lnSpc>
              <a:buFont typeface="Arial"/>
              <a:buChar char="•"/>
            </a:pPr>
            <a:r>
              <a:rPr lang="en-US" sz="2299">
                <a:solidFill>
                  <a:srgbClr val="191919"/>
                </a:solidFill>
                <a:latin typeface="Blacker Sans Pro"/>
                <a:ea typeface="Blacker Sans Pro"/>
                <a:cs typeface="Blacker Sans Pro"/>
                <a:sym typeface="Blacker Sans Pro"/>
              </a:rPr>
              <a:t>Duyguların kontrol altına alınması, daha sağlıklı iletişim ve ilişkilerin kurulmasına olanak tanır. Güçlü duygusal kontrol, çatışmaları azaltır ve empati kurma yeteneğini artırır.</a:t>
            </a:r>
          </a:p>
          <a:p>
            <a:pPr marL="496569" lvl="1" indent="-248284" algn="ctr">
              <a:lnSpc>
                <a:spcPts val="3219"/>
              </a:lnSpc>
              <a:buFont typeface="Arial"/>
              <a:buChar char="•"/>
            </a:pPr>
            <a:r>
              <a:rPr lang="en-US" sz="2299">
                <a:solidFill>
                  <a:srgbClr val="191919"/>
                </a:solidFill>
                <a:latin typeface="Blacker Sans Pro"/>
                <a:ea typeface="Blacker Sans Pro"/>
                <a:cs typeface="Blacker Sans Pro"/>
                <a:sym typeface="Blacker Sans Pro"/>
              </a:rPr>
              <a:t>Duygusal kontrol, mantıklı ve bilinçli karar verme süreçlerini destekleyerek, olumsuz sonuçlardan kaçınmaya yardımcı olur.</a:t>
            </a:r>
          </a:p>
          <a:p>
            <a:pPr algn="ctr">
              <a:lnSpc>
                <a:spcPts val="2415"/>
              </a:lnSpc>
            </a:pPr>
            <a:endParaRPr lang="en-US" sz="2299">
              <a:solidFill>
                <a:srgbClr val="191919"/>
              </a:solidFill>
              <a:latin typeface="Blacker Sans Pro"/>
              <a:ea typeface="Blacker Sans Pro"/>
              <a:cs typeface="Blacker Sans Pro"/>
              <a:sym typeface="Blacker Sans Pro"/>
            </a:endParaRPr>
          </a:p>
        </p:txBody>
      </p:sp>
      <p:grpSp>
        <p:nvGrpSpPr>
          <p:cNvPr id="21" name="Group 21"/>
          <p:cNvGrpSpPr/>
          <p:nvPr/>
        </p:nvGrpSpPr>
        <p:grpSpPr>
          <a:xfrm>
            <a:off x="16439471" y="8737362"/>
            <a:ext cx="3697059" cy="3697059"/>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 cap="sq">
              <a:solidFill>
                <a:srgbClr val="FD6220"/>
              </a:solidFill>
              <a:prstDash val="solid"/>
              <a:miter/>
            </a:ln>
          </p:spPr>
        </p:sp>
        <p:sp>
          <p:nvSpPr>
            <p:cNvPr id="23" name="TextBox 23"/>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grpSp>
        <p:nvGrpSpPr>
          <p:cNvPr id="2" name="Group 2"/>
          <p:cNvGrpSpPr/>
          <p:nvPr/>
        </p:nvGrpSpPr>
        <p:grpSpPr>
          <a:xfrm>
            <a:off x="11312611" y="1028700"/>
            <a:ext cx="4556554" cy="3317308"/>
            <a:chOff x="0" y="0"/>
            <a:chExt cx="6075405" cy="4423077"/>
          </a:xfrm>
        </p:grpSpPr>
        <p:pic>
          <p:nvPicPr>
            <p:cNvPr id="3" name="Picture 3"/>
            <p:cNvPicPr>
              <a:picLocks noChangeAspect="1"/>
            </p:cNvPicPr>
            <p:nvPr/>
          </p:nvPicPr>
          <p:blipFill>
            <a:blip r:embed="rId2"/>
            <a:srcRect l="4157" r="4157"/>
            <a:stretch>
              <a:fillRect/>
            </a:stretch>
          </p:blipFill>
          <p:spPr>
            <a:xfrm>
              <a:off x="0" y="0"/>
              <a:ext cx="6075405" cy="4423077"/>
            </a:xfrm>
            <a:prstGeom prst="rect">
              <a:avLst/>
            </a:prstGeom>
          </p:spPr>
        </p:pic>
      </p:grpSp>
      <p:grpSp>
        <p:nvGrpSpPr>
          <p:cNvPr id="4" name="Group 4"/>
          <p:cNvGrpSpPr/>
          <p:nvPr/>
        </p:nvGrpSpPr>
        <p:grpSpPr>
          <a:xfrm>
            <a:off x="-1749834" y="-1384034"/>
            <a:ext cx="3499668" cy="13405540"/>
            <a:chOff x="0" y="0"/>
            <a:chExt cx="212191" cy="812800"/>
          </a:xfrm>
        </p:grpSpPr>
        <p:sp>
          <p:nvSpPr>
            <p:cNvPr id="5" name="Freeform 5"/>
            <p:cNvSpPr/>
            <p:nvPr/>
          </p:nvSpPr>
          <p:spPr>
            <a:xfrm>
              <a:off x="0" y="0"/>
              <a:ext cx="212191" cy="812800"/>
            </a:xfrm>
            <a:custGeom>
              <a:avLst/>
              <a:gdLst/>
              <a:ahLst/>
              <a:cxnLst/>
              <a:rect l="l" t="t" r="r" b="b"/>
              <a:pathLst>
                <a:path w="212191" h="812800">
                  <a:moveTo>
                    <a:pt x="106095" y="0"/>
                  </a:moveTo>
                  <a:cubicBezTo>
                    <a:pt x="47500" y="0"/>
                    <a:pt x="0" y="181951"/>
                    <a:pt x="0" y="406400"/>
                  </a:cubicBezTo>
                  <a:cubicBezTo>
                    <a:pt x="0" y="630849"/>
                    <a:pt x="47500" y="812800"/>
                    <a:pt x="106095" y="812800"/>
                  </a:cubicBezTo>
                  <a:cubicBezTo>
                    <a:pt x="164690" y="812800"/>
                    <a:pt x="212191" y="630849"/>
                    <a:pt x="212191" y="406400"/>
                  </a:cubicBezTo>
                  <a:cubicBezTo>
                    <a:pt x="212191" y="181951"/>
                    <a:pt x="164690" y="0"/>
                    <a:pt x="106095" y="0"/>
                  </a:cubicBezTo>
                  <a:close/>
                </a:path>
              </a:pathLst>
            </a:custGeom>
            <a:solidFill>
              <a:srgbClr val="000000">
                <a:alpha val="0"/>
              </a:srgbClr>
            </a:solidFill>
            <a:ln w="19050" cap="sq">
              <a:solidFill>
                <a:srgbClr val="F9232C"/>
              </a:solidFill>
              <a:prstDash val="solid"/>
              <a:miter/>
            </a:ln>
          </p:spPr>
        </p:sp>
        <p:sp>
          <p:nvSpPr>
            <p:cNvPr id="6" name="TextBox 6"/>
            <p:cNvSpPr txBox="1"/>
            <p:nvPr/>
          </p:nvSpPr>
          <p:spPr>
            <a:xfrm>
              <a:off x="19893" y="47625"/>
              <a:ext cx="172405" cy="688975"/>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1312611" y="4443074"/>
            <a:ext cx="2660764" cy="4815226"/>
            <a:chOff x="0" y="0"/>
            <a:chExt cx="3547686" cy="6420301"/>
          </a:xfrm>
        </p:grpSpPr>
        <p:pic>
          <p:nvPicPr>
            <p:cNvPr id="8" name="Picture 8"/>
            <p:cNvPicPr>
              <a:picLocks noChangeAspect="1"/>
            </p:cNvPicPr>
            <p:nvPr/>
          </p:nvPicPr>
          <p:blipFill>
            <a:blip r:embed="rId3"/>
            <a:srcRect l="31626" r="31626"/>
            <a:stretch>
              <a:fillRect/>
            </a:stretch>
          </p:blipFill>
          <p:spPr>
            <a:xfrm>
              <a:off x="0" y="0"/>
              <a:ext cx="3547686" cy="6420301"/>
            </a:xfrm>
            <a:prstGeom prst="rect">
              <a:avLst/>
            </a:prstGeom>
          </p:spPr>
        </p:pic>
      </p:grpSp>
      <p:grpSp>
        <p:nvGrpSpPr>
          <p:cNvPr id="9" name="Group 9"/>
          <p:cNvGrpSpPr/>
          <p:nvPr/>
        </p:nvGrpSpPr>
        <p:grpSpPr>
          <a:xfrm>
            <a:off x="15994763" y="1028700"/>
            <a:ext cx="1436473" cy="3317308"/>
            <a:chOff x="0" y="0"/>
            <a:chExt cx="1915297" cy="4423077"/>
          </a:xfrm>
        </p:grpSpPr>
        <p:sp>
          <p:nvSpPr>
            <p:cNvPr id="10" name="AutoShape 10"/>
            <p:cNvSpPr/>
            <p:nvPr/>
          </p:nvSpPr>
          <p:spPr>
            <a:xfrm>
              <a:off x="0" y="0"/>
              <a:ext cx="1915297" cy="4423077"/>
            </a:xfrm>
            <a:prstGeom prst="rect">
              <a:avLst/>
            </a:prstGeom>
            <a:solidFill>
              <a:srgbClr val="FD6220"/>
            </a:solidFill>
          </p:spPr>
        </p:sp>
      </p:grpSp>
      <p:grpSp>
        <p:nvGrpSpPr>
          <p:cNvPr id="11" name="Group 11"/>
          <p:cNvGrpSpPr/>
          <p:nvPr/>
        </p:nvGrpSpPr>
        <p:grpSpPr>
          <a:xfrm>
            <a:off x="14106296" y="4443074"/>
            <a:ext cx="3324940" cy="2137237"/>
            <a:chOff x="0" y="0"/>
            <a:chExt cx="4433253" cy="2849649"/>
          </a:xfrm>
        </p:grpSpPr>
        <p:pic>
          <p:nvPicPr>
            <p:cNvPr id="12" name="Picture 12"/>
            <p:cNvPicPr>
              <a:picLocks noChangeAspect="1"/>
            </p:cNvPicPr>
            <p:nvPr/>
          </p:nvPicPr>
          <p:blipFill>
            <a:blip r:embed="rId4"/>
            <a:srcRect t="1760" b="1760"/>
            <a:stretch>
              <a:fillRect/>
            </a:stretch>
          </p:blipFill>
          <p:spPr>
            <a:xfrm>
              <a:off x="0" y="0"/>
              <a:ext cx="4433253" cy="2849649"/>
            </a:xfrm>
            <a:prstGeom prst="rect">
              <a:avLst/>
            </a:prstGeom>
          </p:spPr>
        </p:pic>
      </p:grpSp>
      <p:grpSp>
        <p:nvGrpSpPr>
          <p:cNvPr id="13" name="Group 13"/>
          <p:cNvGrpSpPr/>
          <p:nvPr/>
        </p:nvGrpSpPr>
        <p:grpSpPr>
          <a:xfrm>
            <a:off x="14106296" y="6675561"/>
            <a:ext cx="3324940" cy="2582739"/>
            <a:chOff x="0" y="0"/>
            <a:chExt cx="4433253" cy="3443652"/>
          </a:xfrm>
        </p:grpSpPr>
        <p:pic>
          <p:nvPicPr>
            <p:cNvPr id="14" name="Picture 14"/>
            <p:cNvPicPr>
              <a:picLocks noChangeAspect="1"/>
            </p:cNvPicPr>
            <p:nvPr/>
          </p:nvPicPr>
          <p:blipFill>
            <a:blip r:embed="rId5"/>
            <a:srcRect l="7114" r="7114"/>
            <a:stretch>
              <a:fillRect/>
            </a:stretch>
          </p:blipFill>
          <p:spPr>
            <a:xfrm>
              <a:off x="0" y="0"/>
              <a:ext cx="4433253" cy="3443652"/>
            </a:xfrm>
            <a:prstGeom prst="rect">
              <a:avLst/>
            </a:prstGeom>
          </p:spPr>
        </p:pic>
      </p:grpSp>
      <p:sp>
        <p:nvSpPr>
          <p:cNvPr id="15" name="TextBox 15"/>
          <p:cNvSpPr txBox="1"/>
          <p:nvPr/>
        </p:nvSpPr>
        <p:spPr>
          <a:xfrm>
            <a:off x="2260608" y="363221"/>
            <a:ext cx="6989101" cy="1581148"/>
          </a:xfrm>
          <a:prstGeom prst="rect">
            <a:avLst/>
          </a:prstGeom>
        </p:spPr>
        <p:txBody>
          <a:bodyPr lIns="0" tIns="0" rIns="0" bIns="0" rtlCol="0" anchor="t">
            <a:spAutoFit/>
          </a:bodyPr>
          <a:lstStyle/>
          <a:p>
            <a:pPr algn="l">
              <a:lnSpc>
                <a:spcPts val="6300"/>
              </a:lnSpc>
            </a:pPr>
            <a:r>
              <a:rPr lang="en-US" sz="4500" b="1">
                <a:solidFill>
                  <a:srgbClr val="191919"/>
                </a:solidFill>
                <a:latin typeface="Gotham Bold"/>
                <a:ea typeface="Gotham Bold"/>
                <a:cs typeface="Gotham Bold"/>
                <a:sym typeface="Gotham Bold"/>
              </a:rPr>
              <a:t>OTOKONTROL TEMEL BİLEŞENLERİ</a:t>
            </a:r>
          </a:p>
        </p:txBody>
      </p:sp>
      <p:sp>
        <p:nvSpPr>
          <p:cNvPr id="16" name="TextBox 16"/>
          <p:cNvSpPr txBox="1"/>
          <p:nvPr/>
        </p:nvSpPr>
        <p:spPr>
          <a:xfrm>
            <a:off x="2260608" y="2630204"/>
            <a:ext cx="5213387" cy="489568"/>
          </a:xfrm>
          <a:prstGeom prst="rect">
            <a:avLst/>
          </a:prstGeom>
        </p:spPr>
        <p:txBody>
          <a:bodyPr lIns="0" tIns="0" rIns="0" bIns="0" rtlCol="0" anchor="t">
            <a:spAutoFit/>
          </a:bodyPr>
          <a:lstStyle/>
          <a:p>
            <a:pPr algn="l">
              <a:lnSpc>
                <a:spcPts val="3990"/>
              </a:lnSpc>
            </a:pPr>
            <a:r>
              <a:rPr lang="en-US" sz="2850">
                <a:solidFill>
                  <a:srgbClr val="191919"/>
                </a:solidFill>
                <a:latin typeface="Gotham"/>
                <a:ea typeface="Gotham"/>
                <a:cs typeface="Gotham"/>
                <a:sym typeface="Gotham"/>
              </a:rPr>
              <a:t>Davranışsal Kontrol</a:t>
            </a:r>
          </a:p>
        </p:txBody>
      </p:sp>
      <p:sp>
        <p:nvSpPr>
          <p:cNvPr id="17" name="TextBox 17"/>
          <p:cNvSpPr txBox="1"/>
          <p:nvPr/>
        </p:nvSpPr>
        <p:spPr>
          <a:xfrm>
            <a:off x="2498360" y="4116377"/>
            <a:ext cx="6794951" cy="2734310"/>
          </a:xfrm>
          <a:prstGeom prst="rect">
            <a:avLst/>
          </a:prstGeom>
        </p:spPr>
        <p:txBody>
          <a:bodyPr lIns="0" tIns="0" rIns="0" bIns="0" rtlCol="0" anchor="t">
            <a:spAutoFit/>
          </a:bodyPr>
          <a:lstStyle/>
          <a:p>
            <a:pPr algn="l">
              <a:lnSpc>
                <a:spcPts val="3639"/>
              </a:lnSpc>
            </a:pPr>
            <a:r>
              <a:rPr lang="en-US" sz="2599">
                <a:solidFill>
                  <a:srgbClr val="000000"/>
                </a:solidFill>
                <a:latin typeface="Blacker Sans Pro"/>
                <a:ea typeface="Blacker Sans Pro"/>
                <a:cs typeface="Blacker Sans Pro"/>
                <a:sym typeface="Blacker Sans Pro"/>
              </a:rPr>
              <a:t>Davranışsal kontrol, bireylerin kendi davranışlarını düzenleme ve hedeflerine ulaşma yeteneğini ifade eder. Bu, duyguları, düşünceleri ve davranışları izleme, değerlendirme ve gerektiğinde değiştirme sürecini içerir.</a:t>
            </a:r>
          </a:p>
        </p:txBody>
      </p:sp>
      <p:grpSp>
        <p:nvGrpSpPr>
          <p:cNvPr id="18" name="Group 18"/>
          <p:cNvGrpSpPr/>
          <p:nvPr/>
        </p:nvGrpSpPr>
        <p:grpSpPr>
          <a:xfrm>
            <a:off x="16439471" y="8737362"/>
            <a:ext cx="3697059" cy="3697059"/>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 cap="sq">
              <a:solidFill>
                <a:srgbClr val="FD6220"/>
              </a:solidFill>
              <a:prstDash val="solid"/>
              <a:miter/>
            </a:ln>
          </p:spPr>
        </p:sp>
        <p:sp>
          <p:nvSpPr>
            <p:cNvPr id="20" name="TextBox 20"/>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376715" y="4759627"/>
            <a:ext cx="992463" cy="992463"/>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6220"/>
            </a:solidFill>
          </p:spPr>
        </p:sp>
        <p:sp>
          <p:nvSpPr>
            <p:cNvPr id="23" name="TextBox 23"/>
            <p:cNvSpPr txBox="1"/>
            <p:nvPr/>
          </p:nvSpPr>
          <p:spPr>
            <a:xfrm>
              <a:off x="76200" y="19050"/>
              <a:ext cx="660400" cy="717550"/>
            </a:xfrm>
            <a:prstGeom prst="rect">
              <a:avLst/>
            </a:prstGeom>
          </p:spPr>
          <p:txBody>
            <a:bodyPr lIns="50800" tIns="50800" rIns="50800" bIns="50800" rtlCol="0" anchor="ctr"/>
            <a:lstStyle/>
            <a:p>
              <a:pPr algn="ctr">
                <a:lnSpc>
                  <a:spcPts val="3779"/>
                </a:lnSpc>
                <a:spcBef>
                  <a:spcPct val="0"/>
                </a:spcBef>
              </a:pPr>
              <a:r>
                <a:rPr lang="en-US" sz="2699">
                  <a:solidFill>
                    <a:srgbClr val="FFFEFE"/>
                  </a:solidFill>
                  <a:latin typeface="Gotham"/>
                  <a:ea typeface="Gotham"/>
                  <a:cs typeface="Gotham"/>
                  <a:sym typeface="Gotham"/>
                </a:rPr>
                <a:t>5</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grpSp>
        <p:nvGrpSpPr>
          <p:cNvPr id="2" name="Group 2"/>
          <p:cNvGrpSpPr/>
          <p:nvPr/>
        </p:nvGrpSpPr>
        <p:grpSpPr>
          <a:xfrm>
            <a:off x="11312611" y="1028700"/>
            <a:ext cx="4556554" cy="3317308"/>
            <a:chOff x="0" y="0"/>
            <a:chExt cx="6075405" cy="4423077"/>
          </a:xfrm>
        </p:grpSpPr>
        <p:pic>
          <p:nvPicPr>
            <p:cNvPr id="3" name="Picture 3"/>
            <p:cNvPicPr>
              <a:picLocks noChangeAspect="1"/>
            </p:cNvPicPr>
            <p:nvPr/>
          </p:nvPicPr>
          <p:blipFill>
            <a:blip r:embed="rId2"/>
            <a:srcRect l="4157" r="4157"/>
            <a:stretch>
              <a:fillRect/>
            </a:stretch>
          </p:blipFill>
          <p:spPr>
            <a:xfrm>
              <a:off x="0" y="0"/>
              <a:ext cx="6075405" cy="4423077"/>
            </a:xfrm>
            <a:prstGeom prst="rect">
              <a:avLst/>
            </a:prstGeom>
          </p:spPr>
        </p:pic>
      </p:grpSp>
      <p:grpSp>
        <p:nvGrpSpPr>
          <p:cNvPr id="4" name="Group 4"/>
          <p:cNvGrpSpPr/>
          <p:nvPr/>
        </p:nvGrpSpPr>
        <p:grpSpPr>
          <a:xfrm>
            <a:off x="-1810560" y="-1384034"/>
            <a:ext cx="3499668" cy="13405540"/>
            <a:chOff x="0" y="0"/>
            <a:chExt cx="212191" cy="812800"/>
          </a:xfrm>
        </p:grpSpPr>
        <p:sp>
          <p:nvSpPr>
            <p:cNvPr id="5" name="Freeform 5"/>
            <p:cNvSpPr/>
            <p:nvPr/>
          </p:nvSpPr>
          <p:spPr>
            <a:xfrm>
              <a:off x="0" y="0"/>
              <a:ext cx="212191" cy="812800"/>
            </a:xfrm>
            <a:custGeom>
              <a:avLst/>
              <a:gdLst/>
              <a:ahLst/>
              <a:cxnLst/>
              <a:rect l="l" t="t" r="r" b="b"/>
              <a:pathLst>
                <a:path w="212191" h="812800">
                  <a:moveTo>
                    <a:pt x="106095" y="0"/>
                  </a:moveTo>
                  <a:cubicBezTo>
                    <a:pt x="47500" y="0"/>
                    <a:pt x="0" y="181951"/>
                    <a:pt x="0" y="406400"/>
                  </a:cubicBezTo>
                  <a:cubicBezTo>
                    <a:pt x="0" y="630849"/>
                    <a:pt x="47500" y="812800"/>
                    <a:pt x="106095" y="812800"/>
                  </a:cubicBezTo>
                  <a:cubicBezTo>
                    <a:pt x="164690" y="812800"/>
                    <a:pt x="212191" y="630849"/>
                    <a:pt x="212191" y="406400"/>
                  </a:cubicBezTo>
                  <a:cubicBezTo>
                    <a:pt x="212191" y="181951"/>
                    <a:pt x="164690" y="0"/>
                    <a:pt x="106095" y="0"/>
                  </a:cubicBezTo>
                  <a:close/>
                </a:path>
              </a:pathLst>
            </a:custGeom>
            <a:solidFill>
              <a:srgbClr val="000000">
                <a:alpha val="0"/>
              </a:srgbClr>
            </a:solidFill>
            <a:ln w="19050" cap="sq">
              <a:solidFill>
                <a:srgbClr val="F9232C"/>
              </a:solidFill>
              <a:prstDash val="solid"/>
              <a:miter/>
            </a:ln>
          </p:spPr>
        </p:sp>
        <p:sp>
          <p:nvSpPr>
            <p:cNvPr id="6" name="TextBox 6"/>
            <p:cNvSpPr txBox="1"/>
            <p:nvPr/>
          </p:nvSpPr>
          <p:spPr>
            <a:xfrm>
              <a:off x="19893" y="47625"/>
              <a:ext cx="172405" cy="688975"/>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1312611" y="4443074"/>
            <a:ext cx="2660764" cy="4815226"/>
            <a:chOff x="0" y="0"/>
            <a:chExt cx="3547686" cy="6420301"/>
          </a:xfrm>
        </p:grpSpPr>
        <p:pic>
          <p:nvPicPr>
            <p:cNvPr id="8" name="Picture 8"/>
            <p:cNvPicPr>
              <a:picLocks noChangeAspect="1"/>
            </p:cNvPicPr>
            <p:nvPr/>
          </p:nvPicPr>
          <p:blipFill>
            <a:blip r:embed="rId3"/>
            <a:srcRect l="31626" r="31626"/>
            <a:stretch>
              <a:fillRect/>
            </a:stretch>
          </p:blipFill>
          <p:spPr>
            <a:xfrm>
              <a:off x="0" y="0"/>
              <a:ext cx="3547686" cy="6420301"/>
            </a:xfrm>
            <a:prstGeom prst="rect">
              <a:avLst/>
            </a:prstGeom>
          </p:spPr>
        </p:pic>
      </p:grpSp>
      <p:grpSp>
        <p:nvGrpSpPr>
          <p:cNvPr id="9" name="Group 9"/>
          <p:cNvGrpSpPr/>
          <p:nvPr/>
        </p:nvGrpSpPr>
        <p:grpSpPr>
          <a:xfrm>
            <a:off x="15994763" y="1028700"/>
            <a:ext cx="1436473" cy="3317308"/>
            <a:chOff x="0" y="0"/>
            <a:chExt cx="1915297" cy="4423077"/>
          </a:xfrm>
        </p:grpSpPr>
        <p:sp>
          <p:nvSpPr>
            <p:cNvPr id="10" name="AutoShape 10"/>
            <p:cNvSpPr/>
            <p:nvPr/>
          </p:nvSpPr>
          <p:spPr>
            <a:xfrm>
              <a:off x="0" y="0"/>
              <a:ext cx="1915297" cy="4423077"/>
            </a:xfrm>
            <a:prstGeom prst="rect">
              <a:avLst/>
            </a:prstGeom>
            <a:solidFill>
              <a:srgbClr val="FD6220"/>
            </a:solidFill>
          </p:spPr>
        </p:sp>
      </p:grpSp>
      <p:grpSp>
        <p:nvGrpSpPr>
          <p:cNvPr id="11" name="Group 11"/>
          <p:cNvGrpSpPr/>
          <p:nvPr/>
        </p:nvGrpSpPr>
        <p:grpSpPr>
          <a:xfrm>
            <a:off x="14106296" y="4443074"/>
            <a:ext cx="3324940" cy="2137237"/>
            <a:chOff x="0" y="0"/>
            <a:chExt cx="4433253" cy="2849649"/>
          </a:xfrm>
        </p:grpSpPr>
        <p:pic>
          <p:nvPicPr>
            <p:cNvPr id="12" name="Picture 12"/>
            <p:cNvPicPr>
              <a:picLocks noChangeAspect="1"/>
            </p:cNvPicPr>
            <p:nvPr/>
          </p:nvPicPr>
          <p:blipFill>
            <a:blip r:embed="rId4"/>
            <a:srcRect t="1760" b="1760"/>
            <a:stretch>
              <a:fillRect/>
            </a:stretch>
          </p:blipFill>
          <p:spPr>
            <a:xfrm>
              <a:off x="0" y="0"/>
              <a:ext cx="4433253" cy="2849649"/>
            </a:xfrm>
            <a:prstGeom prst="rect">
              <a:avLst/>
            </a:prstGeom>
          </p:spPr>
        </p:pic>
      </p:grpSp>
      <p:grpSp>
        <p:nvGrpSpPr>
          <p:cNvPr id="13" name="Group 13"/>
          <p:cNvGrpSpPr/>
          <p:nvPr/>
        </p:nvGrpSpPr>
        <p:grpSpPr>
          <a:xfrm>
            <a:off x="14106296" y="6675561"/>
            <a:ext cx="3324940" cy="2582739"/>
            <a:chOff x="0" y="0"/>
            <a:chExt cx="4433253" cy="3443652"/>
          </a:xfrm>
        </p:grpSpPr>
        <p:pic>
          <p:nvPicPr>
            <p:cNvPr id="14" name="Picture 14"/>
            <p:cNvPicPr>
              <a:picLocks noChangeAspect="1"/>
            </p:cNvPicPr>
            <p:nvPr/>
          </p:nvPicPr>
          <p:blipFill>
            <a:blip r:embed="rId5"/>
            <a:srcRect l="7114" r="7114"/>
            <a:stretch>
              <a:fillRect/>
            </a:stretch>
          </p:blipFill>
          <p:spPr>
            <a:xfrm>
              <a:off x="0" y="0"/>
              <a:ext cx="4433253" cy="3443652"/>
            </a:xfrm>
            <a:prstGeom prst="rect">
              <a:avLst/>
            </a:prstGeom>
          </p:spPr>
        </p:pic>
      </p:grpSp>
      <p:sp>
        <p:nvSpPr>
          <p:cNvPr id="15" name="TextBox 15"/>
          <p:cNvSpPr txBox="1"/>
          <p:nvPr/>
        </p:nvSpPr>
        <p:spPr>
          <a:xfrm>
            <a:off x="2260608" y="363221"/>
            <a:ext cx="6989101" cy="1581148"/>
          </a:xfrm>
          <a:prstGeom prst="rect">
            <a:avLst/>
          </a:prstGeom>
        </p:spPr>
        <p:txBody>
          <a:bodyPr lIns="0" tIns="0" rIns="0" bIns="0" rtlCol="0" anchor="t">
            <a:spAutoFit/>
          </a:bodyPr>
          <a:lstStyle/>
          <a:p>
            <a:pPr algn="l">
              <a:lnSpc>
                <a:spcPts val="6300"/>
              </a:lnSpc>
            </a:pPr>
            <a:r>
              <a:rPr lang="en-US" sz="4500" b="1">
                <a:solidFill>
                  <a:srgbClr val="191919"/>
                </a:solidFill>
                <a:latin typeface="Gotham Bold"/>
                <a:ea typeface="Gotham Bold"/>
                <a:cs typeface="Gotham Bold"/>
                <a:sym typeface="Gotham Bold"/>
              </a:rPr>
              <a:t>OTOKONTROL TEMEL BİLEŞENLERİ</a:t>
            </a:r>
          </a:p>
        </p:txBody>
      </p:sp>
      <p:grpSp>
        <p:nvGrpSpPr>
          <p:cNvPr id="16" name="Group 16"/>
          <p:cNvGrpSpPr/>
          <p:nvPr/>
        </p:nvGrpSpPr>
        <p:grpSpPr>
          <a:xfrm>
            <a:off x="16439471" y="8737362"/>
            <a:ext cx="3697059" cy="3697059"/>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 cap="sq">
              <a:solidFill>
                <a:srgbClr val="FD6220"/>
              </a:solidFill>
              <a:prstDash val="solid"/>
              <a:miter/>
            </a:ln>
          </p:spPr>
        </p:sp>
        <p:sp>
          <p:nvSpPr>
            <p:cNvPr id="18" name="TextBox 18"/>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226399" y="5015461"/>
            <a:ext cx="992463" cy="992463"/>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6220"/>
            </a:solidFill>
          </p:spPr>
        </p:sp>
        <p:sp>
          <p:nvSpPr>
            <p:cNvPr id="21" name="TextBox 21"/>
            <p:cNvSpPr txBox="1"/>
            <p:nvPr/>
          </p:nvSpPr>
          <p:spPr>
            <a:xfrm>
              <a:off x="76200" y="19050"/>
              <a:ext cx="660400" cy="717550"/>
            </a:xfrm>
            <a:prstGeom prst="rect">
              <a:avLst/>
            </a:prstGeom>
          </p:spPr>
          <p:txBody>
            <a:bodyPr lIns="50800" tIns="50800" rIns="50800" bIns="50800" rtlCol="0" anchor="ctr"/>
            <a:lstStyle/>
            <a:p>
              <a:pPr algn="ctr">
                <a:lnSpc>
                  <a:spcPts val="3779"/>
                </a:lnSpc>
                <a:spcBef>
                  <a:spcPct val="0"/>
                </a:spcBef>
              </a:pPr>
              <a:r>
                <a:rPr lang="en-US" sz="2699">
                  <a:solidFill>
                    <a:srgbClr val="FFFEFE"/>
                  </a:solidFill>
                  <a:latin typeface="Gotham"/>
                  <a:ea typeface="Gotham"/>
                  <a:cs typeface="Gotham"/>
                  <a:sym typeface="Gotham"/>
                </a:rPr>
                <a:t>6</a:t>
              </a:r>
            </a:p>
          </p:txBody>
        </p:sp>
      </p:grpSp>
      <p:sp>
        <p:nvSpPr>
          <p:cNvPr id="22" name="TextBox 22"/>
          <p:cNvSpPr txBox="1"/>
          <p:nvPr/>
        </p:nvSpPr>
        <p:spPr>
          <a:xfrm>
            <a:off x="2220388" y="3815097"/>
            <a:ext cx="8203388" cy="4578350"/>
          </a:xfrm>
          <a:prstGeom prst="rect">
            <a:avLst/>
          </a:prstGeom>
        </p:spPr>
        <p:txBody>
          <a:bodyPr lIns="0" tIns="0" rIns="0" bIns="0" rtlCol="0" anchor="t">
            <a:spAutoFit/>
          </a:bodyPr>
          <a:lstStyle/>
          <a:p>
            <a:pPr marL="431801" lvl="1" indent="-215900" algn="ctr">
              <a:lnSpc>
                <a:spcPts val="2800"/>
              </a:lnSpc>
              <a:buFont typeface="Arial"/>
              <a:buChar char="•"/>
            </a:pPr>
            <a:r>
              <a:rPr lang="en-US" sz="2000">
                <a:solidFill>
                  <a:srgbClr val="191919"/>
                </a:solidFill>
                <a:latin typeface="Blacker Sans Pro"/>
                <a:ea typeface="Blacker Sans Pro"/>
                <a:cs typeface="Blacker Sans Pro"/>
                <a:sym typeface="Blacker Sans Pro"/>
              </a:rPr>
              <a:t>Bireyler, tutum ve davranışlarını kontrol ederek belirledikleri hedeflere ulaşmada daha etkili olabilirler.</a:t>
            </a:r>
          </a:p>
          <a:p>
            <a:pPr marL="431801" lvl="1" indent="-215900" algn="ctr">
              <a:lnSpc>
                <a:spcPts val="2800"/>
              </a:lnSpc>
              <a:buFont typeface="Arial"/>
              <a:buChar char="•"/>
            </a:pPr>
            <a:r>
              <a:rPr lang="en-US" sz="2000">
                <a:solidFill>
                  <a:srgbClr val="191919"/>
                </a:solidFill>
                <a:latin typeface="Blacker Sans Pro"/>
                <a:ea typeface="Blacker Sans Pro"/>
                <a:cs typeface="Blacker Sans Pro"/>
                <a:sym typeface="Blacker Sans Pro"/>
              </a:rPr>
              <a:t>Davranışsal kontrol, bireylerin stres, kaygı veya öfke gibi duyguları yönetmelerine yardımcı olur. Bu, sosyal ilişkileri iyileştirir ve kişisel mutluluğu artırır.</a:t>
            </a:r>
          </a:p>
          <a:p>
            <a:pPr marL="431801" lvl="1" indent="-215900" algn="ctr">
              <a:lnSpc>
                <a:spcPts val="2800"/>
              </a:lnSpc>
              <a:buFont typeface="Arial"/>
              <a:buChar char="•"/>
            </a:pPr>
            <a:r>
              <a:rPr lang="en-US" sz="2000">
                <a:solidFill>
                  <a:srgbClr val="191919"/>
                </a:solidFill>
                <a:latin typeface="Blacker Sans Pro"/>
                <a:ea typeface="Blacker Sans Pro"/>
                <a:cs typeface="Blacker Sans Pro"/>
                <a:sym typeface="Blacker Sans Pro"/>
              </a:rPr>
              <a:t>Bireyler, duygusal veya dürtüsel tepkileri yerine daha mantıklı ve düşünülmüş kararlar alabilirler.</a:t>
            </a:r>
          </a:p>
          <a:p>
            <a:pPr marL="431801" lvl="1" indent="-215900" algn="ctr">
              <a:lnSpc>
                <a:spcPts val="2800"/>
              </a:lnSpc>
              <a:buFont typeface="Arial"/>
              <a:buChar char="•"/>
            </a:pPr>
            <a:r>
              <a:rPr lang="en-US" sz="2000">
                <a:solidFill>
                  <a:srgbClr val="191919"/>
                </a:solidFill>
                <a:latin typeface="Blacker Sans Pro"/>
                <a:ea typeface="Blacker Sans Pro"/>
                <a:cs typeface="Blacker Sans Pro"/>
                <a:sym typeface="Blacker Sans Pro"/>
              </a:rPr>
              <a:t>Davranışlarını kontrol edebilen bireyler, sorunlarla başa çıkma becerilerini geliştirme şansına sahip olurlar.</a:t>
            </a:r>
          </a:p>
          <a:p>
            <a:pPr marL="431801" lvl="1" indent="-215900" algn="ctr">
              <a:lnSpc>
                <a:spcPts val="2800"/>
              </a:lnSpc>
              <a:buFont typeface="Arial"/>
              <a:buChar char="•"/>
            </a:pPr>
            <a:r>
              <a:rPr lang="en-US" sz="2000">
                <a:solidFill>
                  <a:srgbClr val="191919"/>
                </a:solidFill>
                <a:latin typeface="Blacker Sans Pro"/>
                <a:ea typeface="Blacker Sans Pro"/>
                <a:cs typeface="Blacker Sans Pro"/>
                <a:sym typeface="Blacker Sans Pro"/>
              </a:rPr>
              <a:t>Davranışsal kontrol, öz disiplinin temelini oluşturur ve bireylerin zaman yönetimi ve önceliklendirme becerilerini geliştirmesine yardımcı olur.</a:t>
            </a:r>
          </a:p>
          <a:p>
            <a:pPr algn="ctr">
              <a:lnSpc>
                <a:spcPts val="2800"/>
              </a:lnSpc>
            </a:pPr>
            <a:endParaRPr lang="en-US" sz="2000">
              <a:solidFill>
                <a:srgbClr val="191919"/>
              </a:solidFill>
              <a:latin typeface="Blacker Sans Pro"/>
              <a:ea typeface="Blacker Sans Pro"/>
              <a:cs typeface="Blacker Sans Pro"/>
              <a:sym typeface="Blacker Sans Pro"/>
            </a:endParaRPr>
          </a:p>
        </p:txBody>
      </p:sp>
      <p:sp>
        <p:nvSpPr>
          <p:cNvPr id="23" name="TextBox 23"/>
          <p:cNvSpPr txBox="1"/>
          <p:nvPr/>
        </p:nvSpPr>
        <p:spPr>
          <a:xfrm>
            <a:off x="2260608" y="2630204"/>
            <a:ext cx="5213387" cy="489568"/>
          </a:xfrm>
          <a:prstGeom prst="rect">
            <a:avLst/>
          </a:prstGeom>
        </p:spPr>
        <p:txBody>
          <a:bodyPr lIns="0" tIns="0" rIns="0" bIns="0" rtlCol="0" anchor="t">
            <a:spAutoFit/>
          </a:bodyPr>
          <a:lstStyle/>
          <a:p>
            <a:pPr algn="l">
              <a:lnSpc>
                <a:spcPts val="3990"/>
              </a:lnSpc>
            </a:pPr>
            <a:r>
              <a:rPr lang="en-US" sz="2850" b="1">
                <a:solidFill>
                  <a:srgbClr val="191919"/>
                </a:solidFill>
                <a:latin typeface="Gotham Bold"/>
                <a:ea typeface="Gotham Bold"/>
                <a:cs typeface="Gotham Bold"/>
                <a:sym typeface="Gotham Bold"/>
              </a:rPr>
              <a:t>ÖNEMİ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grpSp>
        <p:nvGrpSpPr>
          <p:cNvPr id="2" name="Group 2"/>
          <p:cNvGrpSpPr/>
          <p:nvPr/>
        </p:nvGrpSpPr>
        <p:grpSpPr>
          <a:xfrm>
            <a:off x="11312611" y="1028700"/>
            <a:ext cx="4556554" cy="3317308"/>
            <a:chOff x="0" y="0"/>
            <a:chExt cx="6075405" cy="4423077"/>
          </a:xfrm>
        </p:grpSpPr>
        <p:pic>
          <p:nvPicPr>
            <p:cNvPr id="3" name="Picture 3"/>
            <p:cNvPicPr>
              <a:picLocks noChangeAspect="1"/>
            </p:cNvPicPr>
            <p:nvPr/>
          </p:nvPicPr>
          <p:blipFill>
            <a:blip r:embed="rId2"/>
            <a:srcRect l="4242" r="4242"/>
            <a:stretch>
              <a:fillRect/>
            </a:stretch>
          </p:blipFill>
          <p:spPr>
            <a:xfrm>
              <a:off x="0" y="0"/>
              <a:ext cx="6075405" cy="4423077"/>
            </a:xfrm>
            <a:prstGeom prst="rect">
              <a:avLst/>
            </a:prstGeom>
          </p:spPr>
        </p:pic>
      </p:grpSp>
      <p:grpSp>
        <p:nvGrpSpPr>
          <p:cNvPr id="4" name="Group 4"/>
          <p:cNvGrpSpPr/>
          <p:nvPr/>
        </p:nvGrpSpPr>
        <p:grpSpPr>
          <a:xfrm>
            <a:off x="-1931724" y="-1559270"/>
            <a:ext cx="3499668" cy="13405540"/>
            <a:chOff x="0" y="0"/>
            <a:chExt cx="212191" cy="812800"/>
          </a:xfrm>
        </p:grpSpPr>
        <p:sp>
          <p:nvSpPr>
            <p:cNvPr id="5" name="Freeform 5"/>
            <p:cNvSpPr/>
            <p:nvPr/>
          </p:nvSpPr>
          <p:spPr>
            <a:xfrm>
              <a:off x="0" y="0"/>
              <a:ext cx="212191" cy="812800"/>
            </a:xfrm>
            <a:custGeom>
              <a:avLst/>
              <a:gdLst/>
              <a:ahLst/>
              <a:cxnLst/>
              <a:rect l="l" t="t" r="r" b="b"/>
              <a:pathLst>
                <a:path w="212191" h="812800">
                  <a:moveTo>
                    <a:pt x="106095" y="0"/>
                  </a:moveTo>
                  <a:cubicBezTo>
                    <a:pt x="47500" y="0"/>
                    <a:pt x="0" y="181951"/>
                    <a:pt x="0" y="406400"/>
                  </a:cubicBezTo>
                  <a:cubicBezTo>
                    <a:pt x="0" y="630849"/>
                    <a:pt x="47500" y="812800"/>
                    <a:pt x="106095" y="812800"/>
                  </a:cubicBezTo>
                  <a:cubicBezTo>
                    <a:pt x="164690" y="812800"/>
                    <a:pt x="212191" y="630849"/>
                    <a:pt x="212191" y="406400"/>
                  </a:cubicBezTo>
                  <a:cubicBezTo>
                    <a:pt x="212191" y="181951"/>
                    <a:pt x="164690" y="0"/>
                    <a:pt x="106095" y="0"/>
                  </a:cubicBezTo>
                  <a:close/>
                </a:path>
              </a:pathLst>
            </a:custGeom>
            <a:solidFill>
              <a:srgbClr val="000000">
                <a:alpha val="0"/>
              </a:srgbClr>
            </a:solidFill>
            <a:ln w="19050" cap="sq">
              <a:solidFill>
                <a:srgbClr val="F9232C"/>
              </a:solidFill>
              <a:prstDash val="solid"/>
              <a:miter/>
            </a:ln>
          </p:spPr>
        </p:sp>
        <p:sp>
          <p:nvSpPr>
            <p:cNvPr id="6" name="TextBox 6"/>
            <p:cNvSpPr txBox="1"/>
            <p:nvPr/>
          </p:nvSpPr>
          <p:spPr>
            <a:xfrm>
              <a:off x="19893" y="47625"/>
              <a:ext cx="172405" cy="688975"/>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78103" y="4647268"/>
            <a:ext cx="992463" cy="992463"/>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6220"/>
            </a:solidFill>
          </p:spPr>
        </p:sp>
        <p:sp>
          <p:nvSpPr>
            <p:cNvPr id="9" name="TextBox 9"/>
            <p:cNvSpPr txBox="1"/>
            <p:nvPr/>
          </p:nvSpPr>
          <p:spPr>
            <a:xfrm>
              <a:off x="76200" y="19050"/>
              <a:ext cx="660400" cy="717550"/>
            </a:xfrm>
            <a:prstGeom prst="rect">
              <a:avLst/>
            </a:prstGeom>
          </p:spPr>
          <p:txBody>
            <a:bodyPr lIns="50800" tIns="50800" rIns="50800" bIns="50800" rtlCol="0" anchor="ctr"/>
            <a:lstStyle/>
            <a:p>
              <a:pPr algn="ctr">
                <a:lnSpc>
                  <a:spcPts val="3779"/>
                </a:lnSpc>
                <a:spcBef>
                  <a:spcPct val="0"/>
                </a:spcBef>
              </a:pPr>
              <a:r>
                <a:rPr lang="en-US" sz="2699">
                  <a:solidFill>
                    <a:srgbClr val="FFFEFE"/>
                  </a:solidFill>
                  <a:latin typeface="Gotham"/>
                  <a:ea typeface="Gotham"/>
                  <a:cs typeface="Gotham"/>
                  <a:sym typeface="Gotham"/>
                </a:rPr>
                <a:t>7</a:t>
              </a:r>
            </a:p>
          </p:txBody>
        </p:sp>
      </p:grpSp>
      <p:grpSp>
        <p:nvGrpSpPr>
          <p:cNvPr id="10" name="Group 10"/>
          <p:cNvGrpSpPr/>
          <p:nvPr/>
        </p:nvGrpSpPr>
        <p:grpSpPr>
          <a:xfrm>
            <a:off x="11312611" y="4443074"/>
            <a:ext cx="2660764" cy="4815226"/>
            <a:chOff x="0" y="0"/>
            <a:chExt cx="3547686" cy="6420301"/>
          </a:xfrm>
        </p:grpSpPr>
        <p:pic>
          <p:nvPicPr>
            <p:cNvPr id="11" name="Picture 11"/>
            <p:cNvPicPr>
              <a:picLocks noChangeAspect="1"/>
            </p:cNvPicPr>
            <p:nvPr/>
          </p:nvPicPr>
          <p:blipFill>
            <a:blip r:embed="rId3"/>
            <a:srcRect l="40778" r="40778"/>
            <a:stretch>
              <a:fillRect/>
            </a:stretch>
          </p:blipFill>
          <p:spPr>
            <a:xfrm>
              <a:off x="0" y="0"/>
              <a:ext cx="3547686" cy="6420301"/>
            </a:xfrm>
            <a:prstGeom prst="rect">
              <a:avLst/>
            </a:prstGeom>
          </p:spPr>
        </p:pic>
      </p:grpSp>
      <p:grpSp>
        <p:nvGrpSpPr>
          <p:cNvPr id="12" name="Group 12"/>
          <p:cNvGrpSpPr/>
          <p:nvPr/>
        </p:nvGrpSpPr>
        <p:grpSpPr>
          <a:xfrm>
            <a:off x="15994763" y="1028700"/>
            <a:ext cx="1436473" cy="3317308"/>
            <a:chOff x="0" y="0"/>
            <a:chExt cx="1915297" cy="4423077"/>
          </a:xfrm>
        </p:grpSpPr>
        <p:sp>
          <p:nvSpPr>
            <p:cNvPr id="13" name="AutoShape 13"/>
            <p:cNvSpPr/>
            <p:nvPr/>
          </p:nvSpPr>
          <p:spPr>
            <a:xfrm>
              <a:off x="0" y="0"/>
              <a:ext cx="1915297" cy="4423077"/>
            </a:xfrm>
            <a:prstGeom prst="rect">
              <a:avLst/>
            </a:prstGeom>
            <a:solidFill>
              <a:srgbClr val="FD6220"/>
            </a:solidFill>
          </p:spPr>
        </p:sp>
      </p:grpSp>
      <p:grpSp>
        <p:nvGrpSpPr>
          <p:cNvPr id="14" name="Group 14"/>
          <p:cNvGrpSpPr/>
          <p:nvPr/>
        </p:nvGrpSpPr>
        <p:grpSpPr>
          <a:xfrm>
            <a:off x="14106296" y="4428296"/>
            <a:ext cx="3324940" cy="2137237"/>
            <a:chOff x="0" y="0"/>
            <a:chExt cx="4433253" cy="2849649"/>
          </a:xfrm>
        </p:grpSpPr>
        <p:pic>
          <p:nvPicPr>
            <p:cNvPr id="15" name="Picture 15"/>
            <p:cNvPicPr>
              <a:picLocks noChangeAspect="1"/>
            </p:cNvPicPr>
            <p:nvPr/>
          </p:nvPicPr>
          <p:blipFill>
            <a:blip r:embed="rId4"/>
            <a:srcRect t="1760" b="1760"/>
            <a:stretch>
              <a:fillRect/>
            </a:stretch>
          </p:blipFill>
          <p:spPr>
            <a:xfrm>
              <a:off x="0" y="0"/>
              <a:ext cx="4433253" cy="2849649"/>
            </a:xfrm>
            <a:prstGeom prst="rect">
              <a:avLst/>
            </a:prstGeom>
          </p:spPr>
        </p:pic>
      </p:grpSp>
      <p:grpSp>
        <p:nvGrpSpPr>
          <p:cNvPr id="16" name="Group 16"/>
          <p:cNvGrpSpPr/>
          <p:nvPr/>
        </p:nvGrpSpPr>
        <p:grpSpPr>
          <a:xfrm>
            <a:off x="14106296" y="6675561"/>
            <a:ext cx="3324940" cy="2582739"/>
            <a:chOff x="0" y="0"/>
            <a:chExt cx="4433253" cy="3443652"/>
          </a:xfrm>
        </p:grpSpPr>
        <p:pic>
          <p:nvPicPr>
            <p:cNvPr id="17" name="Picture 17"/>
            <p:cNvPicPr>
              <a:picLocks noChangeAspect="1"/>
            </p:cNvPicPr>
            <p:nvPr/>
          </p:nvPicPr>
          <p:blipFill>
            <a:blip r:embed="rId5"/>
            <a:srcRect l="7114" r="7114"/>
            <a:stretch>
              <a:fillRect/>
            </a:stretch>
          </p:blipFill>
          <p:spPr>
            <a:xfrm>
              <a:off x="0" y="0"/>
              <a:ext cx="4433253" cy="3443652"/>
            </a:xfrm>
            <a:prstGeom prst="rect">
              <a:avLst/>
            </a:prstGeom>
          </p:spPr>
        </p:pic>
      </p:grpSp>
      <p:sp>
        <p:nvSpPr>
          <p:cNvPr id="18" name="TextBox 18"/>
          <p:cNvSpPr txBox="1"/>
          <p:nvPr/>
        </p:nvSpPr>
        <p:spPr>
          <a:xfrm>
            <a:off x="2305289" y="394215"/>
            <a:ext cx="6989101" cy="1588134"/>
          </a:xfrm>
          <a:prstGeom prst="rect">
            <a:avLst/>
          </a:prstGeom>
        </p:spPr>
        <p:txBody>
          <a:bodyPr lIns="0" tIns="0" rIns="0" bIns="0" rtlCol="0" anchor="t">
            <a:spAutoFit/>
          </a:bodyPr>
          <a:lstStyle/>
          <a:p>
            <a:pPr algn="l">
              <a:lnSpc>
                <a:spcPts val="6440"/>
              </a:lnSpc>
            </a:pPr>
            <a:r>
              <a:rPr lang="en-US" sz="4600" b="1">
                <a:solidFill>
                  <a:srgbClr val="191919"/>
                </a:solidFill>
                <a:latin typeface="Gotham Bold"/>
                <a:ea typeface="Gotham Bold"/>
                <a:cs typeface="Gotham Bold"/>
                <a:sym typeface="Gotham Bold"/>
              </a:rPr>
              <a:t>OTOKONTROL TEMEL BİLEŞENLERİ</a:t>
            </a:r>
          </a:p>
        </p:txBody>
      </p:sp>
      <p:sp>
        <p:nvSpPr>
          <p:cNvPr id="19" name="TextBox 19"/>
          <p:cNvSpPr txBox="1"/>
          <p:nvPr/>
        </p:nvSpPr>
        <p:spPr>
          <a:xfrm>
            <a:off x="2618056" y="2197101"/>
            <a:ext cx="5213387" cy="489568"/>
          </a:xfrm>
          <a:prstGeom prst="rect">
            <a:avLst/>
          </a:prstGeom>
        </p:spPr>
        <p:txBody>
          <a:bodyPr lIns="0" tIns="0" rIns="0" bIns="0" rtlCol="0" anchor="t">
            <a:spAutoFit/>
          </a:bodyPr>
          <a:lstStyle/>
          <a:p>
            <a:pPr algn="l">
              <a:lnSpc>
                <a:spcPts val="3990"/>
              </a:lnSpc>
            </a:pPr>
            <a:r>
              <a:rPr lang="en-US" sz="2850">
                <a:solidFill>
                  <a:srgbClr val="191919"/>
                </a:solidFill>
                <a:latin typeface="Gotham"/>
                <a:ea typeface="Gotham"/>
                <a:cs typeface="Gotham"/>
                <a:sym typeface="Gotham"/>
              </a:rPr>
              <a:t>Bilişsel Kontrol</a:t>
            </a:r>
          </a:p>
        </p:txBody>
      </p:sp>
      <p:sp>
        <p:nvSpPr>
          <p:cNvPr id="20" name="TextBox 20"/>
          <p:cNvSpPr txBox="1"/>
          <p:nvPr/>
        </p:nvSpPr>
        <p:spPr>
          <a:xfrm>
            <a:off x="2402365" y="4590118"/>
            <a:ext cx="6794951" cy="1362710"/>
          </a:xfrm>
          <a:prstGeom prst="rect">
            <a:avLst/>
          </a:prstGeom>
        </p:spPr>
        <p:txBody>
          <a:bodyPr lIns="0" tIns="0" rIns="0" bIns="0" rtlCol="0" anchor="t">
            <a:spAutoFit/>
          </a:bodyPr>
          <a:lstStyle/>
          <a:p>
            <a:pPr algn="l">
              <a:lnSpc>
                <a:spcPts val="3639"/>
              </a:lnSpc>
            </a:pPr>
            <a:r>
              <a:rPr lang="en-US" sz="2599">
                <a:solidFill>
                  <a:srgbClr val="191919"/>
                </a:solidFill>
                <a:latin typeface="Blacker Sans Pro"/>
                <a:ea typeface="Blacker Sans Pro"/>
                <a:cs typeface="Blacker Sans Pro"/>
                <a:sym typeface="Blacker Sans Pro"/>
              </a:rPr>
              <a:t>Kişinin düşüncelerini,dikkatini,davranışlarını ve duygularını düzenleme,yönlendirme ve denetleme yeteneğidir.</a:t>
            </a:r>
          </a:p>
        </p:txBody>
      </p:sp>
      <p:grpSp>
        <p:nvGrpSpPr>
          <p:cNvPr id="21" name="Group 21"/>
          <p:cNvGrpSpPr/>
          <p:nvPr/>
        </p:nvGrpSpPr>
        <p:grpSpPr>
          <a:xfrm>
            <a:off x="16439471" y="8737362"/>
            <a:ext cx="3697059" cy="3697059"/>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 cap="sq">
              <a:solidFill>
                <a:srgbClr val="FD6220"/>
              </a:solidFill>
              <a:prstDash val="solid"/>
              <a:miter/>
            </a:ln>
          </p:spPr>
        </p:sp>
        <p:sp>
          <p:nvSpPr>
            <p:cNvPr id="23" name="TextBox 23"/>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1716</Words>
  <Application>Microsoft Office PowerPoint</Application>
  <PresentationFormat>Özel</PresentationFormat>
  <Paragraphs>169</Paragraphs>
  <Slides>26</Slides>
  <Notes>0</Notes>
  <HiddenSlides>0</HiddenSlides>
  <MMClips>0</MMClips>
  <ScaleCrop>false</ScaleCrop>
  <HeadingPairs>
    <vt:vector size="6" baseType="variant">
      <vt:variant>
        <vt:lpstr>Kullanılan Yazı Tipleri</vt:lpstr>
      </vt:variant>
      <vt:variant>
        <vt:i4>12</vt:i4>
      </vt:variant>
      <vt:variant>
        <vt:lpstr>Tema</vt:lpstr>
      </vt:variant>
      <vt:variant>
        <vt:i4>1</vt:i4>
      </vt:variant>
      <vt:variant>
        <vt:lpstr>Slayt Başlıkları</vt:lpstr>
      </vt:variant>
      <vt:variant>
        <vt:i4>26</vt:i4>
      </vt:variant>
    </vt:vector>
  </HeadingPairs>
  <TitlesOfParts>
    <vt:vector size="39" baseType="lpstr">
      <vt:lpstr>Arimo Bold</vt:lpstr>
      <vt:lpstr>DejaVu Serif Bold</vt:lpstr>
      <vt:lpstr>Gotham</vt:lpstr>
      <vt:lpstr>Blacker Sans Pro</vt:lpstr>
      <vt:lpstr>Poppins</vt:lpstr>
      <vt:lpstr>Gotham Bold</vt:lpstr>
      <vt:lpstr>Blacker Sans Pro Bold</vt:lpstr>
      <vt:lpstr>Times New Roman</vt:lpstr>
      <vt:lpstr>Abril Fatface</vt:lpstr>
      <vt:lpstr>Calibri</vt:lpstr>
      <vt:lpstr>Gotham Bold Italics</vt:lpstr>
      <vt:lpstr>Arial</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OTO KONTROL</dc:title>
  <dc:creator>User</dc:creator>
  <cp:lastModifiedBy>User</cp:lastModifiedBy>
  <cp:revision>2</cp:revision>
  <dcterms:created xsi:type="dcterms:W3CDTF">2006-08-16T00:00:00Z</dcterms:created>
  <dcterms:modified xsi:type="dcterms:W3CDTF">2024-09-18T06:08:46Z</dcterms:modified>
  <dc:identifier>DAGQX6MddhU</dc:identifier>
</cp:coreProperties>
</file>