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9" r:id="rId24"/>
    <p:sldId id="270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Bold" panose="020B0604020202020204" charset="0"/>
      <p:regular r:id="rId30"/>
    </p:embeddedFont>
    <p:embeddedFont>
      <p:font typeface="Abhaya Libre" panose="020B0604020202020204" charset="-94"/>
      <p:regular r:id="rId31"/>
    </p:embeddedFont>
    <p:embeddedFont>
      <p:font typeface="Abril Fatface" panose="020B0604020202020204" charset="-94"/>
      <p:regular r:id="rId32"/>
    </p:embeddedFont>
    <p:embeddedFont>
      <p:font typeface="Alatsi" panose="020B0604020202020204" charset="-94"/>
      <p:regular r:id="rId33"/>
    </p:embeddedFont>
    <p:embeddedFont>
      <p:font typeface="Abhaya Libre Bold" panose="020B0604020202020204" charset="-94"/>
      <p:regular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65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78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9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87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57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2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77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1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0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8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3A9D-E6AE-4CDD-BFC6-70059A07FAC0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5E27-C2A6-4657-98D2-F83C541480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9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2331" y="3142216"/>
            <a:ext cx="16061634" cy="6856550"/>
          </a:xfrm>
        </p:spPr>
        <p:txBody>
          <a:bodyPr rtlCol="0">
            <a:normAutofit fontScale="47500" lnSpcReduction="20000"/>
          </a:bodyPr>
          <a:lstStyle/>
          <a:p>
            <a:pPr indent="-274320" algn="ctr">
              <a:lnSpc>
                <a:spcPct val="200000"/>
              </a:lnSpc>
              <a:buNone/>
              <a:defRPr/>
            </a:pPr>
            <a:r>
              <a:rPr lang="tr-TR" sz="8700" b="1" dirty="0">
                <a:solidFill>
                  <a:srgbClr val="FF0000"/>
                </a:solidFill>
              </a:rPr>
              <a:t>MALATYA İL MİLLİ EĞİTİM MÜDÜRLÜĞÜ</a:t>
            </a:r>
          </a:p>
          <a:p>
            <a:pPr indent="-274320" algn="ctr">
              <a:lnSpc>
                <a:spcPct val="200000"/>
              </a:lnSpc>
              <a:buNone/>
              <a:defRPr/>
            </a:pPr>
            <a:r>
              <a:rPr lang="tr-TR" sz="8700" b="1" dirty="0">
                <a:solidFill>
                  <a:srgbClr val="FF0000"/>
                </a:solidFill>
              </a:rPr>
              <a:t>YEREL HEDEF</a:t>
            </a:r>
          </a:p>
          <a:p>
            <a:pPr indent="-274320" algn="ctr">
              <a:lnSpc>
                <a:spcPct val="200000"/>
              </a:lnSpc>
              <a:buNone/>
              <a:defRPr/>
            </a:pPr>
            <a:r>
              <a:rPr lang="tr-TR" sz="8700" b="1" dirty="0">
                <a:solidFill>
                  <a:srgbClr val="FF0000"/>
                </a:solidFill>
              </a:rPr>
              <a:t>OTOKONTROL </a:t>
            </a:r>
          </a:p>
          <a:p>
            <a:pPr indent="-274320" algn="ctr">
              <a:lnSpc>
                <a:spcPct val="200000"/>
              </a:lnSpc>
              <a:buNone/>
              <a:defRPr/>
            </a:pPr>
            <a:r>
              <a:rPr lang="tr-TR" sz="5400" b="1" dirty="0">
                <a:solidFill>
                  <a:srgbClr val="FF0000"/>
                </a:solidFill>
              </a:rPr>
              <a:t>( VELİ SUNUSU)</a:t>
            </a:r>
          </a:p>
          <a:p>
            <a:pPr indent="-274320" algn="ctr">
              <a:lnSpc>
                <a:spcPct val="200000"/>
              </a:lnSpc>
              <a:buNone/>
              <a:defRPr/>
            </a:pPr>
            <a:endParaRPr lang="tr-TR" sz="2700" b="1" dirty="0">
              <a:solidFill>
                <a:srgbClr val="FF0000"/>
              </a:solidFill>
            </a:endParaRPr>
          </a:p>
          <a:p>
            <a:pPr indent="-274320" algn="ctr">
              <a:lnSpc>
                <a:spcPct val="200000"/>
              </a:lnSpc>
              <a:buNone/>
              <a:defRPr/>
            </a:pPr>
            <a:endParaRPr lang="tr-TR" sz="2700" b="1" dirty="0">
              <a:solidFill>
                <a:srgbClr val="FF0000"/>
              </a:solidFill>
            </a:endParaRPr>
          </a:p>
          <a:p>
            <a:pPr indent="-274320" algn="ctr">
              <a:lnSpc>
                <a:spcPct val="200000"/>
              </a:lnSpc>
              <a:buNone/>
              <a:defRPr/>
            </a:pPr>
            <a:r>
              <a:rPr lang="tr-TR" sz="5700" b="1" dirty="0">
                <a:solidFill>
                  <a:srgbClr val="FF0000"/>
                </a:solidFill>
              </a:rPr>
              <a:t>2024-2025 EĞİTİM ÖĞRETİM YILI</a:t>
            </a:r>
          </a:p>
          <a:p>
            <a:pPr indent="-274320" algn="ctr">
              <a:lnSpc>
                <a:spcPct val="200000"/>
              </a:lnSpc>
              <a:buNone/>
              <a:defRPr/>
            </a:pPr>
            <a:endParaRPr lang="tr-TR" sz="6150" b="1" dirty="0">
              <a:solidFill>
                <a:schemeClr val="bg1"/>
              </a:solidFill>
            </a:endParaRPr>
          </a:p>
          <a:p>
            <a:pPr indent="-274320" algn="ctr">
              <a:lnSpc>
                <a:spcPct val="200000"/>
              </a:lnSpc>
              <a:buNone/>
              <a:defRPr/>
            </a:pPr>
            <a:endParaRPr lang="tr-TR" sz="6150" b="1" dirty="0">
              <a:solidFill>
                <a:schemeClr val="bg1"/>
              </a:solidFill>
            </a:endParaRPr>
          </a:p>
          <a:p>
            <a:pPr indent="-274320" algn="ctr">
              <a:lnSpc>
                <a:spcPct val="200000"/>
              </a:lnSpc>
              <a:buNone/>
              <a:defRPr/>
            </a:pPr>
            <a:endParaRPr lang="tr-TR" sz="6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9" name="Picture 4" descr="MALATYA İL MİLLİ EĞİTİM MÜDÜRLÜĞÜ (@MalatyaMem) /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26" y="645125"/>
            <a:ext cx="2971077" cy="249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12" y="499030"/>
            <a:ext cx="9557819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0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2510" y="2591763"/>
            <a:ext cx="503827" cy="5038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3762" y="4966798"/>
            <a:ext cx="503827" cy="50382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03942" y="2946411"/>
            <a:ext cx="503827" cy="5038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03942" y="4966798"/>
            <a:ext cx="503827" cy="50382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 flipV="1">
            <a:off x="108585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H="1" flipV="1">
            <a:off x="1069820" y="226399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20" name="Group 20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495400" y="168652"/>
            <a:ext cx="3958771" cy="150982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749872" y="736564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4417249" y="7656834"/>
            <a:ext cx="503827" cy="50382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553980" y="866775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EBEVEYNLER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 ROLÜ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78262" y="2403305"/>
            <a:ext cx="5381802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Model Olma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64423" y="3253472"/>
            <a:ext cx="5401875" cy="171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221" spc="-4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Ebeveynler, davranışlarıyla çocuklarına örnek olmalıdır. Örneğin, stresli durumlarda sakin kalmak.</a:t>
            </a:r>
          </a:p>
          <a:p>
            <a:pPr algn="l">
              <a:lnSpc>
                <a:spcPts val="4369"/>
              </a:lnSpc>
            </a:pPr>
            <a:endParaRPr lang="en-US" sz="2221" spc="-4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978262" y="4703128"/>
            <a:ext cx="5381802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Rehberlik Sağlama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10942" y="2757952"/>
            <a:ext cx="5381802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Sınırlar Koyma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352218" y="4675605"/>
            <a:ext cx="5381802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Destekleme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222533" y="7365641"/>
            <a:ext cx="5381802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Pozitif Geri Bildirim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59194" y="5576116"/>
            <a:ext cx="5401875" cy="171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221" spc="-4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Çocukların karar verme süreçlerinde rehberlik ederek öz denetimlerini geliştirmelerine yardımcı olun.</a:t>
            </a:r>
          </a:p>
          <a:p>
            <a:pPr algn="l">
              <a:lnSpc>
                <a:spcPts val="4369"/>
              </a:lnSpc>
            </a:pPr>
            <a:endParaRPr lang="en-US" sz="2221" spc="-4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367560" y="8265436"/>
            <a:ext cx="5401875" cy="132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221" spc="-4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Başarıları için çocukları ödüllendirmek, öz denetimlerini pekiştirir ve motivasyon sağlar.</a:t>
            </a:r>
          </a:p>
          <a:p>
            <a:pPr algn="l">
              <a:lnSpc>
                <a:spcPts val="4369"/>
              </a:lnSpc>
            </a:pPr>
            <a:endParaRPr lang="en-US" sz="2221" spc="-4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060513" y="5520398"/>
            <a:ext cx="5401875" cy="171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221" spc="-4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Çocukların duygusal ihtiyaçlarını karşılayarak güvenli bir ortam sağlamak, otokontrol gelişiminde önemlidir.</a:t>
            </a:r>
          </a:p>
          <a:p>
            <a:pPr algn="l">
              <a:lnSpc>
                <a:spcPts val="4369"/>
              </a:lnSpc>
            </a:pPr>
            <a:endParaRPr lang="en-US" sz="2221" spc="-4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955856" y="3513754"/>
            <a:ext cx="5401875" cy="132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221" spc="-4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Çocuklara belirli sınırlar koyarak öz disiplin duygusunu geliştirmelerine yardımcı olun.</a:t>
            </a:r>
          </a:p>
          <a:p>
            <a:pPr algn="l">
              <a:lnSpc>
                <a:spcPts val="4369"/>
              </a:lnSpc>
            </a:pPr>
            <a:endParaRPr lang="en-US" sz="2221" spc="-4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108585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1090489" y="93510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8" name="Group 8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11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992711" y="197947"/>
            <a:ext cx="3765438" cy="1691999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29401" y="8559446"/>
            <a:ext cx="5462811" cy="1428816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027526" y="2280279"/>
            <a:ext cx="13115898" cy="898531"/>
            <a:chOff x="0" y="0"/>
            <a:chExt cx="3454393" cy="2366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54393" cy="236650"/>
            </a:xfrm>
            <a:custGeom>
              <a:avLst/>
              <a:gdLst/>
              <a:ahLst/>
              <a:cxnLst/>
              <a:rect l="l" t="t" r="r" b="b"/>
              <a:pathLst>
                <a:path w="3454393" h="236650">
                  <a:moveTo>
                    <a:pt x="30104" y="0"/>
                  </a:moveTo>
                  <a:lnTo>
                    <a:pt x="3424289" y="0"/>
                  </a:lnTo>
                  <a:cubicBezTo>
                    <a:pt x="3440915" y="0"/>
                    <a:pt x="3454393" y="13478"/>
                    <a:pt x="3454393" y="30104"/>
                  </a:cubicBezTo>
                  <a:lnTo>
                    <a:pt x="3454393" y="206546"/>
                  </a:lnTo>
                  <a:cubicBezTo>
                    <a:pt x="3454393" y="223172"/>
                    <a:pt x="3440915" y="236650"/>
                    <a:pt x="3424289" y="236650"/>
                  </a:cubicBezTo>
                  <a:lnTo>
                    <a:pt x="30104" y="236650"/>
                  </a:lnTo>
                  <a:cubicBezTo>
                    <a:pt x="13478" y="236650"/>
                    <a:pt x="0" y="223172"/>
                    <a:pt x="0" y="206546"/>
                  </a:cubicBezTo>
                  <a:lnTo>
                    <a:pt x="0" y="30104"/>
                  </a:lnTo>
                  <a:cubicBezTo>
                    <a:pt x="0" y="13478"/>
                    <a:pt x="13478" y="0"/>
                    <a:pt x="30104" y="0"/>
                  </a:cubicBezTo>
                  <a:close/>
                </a:path>
              </a:pathLst>
            </a:custGeom>
            <a:solidFill>
              <a:srgbClr val="F81E8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454393" cy="274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377128" y="5724663"/>
            <a:ext cx="3851462" cy="3996329"/>
          </a:xfrm>
          <a:custGeom>
            <a:avLst/>
            <a:gdLst/>
            <a:ahLst/>
            <a:cxnLst/>
            <a:rect l="l" t="t" r="r" b="b"/>
            <a:pathLst>
              <a:path w="3851462" h="3996329">
                <a:moveTo>
                  <a:pt x="0" y="0"/>
                </a:moveTo>
                <a:lnTo>
                  <a:pt x="3851462" y="0"/>
                </a:lnTo>
                <a:lnTo>
                  <a:pt x="3851462" y="3996329"/>
                </a:lnTo>
                <a:lnTo>
                  <a:pt x="0" y="3996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110530" y="6828830"/>
            <a:ext cx="2384657" cy="2429470"/>
            <a:chOff x="0" y="0"/>
            <a:chExt cx="949647" cy="9674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49647" cy="967493"/>
            </a:xfrm>
            <a:custGeom>
              <a:avLst/>
              <a:gdLst/>
              <a:ahLst/>
              <a:cxnLst/>
              <a:rect l="l" t="t" r="r" b="b"/>
              <a:pathLst>
                <a:path w="949647" h="967493">
                  <a:moveTo>
                    <a:pt x="474824" y="0"/>
                  </a:moveTo>
                  <a:cubicBezTo>
                    <a:pt x="212586" y="0"/>
                    <a:pt x="0" y="216581"/>
                    <a:pt x="0" y="483747"/>
                  </a:cubicBezTo>
                  <a:cubicBezTo>
                    <a:pt x="0" y="750912"/>
                    <a:pt x="212586" y="967493"/>
                    <a:pt x="474824" y="967493"/>
                  </a:cubicBezTo>
                  <a:cubicBezTo>
                    <a:pt x="737062" y="967493"/>
                    <a:pt x="949647" y="750912"/>
                    <a:pt x="949647" y="483747"/>
                  </a:cubicBezTo>
                  <a:cubicBezTo>
                    <a:pt x="949647" y="216581"/>
                    <a:pt x="737062" y="0"/>
                    <a:pt x="474824" y="0"/>
                  </a:cubicBezTo>
                  <a:close/>
                </a:path>
              </a:pathLst>
            </a:custGeom>
            <a:blipFill>
              <a:blip r:embed="rId6"/>
              <a:stretch>
                <a:fillRect l="-11744" r="-11744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2553980" y="895350"/>
            <a:ext cx="13180039" cy="121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GÜNLÜK YAŞAMDAN ÖRNEKLER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99011" y="2470656"/>
            <a:ext cx="1080769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Veliler</a:t>
            </a:r>
            <a:r>
              <a:rPr lang="en-US" sz="2499" dirty="0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için</a:t>
            </a:r>
            <a:r>
              <a:rPr lang="en-US" sz="2499" dirty="0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otokontrol</a:t>
            </a:r>
            <a:r>
              <a:rPr lang="en-US" sz="2499" dirty="0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süreçlerinde</a:t>
            </a:r>
            <a:r>
              <a:rPr lang="en-US" sz="2499" dirty="0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önemli</a:t>
            </a:r>
            <a:r>
              <a:rPr lang="en-US" sz="2499" dirty="0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adımlar</a:t>
            </a:r>
            <a:endParaRPr lang="en-US" sz="2499" dirty="0">
              <a:solidFill>
                <a:srgbClr val="FFFFFF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10713" y="3908395"/>
            <a:ext cx="3314700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Yemek zamanı düzeni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74817" y="6550065"/>
            <a:ext cx="4565644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Ev ödevi yapma alışkanlıkları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18894" y="6204940"/>
            <a:ext cx="3619500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Uyku</a:t>
            </a:r>
            <a:r>
              <a:rPr lang="en-US" sz="27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düzeni</a:t>
            </a:r>
            <a:r>
              <a:rPr lang="en-US" sz="27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ve</a:t>
            </a:r>
            <a:r>
              <a:rPr lang="en-US" sz="27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rutinleri</a:t>
            </a:r>
            <a:endParaRPr lang="en-US" sz="27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71980" y="4833992"/>
            <a:ext cx="11417301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Düzenli yemek saatleri, çocukların beslenme alışkanlıklarını geliştirir ve öz denetim kazandırır.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8894" y="7279660"/>
            <a:ext cx="4287741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Düzenli uyku saatleri, çocukların fiziksel ve zihinsel sağlıklarını destekler, bu da öz disiplin için önemlidir.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804788" y="7279660"/>
            <a:ext cx="5603987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Belirli bir zaman diliminde ev ödevlerini yapma alışkanlığı, çocukların sorumluluk duygusunu pekiştirir.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199" y="9061267"/>
            <a:ext cx="6768465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2573000" y="8075354"/>
            <a:ext cx="5029200" cy="201178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174620" y="2539035"/>
            <a:ext cx="3925595" cy="7420938"/>
            <a:chOff x="0" y="0"/>
            <a:chExt cx="4751385" cy="89820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51386" cy="8982011"/>
            </a:xfrm>
            <a:custGeom>
              <a:avLst/>
              <a:gdLst/>
              <a:ahLst/>
              <a:cxnLst/>
              <a:rect l="l" t="t" r="r" b="b"/>
              <a:pathLst>
                <a:path w="4751386" h="8982011">
                  <a:moveTo>
                    <a:pt x="0" y="0"/>
                  </a:moveTo>
                  <a:lnTo>
                    <a:pt x="4751386" y="0"/>
                  </a:lnTo>
                  <a:lnTo>
                    <a:pt x="4751386" y="8982011"/>
                  </a:lnTo>
                  <a:lnTo>
                    <a:pt x="0" y="8982011"/>
                  </a:lnTo>
                  <a:close/>
                </a:path>
              </a:pathLst>
            </a:custGeom>
            <a:blipFill>
              <a:blip r:embed="rId4"/>
              <a:stretch>
                <a:fillRect l="-12973" r="-1297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8" name="Group 8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12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05875" y="222250"/>
            <a:ext cx="10929913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İLET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Ş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 TEKN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KLER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685800" y="282167"/>
            <a:ext cx="5108591" cy="163512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34075" y="1796739"/>
            <a:ext cx="6419850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F81E88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Veliler için etkili iletişim yollarını keşfedin.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77787" y="2983235"/>
            <a:ext cx="194310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Aktif Dinleme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9640" y="2747772"/>
            <a:ext cx="271780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Açık</a:t>
            </a:r>
            <a:r>
              <a:rPr lang="en-US" sz="25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ve</a:t>
            </a:r>
            <a:r>
              <a:rPr lang="en-US" sz="25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Net </a:t>
            </a:r>
            <a:r>
              <a:rPr lang="en-US" sz="25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İletişim</a:t>
            </a:r>
            <a:endParaRPr lang="en-US" sz="25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91205" y="5476297"/>
            <a:ext cx="3114671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Empati Kurma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3386" y="3715071"/>
            <a:ext cx="5108591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Çocuğunuzun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duygularını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ihtiyaçlarını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anlamaya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çalışın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Onları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dinlerken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dikkatinizi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verin</a:t>
            </a:r>
            <a:r>
              <a:rPr lang="en-US" sz="219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22694" y="3715071"/>
            <a:ext cx="4893702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Beklentilerinizi açıkça ifade edin. Bu, çocuğunuzun ne yapması gerektiğini anlamasına yardımcı olur.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4968" y="6021134"/>
            <a:ext cx="4893702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-4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Çocuğunuzun perspektifinden bakmaya çalışın. Duygularını anlamak, bağlarınızı güçlendirir.</a:t>
            </a:r>
          </a:p>
          <a:p>
            <a:pPr algn="l">
              <a:lnSpc>
                <a:spcPts val="3079"/>
              </a:lnSpc>
            </a:pPr>
            <a:endParaRPr lang="en-US" sz="2199" spc="-4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11959" y="923925"/>
            <a:ext cx="13464081" cy="97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 İÇ</a:t>
            </a:r>
            <a:r>
              <a:rPr lang="tr-TR" sz="58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58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 STRATEJ</a:t>
            </a:r>
            <a:r>
              <a:rPr lang="tr-TR" sz="58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58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LER</a:t>
            </a: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03361" y="5762333"/>
            <a:ext cx="3031736" cy="3095100"/>
            <a:chOff x="0" y="0"/>
            <a:chExt cx="798482" cy="8151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8482" cy="815170"/>
            </a:xfrm>
            <a:custGeom>
              <a:avLst/>
              <a:gdLst/>
              <a:ahLst/>
              <a:cxnLst/>
              <a:rect l="l" t="t" r="r" b="b"/>
              <a:pathLst>
                <a:path w="798482" h="815170">
                  <a:moveTo>
                    <a:pt x="130235" y="0"/>
                  </a:moveTo>
                  <a:lnTo>
                    <a:pt x="668247" y="0"/>
                  </a:lnTo>
                  <a:cubicBezTo>
                    <a:pt x="702787" y="0"/>
                    <a:pt x="735913" y="13721"/>
                    <a:pt x="760337" y="38145"/>
                  </a:cubicBezTo>
                  <a:cubicBezTo>
                    <a:pt x="784761" y="62569"/>
                    <a:pt x="798482" y="95694"/>
                    <a:pt x="798482" y="130235"/>
                  </a:cubicBezTo>
                  <a:lnTo>
                    <a:pt x="798482" y="684935"/>
                  </a:lnTo>
                  <a:cubicBezTo>
                    <a:pt x="798482" y="756862"/>
                    <a:pt x="740174" y="815170"/>
                    <a:pt x="668247" y="815170"/>
                  </a:cubicBezTo>
                  <a:lnTo>
                    <a:pt x="130235" y="815170"/>
                  </a:lnTo>
                  <a:cubicBezTo>
                    <a:pt x="58308" y="815170"/>
                    <a:pt x="0" y="756862"/>
                    <a:pt x="0" y="684935"/>
                  </a:cubicBezTo>
                  <a:lnTo>
                    <a:pt x="0" y="130235"/>
                  </a:lnTo>
                  <a:cubicBezTo>
                    <a:pt x="0" y="58308"/>
                    <a:pt x="58308" y="0"/>
                    <a:pt x="130235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798482" cy="862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1959" y="2900673"/>
            <a:ext cx="1346408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Çocuklar için etkili öz denetim yöntemleri geliştirin.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03361" y="3273418"/>
            <a:ext cx="3031736" cy="2994653"/>
          </a:xfrm>
          <a:custGeom>
            <a:avLst/>
            <a:gdLst/>
            <a:ahLst/>
            <a:cxnLst/>
            <a:rect l="l" t="t" r="r" b="b"/>
            <a:pathLst>
              <a:path w="3031736" h="2994653">
                <a:moveTo>
                  <a:pt x="0" y="0"/>
                </a:moveTo>
                <a:lnTo>
                  <a:pt x="3031736" y="0"/>
                </a:lnTo>
                <a:lnTo>
                  <a:pt x="3031736" y="2994653"/>
                </a:lnTo>
                <a:lnTo>
                  <a:pt x="0" y="299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809" b="-26143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1672578" y="5920781"/>
            <a:ext cx="4328351" cy="2936651"/>
            <a:chOff x="0" y="0"/>
            <a:chExt cx="1139977" cy="77343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9977" cy="773439"/>
            </a:xfrm>
            <a:custGeom>
              <a:avLst/>
              <a:gdLst/>
              <a:ahLst/>
              <a:cxnLst/>
              <a:rect l="l" t="t" r="r" b="b"/>
              <a:pathLst>
                <a:path w="1139977" h="773439">
                  <a:moveTo>
                    <a:pt x="91221" y="0"/>
                  </a:moveTo>
                  <a:lnTo>
                    <a:pt x="1048756" y="0"/>
                  </a:lnTo>
                  <a:cubicBezTo>
                    <a:pt x="1099136" y="0"/>
                    <a:pt x="1139977" y="40841"/>
                    <a:pt x="1139977" y="91221"/>
                  </a:cubicBezTo>
                  <a:lnTo>
                    <a:pt x="1139977" y="682218"/>
                  </a:lnTo>
                  <a:cubicBezTo>
                    <a:pt x="1139977" y="732598"/>
                    <a:pt x="1099136" y="773439"/>
                    <a:pt x="1048756" y="773439"/>
                  </a:cubicBezTo>
                  <a:lnTo>
                    <a:pt x="91221" y="773439"/>
                  </a:lnTo>
                  <a:cubicBezTo>
                    <a:pt x="40841" y="773439"/>
                    <a:pt x="0" y="732598"/>
                    <a:pt x="0" y="682218"/>
                  </a:cubicBezTo>
                  <a:lnTo>
                    <a:pt x="0" y="91221"/>
                  </a:lnTo>
                  <a:cubicBezTo>
                    <a:pt x="0" y="40841"/>
                    <a:pt x="40841" y="0"/>
                    <a:pt x="91221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139977" cy="82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1672578" y="3423628"/>
            <a:ext cx="4203463" cy="2805812"/>
          </a:xfrm>
          <a:custGeom>
            <a:avLst/>
            <a:gdLst/>
            <a:ahLst/>
            <a:cxnLst/>
            <a:rect l="l" t="t" r="r" b="b"/>
            <a:pathLst>
              <a:path w="4203463" h="2805812">
                <a:moveTo>
                  <a:pt x="0" y="0"/>
                </a:moveTo>
                <a:lnTo>
                  <a:pt x="4203463" y="0"/>
                </a:lnTo>
                <a:lnTo>
                  <a:pt x="4203463" y="2805811"/>
                </a:lnTo>
                <a:lnTo>
                  <a:pt x="0" y="28058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6844665" y="5914733"/>
            <a:ext cx="3315442" cy="3095100"/>
            <a:chOff x="0" y="0"/>
            <a:chExt cx="873203" cy="8151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203" cy="815170"/>
            </a:xfrm>
            <a:custGeom>
              <a:avLst/>
              <a:gdLst/>
              <a:ahLst/>
              <a:cxnLst/>
              <a:rect l="l" t="t" r="r" b="b"/>
              <a:pathLst>
                <a:path w="873203" h="815170">
                  <a:moveTo>
                    <a:pt x="119091" y="0"/>
                  </a:moveTo>
                  <a:lnTo>
                    <a:pt x="754112" y="0"/>
                  </a:lnTo>
                  <a:cubicBezTo>
                    <a:pt x="819884" y="0"/>
                    <a:pt x="873203" y="53319"/>
                    <a:pt x="873203" y="119091"/>
                  </a:cubicBezTo>
                  <a:lnTo>
                    <a:pt x="873203" y="696080"/>
                  </a:lnTo>
                  <a:cubicBezTo>
                    <a:pt x="873203" y="727664"/>
                    <a:pt x="860656" y="757956"/>
                    <a:pt x="838322" y="780289"/>
                  </a:cubicBezTo>
                  <a:cubicBezTo>
                    <a:pt x="815988" y="802623"/>
                    <a:pt x="785697" y="815170"/>
                    <a:pt x="754112" y="815170"/>
                  </a:cubicBezTo>
                  <a:lnTo>
                    <a:pt x="119091" y="815170"/>
                  </a:lnTo>
                  <a:cubicBezTo>
                    <a:pt x="53319" y="815170"/>
                    <a:pt x="0" y="761852"/>
                    <a:pt x="0" y="696080"/>
                  </a:cubicBezTo>
                  <a:lnTo>
                    <a:pt x="0" y="119091"/>
                  </a:lnTo>
                  <a:cubicBezTo>
                    <a:pt x="0" y="87506"/>
                    <a:pt x="12547" y="57215"/>
                    <a:pt x="34881" y="34881"/>
                  </a:cubicBezTo>
                  <a:cubicBezTo>
                    <a:pt x="57215" y="12547"/>
                    <a:pt x="87506" y="0"/>
                    <a:pt x="119091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73203" cy="862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6844665" y="3384996"/>
            <a:ext cx="3315442" cy="2994653"/>
          </a:xfrm>
          <a:custGeom>
            <a:avLst/>
            <a:gdLst/>
            <a:ahLst/>
            <a:cxnLst/>
            <a:rect l="l" t="t" r="r" b="b"/>
            <a:pathLst>
              <a:path w="3315442" h="2994653">
                <a:moveTo>
                  <a:pt x="0" y="0"/>
                </a:moveTo>
                <a:lnTo>
                  <a:pt x="3315442" y="0"/>
                </a:lnTo>
                <a:lnTo>
                  <a:pt x="3315442" y="2994653"/>
                </a:lnTo>
                <a:lnTo>
                  <a:pt x="0" y="2994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086" r="-8086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938273" y="6565980"/>
            <a:ext cx="2161911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Düzenli Rutinler Oluşturma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55798" y="6648539"/>
            <a:ext cx="216191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Model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Olma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421430" y="6718380"/>
            <a:ext cx="216191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Hedef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Oluşturma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Dürtüsellik,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 kişinin anlık tepkilerle hareket etme eğilimidir. Bu durum, planlama eksikliği ve anlık tatmin arayışını içerir. Çocuklar ve ergenlerde yaygındır, ancak yetişkinlerde de görülebilir.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Farkındalık ve Eğitim: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Dürtüselliğin nedenlerini anlamak ve bununla başa çıkma yollarını öğrenmek.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Nefes Egzersizleri ve Gevşeme Teknikleri: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Anlık dürtüsel tepkileri azaltmak için nefes egzersizleri ve gevşeme teknikleri uygulamak.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Alternatif Davranışlar: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 Dürtüsellik yerine daha yapıcı ve planlı davranışları teşvik eden stratejiler geliştirmek.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752600" y="3086100"/>
            <a:ext cx="48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1.DÜRTÜSELLİK</a:t>
            </a:r>
          </a:p>
        </p:txBody>
      </p:sp>
    </p:spTree>
    <p:extLst>
      <p:ext uri="{BB962C8B-B14F-4D97-AF65-F5344CB8AC3E}">
        <p14:creationId xmlns:p14="http://schemas.microsoft.com/office/powerpoint/2010/main" val="82150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Dikkat eksikliği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, bireylerin görevlerine ve hedeflerine odaklanmakta zorlanmalarına neden olur. Çocuklarda ve yetişkinlerde yaygındır ve akademik performansı etkileyebilir.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Görev Yönetimi: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Görevleri küçük, yönetilebilir parçalara ayırmak ve bu parçalar üzerinde odaklanmak.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Çalışma Ortamını Düzenleme: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Dikkat dağıtıcı unsurları minimize ederek çalışma ortamını düzenlemek.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Zaman Yönetimi: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Zaman yönetimi tekniklerini uygulamak ve düzenli aralıklarla mola vermek.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752600" y="3086100"/>
            <a:ext cx="48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2.DİKKAT EKSİKLİĞİ</a:t>
            </a:r>
          </a:p>
        </p:txBody>
      </p:sp>
    </p:spTree>
    <p:extLst>
      <p:ext uri="{BB962C8B-B14F-4D97-AF65-F5344CB8AC3E}">
        <p14:creationId xmlns:p14="http://schemas.microsoft.com/office/powerpoint/2010/main" val="148670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Duygusal regülasyon,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 duyguların uygun şekilde ifade edilmesi ve yönetilmesini içerir. Duygusal patlamalar ve aşırı tepkiler duygusal regülasyon zorluklarına işaret edebilir.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Duygusal Farkındalık: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Duyguları tanımak ve anlamak için </a:t>
            </a:r>
            <a:r>
              <a:rPr lang="tr-TR" sz="2800" b="0" i="0" dirty="0" err="1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mindfulness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 ve duygusal farkındalık teknikleri kullanmak.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Duygusal İfade Stratejileri: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Duyguları sağlıklı yollarla ifade etmek için stratejiler geliştirmek, örneğin duygu günlüğü tutmak.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Kognitif Davranışçı Terapi: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 Kognitif davranışçı terapi (CBT) gibi tekniklerle duygusal tepkileri yeniden değerlendirmek ve yönetmek.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295400" y="30861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3.DUYGUSAL REGÜLASYON ZORLUKLARI</a:t>
            </a:r>
          </a:p>
        </p:txBody>
      </p:sp>
    </p:spTree>
    <p:extLst>
      <p:ext uri="{BB962C8B-B14F-4D97-AF65-F5344CB8AC3E}">
        <p14:creationId xmlns:p14="http://schemas.microsoft.com/office/powerpoint/2010/main" val="95386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Planlama ve organizasyon eksiklikleri,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hedeflere ulaşmada ve görevlerin tamamlanmasında zorluklara neden olabilir.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Günlük ve Takvim Kullanımı: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Günlükler ve takvimler kullanarak görevleri ve hedefleri planlamak.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Önceliklendirme: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Görevleri önem sırasına göre önceliklendirmek ve bu sıraya göre çalışmak.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Organizasyon Araçları: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Organizasyon araçları ve uygulamaları kullanarak işleri düzenli bir şekilde takip etmek.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371600" y="280465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4.PLANLAMA VE ORGANİZASYON EKSİKLİKLERİ</a:t>
            </a:r>
          </a:p>
        </p:txBody>
      </p:sp>
    </p:spTree>
    <p:extLst>
      <p:ext uri="{BB962C8B-B14F-4D97-AF65-F5344CB8AC3E}">
        <p14:creationId xmlns:p14="http://schemas.microsoft.com/office/powerpoint/2010/main" val="45047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Motivasyon eksikliği,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bireylerin hedeflerine ulaşma konusunda yetersiz enerji ve istek göstermelerine neden olabilir.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Küçük Hedefler Belirleme: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Küçük, ulaşılabilir hedefler koyarak başarı hissini artırmak.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Ödüllendirme Sistemi: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Başarıları ödüllendirmek ve bu şekilde motive olmak.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İlgi Alanlarını </a:t>
            </a:r>
            <a:r>
              <a:rPr lang="tr-TR" sz="2800" b="1" i="0" dirty="0" err="1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Keşfetme:</a:t>
            </a:r>
            <a:r>
              <a:rPr lang="tr-TR" sz="2800" b="0" i="0" dirty="0" err="1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Kişisel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 ilgi alanlarına ve tutkularına göre hedefler belirlemek ve bu hedefler doğrultusunda çalışmak.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752600" y="3086100"/>
            <a:ext cx="48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5.MOTİVASYON EKSİKLİKLERİ</a:t>
            </a:r>
          </a:p>
        </p:txBody>
      </p:sp>
    </p:spTree>
    <p:extLst>
      <p:ext uri="{BB962C8B-B14F-4D97-AF65-F5344CB8AC3E}">
        <p14:creationId xmlns:p14="http://schemas.microsoft.com/office/powerpoint/2010/main" val="115475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9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Karar verme güçlüğü,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bireylerin seçenekler arasında karar vermekte zorlanmalarına neden olabilir. Bu durum, belirsizlik ve risk faktörlerini değerlendirme zorluğuyla ilişkilidir.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Bilgi Toplama: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Karar verme sürecinde yeterli bilgi toplamak ve bu bilgiyi analiz etmek.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Artı ve Eksileri Listeleme: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Seçeneklerin artı ve eksilerini listeleyerek karşılaştırmak.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Geri Bildirim Alma: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Karar verme sürecinde danışmanlık ve geri bildirim almak.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752600" y="3086100"/>
            <a:ext cx="48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6.KARAR VERME GÜÇLÜĞÜ</a:t>
            </a:r>
          </a:p>
        </p:txBody>
      </p:sp>
    </p:spTree>
    <p:extLst>
      <p:ext uri="{BB962C8B-B14F-4D97-AF65-F5344CB8AC3E}">
        <p14:creationId xmlns:p14="http://schemas.microsoft.com/office/powerpoint/2010/main" val="143169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2181" y="908031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941587" y="8976758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553980" y="1490096"/>
            <a:ext cx="13180039" cy="11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SUNUMUN AMACI VE </a:t>
            </a:r>
            <a:r>
              <a:rPr lang="tr-TR" sz="6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6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ÇER</a:t>
            </a:r>
            <a:r>
              <a:rPr lang="tr-TR" sz="6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6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Ğ</a:t>
            </a:r>
            <a:r>
              <a:rPr lang="tr-TR" sz="69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endParaRPr lang="en-US" sz="69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047900" y="3429675"/>
            <a:ext cx="1012161" cy="101216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5227939" y="3429675"/>
            <a:ext cx="1012161" cy="10121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1878890" y="3429675"/>
            <a:ext cx="1012161" cy="101216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131839" y="3429675"/>
            <a:ext cx="1012161" cy="101216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5065160" y="3429675"/>
            <a:ext cx="1012161" cy="101216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367199" y="4861323"/>
            <a:ext cx="2173835" cy="343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Otokontrol Nedir?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Otokontrol, bireyin kendini yönetme ve duygusal denge sağlama yeteneğidir.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54117" y="3587458"/>
            <a:ext cx="199727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77621" y="3602698"/>
            <a:ext cx="24750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55685" y="3602698"/>
            <a:ext cx="238423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254746" y="3577933"/>
            <a:ext cx="260449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625941" y="3577933"/>
            <a:ext cx="23321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52654" y="4861323"/>
            <a:ext cx="2844485" cy="411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Öz Denetim </a:t>
            </a:r>
          </a:p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Teknikleri</a:t>
            </a:r>
          </a:p>
          <a:p>
            <a:pPr algn="ctr">
              <a:lnSpc>
                <a:spcPts val="3640"/>
              </a:lnSpc>
            </a:pPr>
            <a:endParaRPr lang="en-US" sz="2600" b="1">
              <a:solidFill>
                <a:srgbClr val="000000"/>
              </a:solidFill>
              <a:latin typeface="Abhaya Libre Bold"/>
              <a:ea typeface="Abhaya Libre Bold"/>
              <a:cs typeface="Abhaya Libre Bold"/>
              <a:sym typeface="Abhaya Libre Bold"/>
            </a:endParaRPr>
          </a:p>
          <a:p>
            <a:pPr algn="ctr">
              <a:lnSpc>
                <a:spcPts val="3640"/>
              </a:lnSpc>
            </a:pPr>
            <a:r>
              <a:rPr lang="en-US" sz="2600" spc="-5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Farkındalık, derin nefes alma ve düşünce kontrolü gibi teknikler aktarılacaktır.</a:t>
            </a:r>
          </a:p>
          <a:p>
            <a:pPr algn="ctr">
              <a:lnSpc>
                <a:spcPts val="3640"/>
              </a:lnSpc>
            </a:pPr>
            <a:endParaRPr lang="en-US" sz="2600" spc="-5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267445" y="4942286"/>
            <a:ext cx="2770312" cy="390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Çocuk Yetiştirmede Önemi</a:t>
            </a:r>
          </a:p>
          <a:p>
            <a:pPr algn="ctr">
              <a:lnSpc>
                <a:spcPts val="3640"/>
              </a:lnSpc>
            </a:pPr>
            <a:r>
              <a:rPr lang="en-US" sz="2600" spc="-5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Bu tekniklerin çocuk yetiştirmede nasıl fayda sağladığı anlatılacak.</a:t>
            </a:r>
          </a:p>
          <a:p>
            <a:pPr algn="ctr">
              <a:lnSpc>
                <a:spcPts val="3640"/>
              </a:lnSpc>
            </a:pPr>
            <a:endParaRPr lang="en-US" sz="2600" spc="-5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956790" y="5092463"/>
            <a:ext cx="3116810" cy="320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Pratik Uygulamalar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Velilere günlük yaşamda kullanabilecekleri pratik yöntemler sunulacak.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681695" y="5092463"/>
            <a:ext cx="3116810" cy="274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Soru-Cevap Bölümü</a:t>
            </a:r>
          </a:p>
          <a:p>
            <a:pPr algn="ctr">
              <a:lnSpc>
                <a:spcPts val="3640"/>
              </a:lnSpc>
            </a:pPr>
            <a:r>
              <a:rPr lang="en-US" sz="2600" spc="-5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Velilerden gelen sorulara yanıt verilerek süreç pekiştirilecek.</a:t>
            </a:r>
          </a:p>
          <a:p>
            <a:pPr algn="ctr">
              <a:lnSpc>
                <a:spcPts val="3640"/>
              </a:lnSpc>
            </a:pPr>
            <a:endParaRPr lang="en-US" sz="2600" spc="-5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Stres ve anksiyete,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otokontrolü zorlaştırabilir ve bireylerin etkili bir şekilde yönetilmesini engelleyebilir.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Stres Yönetimi Teknikleri: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Meditasyon, derin nefes alma ve gevşeme tekniklerini kullanarak stresi yönetmek</a:t>
            </a: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Fiziksel Aktivite: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Düzenli egzersiz yapmak, stresi azaltabilir ve genel ruh halini iyileştirebilir.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Destek Sistemleri: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Sosyal destek sistemlerini kullanarak stresle başa çıkmak ve gerektiğinde profesyonel yardım almak.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734532" y="3086100"/>
            <a:ext cx="48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7.STRES VE ANKSİYETE</a:t>
            </a:r>
          </a:p>
        </p:txBody>
      </p:sp>
    </p:spTree>
    <p:extLst>
      <p:ext uri="{BB962C8B-B14F-4D97-AF65-F5344CB8AC3E}">
        <p14:creationId xmlns:p14="http://schemas.microsoft.com/office/powerpoint/2010/main" val="177331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482496"/>
            <a:ext cx="13464081" cy="202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tr-TR" sz="6000" b="1" i="1" dirty="0">
                <a:solidFill>
                  <a:srgbClr val="191919"/>
                </a:solidFill>
                <a:effectLst/>
              </a:rPr>
              <a:t>Otokontrol Açısından Sık Karşılaşılan Sorunlar ve Çözüm Önerileri</a:t>
            </a:r>
            <a:endParaRPr lang="en-US" sz="5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04799" y="9038259"/>
            <a:ext cx="6267061" cy="23008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831683" y="90993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21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9A2CBD0-A81F-8596-4B81-5764952C0BFB}"/>
              </a:ext>
            </a:extLst>
          </p:cNvPr>
          <p:cNvSpPr txBox="1"/>
          <p:nvPr/>
        </p:nvSpPr>
        <p:spPr>
          <a:xfrm>
            <a:off x="1371600" y="3848100"/>
            <a:ext cx="1546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Kendine güvensizlik,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bireylerin hedeflerine ulaşmada ve kararlarında zorluk yaşamasına neden olabilir.</a:t>
            </a:r>
          </a:p>
          <a:p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Çözüm Önerileri:</a:t>
            </a:r>
            <a:endParaRPr lang="tr-TR" sz="2800" dirty="0">
              <a:solidFill>
                <a:srgbClr val="191919"/>
              </a:solidFill>
              <a:effectLst/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Kişisel Başarıları Tanıma: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Geçmiş başarıları ve güçlü yönleri tanımak ve bu başarıları kutlamak.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Kendine Konuşma: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Olumlu kendine konuşma tekniklerini kullanarak kendine güven geliştirmek.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Kişisel Gelişim: </a:t>
            </a:r>
            <a:r>
              <a:rPr lang="tr-TR" sz="2800" b="0" i="0" dirty="0">
                <a:solidFill>
                  <a:srgbClr val="191919"/>
                </a:solidFill>
                <a:effectLst/>
                <a:latin typeface="Abhaya Libre" panose="020B0604020202020204" charset="-94"/>
                <a:cs typeface="Abhaya Libre" panose="020B0604020202020204" charset="-94"/>
              </a:rPr>
              <a:t>Kişisel gelişim ve beceri geliştirme fırsatlarını değerlendirmek.</a:t>
            </a:r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  <a:p>
            <a:endParaRPr lang="tr-TR" sz="2800" dirty="0">
              <a:latin typeface="Abhaya Libre" panose="020B0604020202020204" charset="-94"/>
              <a:cs typeface="Abhaya Libre" panose="020B0604020202020204" charset="-94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5D6412B-D717-1905-1700-38F2D0AF5AF3}"/>
              </a:ext>
            </a:extLst>
          </p:cNvPr>
          <p:cNvSpPr txBox="1"/>
          <p:nvPr/>
        </p:nvSpPr>
        <p:spPr>
          <a:xfrm>
            <a:off x="1752600" y="3086100"/>
            <a:ext cx="481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/>
              <a:t>8.KENDİNE GÜVENSİZLİK</a:t>
            </a:r>
          </a:p>
        </p:txBody>
      </p:sp>
    </p:spTree>
    <p:extLst>
      <p:ext uri="{BB962C8B-B14F-4D97-AF65-F5344CB8AC3E}">
        <p14:creationId xmlns:p14="http://schemas.microsoft.com/office/powerpoint/2010/main" val="156922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11959" y="866775"/>
            <a:ext cx="13464081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ÖZET VE SONUÇ</a:t>
            </a:r>
          </a:p>
        </p:txBody>
      </p:sp>
      <p:sp>
        <p:nvSpPr>
          <p:cNvPr id="4" name="AutoShape 4"/>
          <p:cNvSpPr/>
          <p:nvPr/>
        </p:nvSpPr>
        <p:spPr>
          <a:xfrm>
            <a:off x="14140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1174095" y="905174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tr-TR" sz="5575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22</a:t>
              </a:r>
              <a:endParaRPr lang="en-US" sz="557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81000" y="-5222"/>
            <a:ext cx="4376762" cy="121190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3988" y="3174994"/>
            <a:ext cx="2915942" cy="2186956"/>
          </a:xfrm>
          <a:custGeom>
            <a:avLst/>
            <a:gdLst/>
            <a:ahLst/>
            <a:cxnLst/>
            <a:rect l="l" t="t" r="r" b="b"/>
            <a:pathLst>
              <a:path w="2915942" h="2186956">
                <a:moveTo>
                  <a:pt x="0" y="0"/>
                </a:moveTo>
                <a:lnTo>
                  <a:pt x="2915942" y="0"/>
                </a:lnTo>
                <a:lnTo>
                  <a:pt x="2915942" y="2186957"/>
                </a:lnTo>
                <a:lnTo>
                  <a:pt x="0" y="2186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66606" y="3525831"/>
            <a:ext cx="3356119" cy="2240209"/>
          </a:xfrm>
          <a:custGeom>
            <a:avLst/>
            <a:gdLst/>
            <a:ahLst/>
            <a:cxnLst/>
            <a:rect l="l" t="t" r="r" b="b"/>
            <a:pathLst>
              <a:path w="3356119" h="2240209">
                <a:moveTo>
                  <a:pt x="0" y="0"/>
                </a:moveTo>
                <a:lnTo>
                  <a:pt x="3356118" y="0"/>
                </a:lnTo>
                <a:lnTo>
                  <a:pt x="3356118" y="2240209"/>
                </a:lnTo>
                <a:lnTo>
                  <a:pt x="0" y="2240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18124" y="3011958"/>
            <a:ext cx="2513028" cy="2513028"/>
          </a:xfrm>
          <a:custGeom>
            <a:avLst/>
            <a:gdLst/>
            <a:ahLst/>
            <a:cxnLst/>
            <a:rect l="l" t="t" r="r" b="b"/>
            <a:pathLst>
              <a:path w="2513028" h="2513028">
                <a:moveTo>
                  <a:pt x="0" y="0"/>
                </a:moveTo>
                <a:lnTo>
                  <a:pt x="2513028" y="0"/>
                </a:lnTo>
                <a:lnTo>
                  <a:pt x="2513028" y="2513028"/>
                </a:lnTo>
                <a:lnTo>
                  <a:pt x="0" y="25130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66856" y="3758801"/>
            <a:ext cx="3359058" cy="2149797"/>
          </a:xfrm>
          <a:custGeom>
            <a:avLst/>
            <a:gdLst/>
            <a:ahLst/>
            <a:cxnLst/>
            <a:rect l="l" t="t" r="r" b="b"/>
            <a:pathLst>
              <a:path w="3359058" h="2149797">
                <a:moveTo>
                  <a:pt x="0" y="0"/>
                </a:moveTo>
                <a:lnTo>
                  <a:pt x="3359058" y="0"/>
                </a:lnTo>
                <a:lnTo>
                  <a:pt x="3359058" y="2149797"/>
                </a:lnTo>
                <a:lnTo>
                  <a:pt x="0" y="2149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46550" y="2375224"/>
            <a:ext cx="9994900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F81E88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Otokontrol ve öz denetim, çocuklar için başarı ve mutluluk getirir.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6031" y="5737465"/>
            <a:ext cx="2228850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Otokontrol Gelişimi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6919" y="5965529"/>
            <a:ext cx="1739900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Ebeveynin Rolü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20538" y="5822972"/>
            <a:ext cx="2108200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Başarı ve Mutluluk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31960" y="6108087"/>
            <a:ext cx="2228850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Pratik Uygulamalar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9162" y="6222069"/>
            <a:ext cx="3022588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Çocukların kendi davranışlarını yönetme yeteneği, okul ve sosyal hayatta kritik bir rol oynar.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67815" y="6578940"/>
            <a:ext cx="2353699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Ebeveynler, çocuklara iyi örnek olarak otokontrolü geliştirir ve destekler.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57044" y="6232018"/>
            <a:ext cx="2071694" cy="272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Otokontrol, çocukların gelecekteki başarılarına ve duygusal mutluluklarına katkıda bulunur.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09576" y="6764677"/>
            <a:ext cx="4584700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Ebeveynler, günlük hayatta basit yöntemlerle çocuklarına öz denetim kazandırabilir.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4977" y="474699"/>
            <a:ext cx="7857854" cy="34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03"/>
              </a:lnSpc>
            </a:pPr>
            <a:r>
              <a:rPr lang="en-US" sz="993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SORULAR VE CEVAPLAR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00694" y="4779280"/>
            <a:ext cx="10669737" cy="188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3416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 ve öz denetim konularında tüm sorularınızı yanıtlamak için buradayız. Çekinmeden sorun!</a:t>
            </a:r>
          </a:p>
          <a:p>
            <a:pPr algn="ctr">
              <a:lnSpc>
                <a:spcPts val="5763"/>
              </a:lnSpc>
            </a:pPr>
            <a:endParaRPr lang="en-US" sz="3416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5" name="Group 5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0668000" y="76581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820400" y="3429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070792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179498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6" name="Group 6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2400" y="463202"/>
            <a:ext cx="6344100" cy="220474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39795" y="2582863"/>
            <a:ext cx="763631" cy="789282"/>
          </a:xfrm>
          <a:custGeom>
            <a:avLst/>
            <a:gdLst/>
            <a:ahLst/>
            <a:cxnLst/>
            <a:rect l="l" t="t" r="r" b="b"/>
            <a:pathLst>
              <a:path w="763631" h="789282">
                <a:moveTo>
                  <a:pt x="0" y="0"/>
                </a:moveTo>
                <a:lnTo>
                  <a:pt x="763631" y="0"/>
                </a:lnTo>
                <a:lnTo>
                  <a:pt x="763631" y="789282"/>
                </a:lnTo>
                <a:lnTo>
                  <a:pt x="0" y="78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53200" y="463202"/>
            <a:ext cx="5638800" cy="6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OTOKONTROL</a:t>
            </a:r>
            <a:r>
              <a:rPr lang="tr-TR" sz="3699" dirty="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(</a:t>
            </a:r>
            <a:r>
              <a:rPr lang="en-US" sz="3699" dirty="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ÖZ DENETIM</a:t>
            </a:r>
            <a:r>
              <a:rPr lang="tr-TR" sz="3699" dirty="0">
                <a:solidFill>
                  <a:srgbClr val="F81E88"/>
                </a:solidFill>
                <a:latin typeface="Alatsi"/>
                <a:ea typeface="Alatsi"/>
                <a:cs typeface="Alatsi"/>
                <a:sym typeface="Alatsi"/>
              </a:rPr>
              <a:t>)</a:t>
            </a:r>
            <a:endParaRPr lang="en-US" sz="3699" dirty="0">
              <a:solidFill>
                <a:srgbClr val="F81E88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6570" y="3735047"/>
            <a:ext cx="5631791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</a:t>
            </a:r>
            <a:r>
              <a:rPr lang="en-US" sz="36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ve</a:t>
            </a:r>
            <a:r>
              <a:rPr lang="en-US" sz="36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Öz</a:t>
            </a:r>
            <a:r>
              <a:rPr lang="en-US" sz="36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Denetim</a:t>
            </a:r>
            <a:r>
              <a:rPr lang="en-US" sz="36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Nedir</a:t>
            </a:r>
            <a:r>
              <a:rPr lang="en-US" sz="36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0600" y="5506810"/>
            <a:ext cx="4480960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Çocuk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Gelişiminde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Ebeveynlerin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Rolü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ve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Önemi</a:t>
            </a:r>
            <a:endParaRPr lang="en-US" sz="2600" b="1" dirty="0">
              <a:solidFill>
                <a:srgbClr val="000000"/>
              </a:solidFill>
              <a:latin typeface="Abhaya Libre Bold"/>
              <a:ea typeface="Abhaya Libre Bold"/>
              <a:cs typeface="Abhaya Libre Bold"/>
              <a:sym typeface="Abhaya Libr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92606" y="3314995"/>
            <a:ext cx="10195394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-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Bireyin dürtülerini kontrol edebilme yeteneğidir. Örneğin, bir çocuk çikolata istemesine rağmen bekleyebilir.</a:t>
            </a:r>
          </a:p>
          <a:p>
            <a:pPr algn="l">
              <a:lnSpc>
                <a:spcPts val="2800"/>
              </a:lnSpc>
            </a:pPr>
            <a:endParaRPr lang="en-US" sz="2000" b="1" spc="-4">
              <a:solidFill>
                <a:srgbClr val="000000"/>
              </a:solidFill>
              <a:latin typeface="Abhaya Libre Bold"/>
              <a:ea typeface="Abhaya Libre Bold"/>
              <a:cs typeface="Abhaya Libre Bold"/>
              <a:sym typeface="Abhaya Libr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92606" y="2667945"/>
            <a:ext cx="3086892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Otokontrol</a:t>
            </a:r>
            <a:r>
              <a:rPr lang="tr-TR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Nedir?</a:t>
            </a:r>
            <a:endParaRPr lang="en-US" sz="2600" b="1" dirty="0">
              <a:solidFill>
                <a:srgbClr val="000000"/>
              </a:solidFill>
              <a:latin typeface="Abhaya Libre Bold"/>
              <a:ea typeface="Abhaya Libre Bold"/>
              <a:cs typeface="Abhaya Libre Bold"/>
              <a:sym typeface="Abhaya Libre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7039795" y="4155156"/>
            <a:ext cx="763631" cy="789282"/>
          </a:xfrm>
          <a:custGeom>
            <a:avLst/>
            <a:gdLst/>
            <a:ahLst/>
            <a:cxnLst/>
            <a:rect l="l" t="t" r="r" b="b"/>
            <a:pathLst>
              <a:path w="763631" h="789282">
                <a:moveTo>
                  <a:pt x="0" y="0"/>
                </a:moveTo>
                <a:lnTo>
                  <a:pt x="763631" y="0"/>
                </a:lnTo>
                <a:lnTo>
                  <a:pt x="763631" y="789283"/>
                </a:lnTo>
                <a:lnTo>
                  <a:pt x="0" y="789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039795" y="5667704"/>
            <a:ext cx="763631" cy="789282"/>
          </a:xfrm>
          <a:custGeom>
            <a:avLst/>
            <a:gdLst/>
            <a:ahLst/>
            <a:cxnLst/>
            <a:rect l="l" t="t" r="r" b="b"/>
            <a:pathLst>
              <a:path w="763631" h="789282">
                <a:moveTo>
                  <a:pt x="0" y="0"/>
                </a:moveTo>
                <a:lnTo>
                  <a:pt x="763631" y="0"/>
                </a:lnTo>
                <a:lnTo>
                  <a:pt x="763631" y="789282"/>
                </a:lnTo>
                <a:lnTo>
                  <a:pt x="0" y="78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007068" y="4535465"/>
            <a:ext cx="9252232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Bireyin davranışlarını hedeflerine göre düzenleme kabiliyetidir. Hedefe ulaşmak için plan yapmayı içerir.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92606" y="4091962"/>
            <a:ext cx="250190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Özdenetim Nedir?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07068" y="5389540"/>
            <a:ext cx="237490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Gelişimde Önemi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07068" y="7323802"/>
            <a:ext cx="771781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Bu kavramlar, çocukların sosyal ve duygusal gelişiminde kritik rol oynar ve sağlıklı ilişkiler kurmalarını sağlar.</a:t>
            </a:r>
          </a:p>
        </p:txBody>
      </p:sp>
      <p:sp>
        <p:nvSpPr>
          <p:cNvPr id="24" name="Freeform 24"/>
          <p:cNvSpPr/>
          <p:nvPr/>
        </p:nvSpPr>
        <p:spPr>
          <a:xfrm>
            <a:off x="7039795" y="7109165"/>
            <a:ext cx="763631" cy="789282"/>
          </a:xfrm>
          <a:custGeom>
            <a:avLst/>
            <a:gdLst/>
            <a:ahLst/>
            <a:cxnLst/>
            <a:rect l="l" t="t" r="r" b="b"/>
            <a:pathLst>
              <a:path w="763631" h="789282">
                <a:moveTo>
                  <a:pt x="0" y="0"/>
                </a:moveTo>
                <a:lnTo>
                  <a:pt x="763631" y="0"/>
                </a:lnTo>
                <a:lnTo>
                  <a:pt x="763631" y="789282"/>
                </a:lnTo>
                <a:lnTo>
                  <a:pt x="0" y="78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125148" y="6846910"/>
            <a:ext cx="30543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Ebevynlikte uygulama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07068" y="5973785"/>
            <a:ext cx="9175714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Ebeveynler, çocuklarına örnek olarak ve rehberlik ederek bu becerileri geliştirmelerine yardımcı olabilirler.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9533" y="286211"/>
            <a:ext cx="10451219" cy="93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</a:t>
            </a:r>
            <a:r>
              <a:rPr lang="tr-TR" sz="56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56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ÖNEM</a:t>
            </a:r>
            <a:r>
              <a:rPr lang="tr-TR" sz="56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endParaRPr lang="en-US" sz="56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237325" y="3097273"/>
            <a:ext cx="4853871" cy="2164117"/>
            <a:chOff x="0" y="0"/>
            <a:chExt cx="6471829" cy="28854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471829" cy="2885490"/>
              <a:chOff x="0" y="0"/>
              <a:chExt cx="1751844" cy="7810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51844" cy="781067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781067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721706"/>
                    </a:lnTo>
                    <a:cubicBezTo>
                      <a:pt x="1751844" y="737450"/>
                      <a:pt x="1745590" y="752548"/>
                      <a:pt x="1734458" y="763680"/>
                    </a:cubicBezTo>
                    <a:cubicBezTo>
                      <a:pt x="1723326" y="774813"/>
                      <a:pt x="1708227" y="781067"/>
                      <a:pt x="1692484" y="781067"/>
                    </a:cubicBezTo>
                    <a:lnTo>
                      <a:pt x="59360" y="781067"/>
                    </a:lnTo>
                    <a:cubicBezTo>
                      <a:pt x="26577" y="781067"/>
                      <a:pt x="0" y="754490"/>
                      <a:pt x="0" y="721706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751844" cy="8191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507608" y="100915"/>
              <a:ext cx="5644888" cy="251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endParaRPr/>
            </a:p>
            <a:p>
              <a:pPr algn="ctr">
                <a:lnSpc>
                  <a:spcPts val="3059"/>
                </a:lnSpc>
              </a:pPr>
              <a:r>
                <a:rPr lang="en-US" sz="2185" spc="-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Otokontrol, çocukların sosyal çevreleriyle sağlıklı ilişkiler kurmalarını sağlar.</a:t>
              </a:r>
            </a:p>
            <a:p>
              <a:pPr algn="l">
                <a:lnSpc>
                  <a:spcPts val="3059"/>
                </a:lnSpc>
              </a:pPr>
              <a:endParaRPr lang="en-US" sz="2185" spc="-4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239549" y="2226415"/>
            <a:ext cx="4182217" cy="6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Sosyal Uyum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5437" y="2323022"/>
            <a:ext cx="5276728" cy="6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Akademik Başarı</a:t>
            </a:r>
          </a:p>
        </p:txBody>
      </p:sp>
      <p:sp>
        <p:nvSpPr>
          <p:cNvPr id="10" name="AutoShape 10"/>
          <p:cNvSpPr/>
          <p:nvPr/>
        </p:nvSpPr>
        <p:spPr>
          <a:xfrm flipH="1" flipV="1">
            <a:off x="1088234" y="-5747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 flipV="1">
            <a:off x="108585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13" name="Group 13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818712" y="8247906"/>
            <a:ext cx="4332594" cy="2038991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911294" y="5647465"/>
            <a:ext cx="5276728" cy="6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Duygusal Gelişim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64750" y="5385215"/>
            <a:ext cx="5276728" cy="6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Karar Verme Becerileri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44043" y="3472160"/>
            <a:ext cx="5276728" cy="6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Yaşam Kalitesi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651765" y="3226971"/>
            <a:ext cx="4853871" cy="2164117"/>
            <a:chOff x="0" y="0"/>
            <a:chExt cx="6471829" cy="288549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6471829" cy="2885490"/>
              <a:chOff x="0" y="0"/>
              <a:chExt cx="1751844" cy="78106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751844" cy="781067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781067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721706"/>
                    </a:lnTo>
                    <a:cubicBezTo>
                      <a:pt x="1751844" y="737450"/>
                      <a:pt x="1745590" y="752548"/>
                      <a:pt x="1734458" y="763680"/>
                    </a:cubicBezTo>
                    <a:cubicBezTo>
                      <a:pt x="1723326" y="774813"/>
                      <a:pt x="1708227" y="781067"/>
                      <a:pt x="1692484" y="781067"/>
                    </a:cubicBezTo>
                    <a:lnTo>
                      <a:pt x="59360" y="781067"/>
                    </a:lnTo>
                    <a:cubicBezTo>
                      <a:pt x="26577" y="781067"/>
                      <a:pt x="0" y="754490"/>
                      <a:pt x="0" y="721706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751844" cy="8191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507608" y="100915"/>
              <a:ext cx="5644888" cy="251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endParaRPr/>
            </a:p>
            <a:p>
              <a:pPr algn="ctr">
                <a:lnSpc>
                  <a:spcPts val="3059"/>
                </a:lnSpc>
              </a:pPr>
              <a:r>
                <a:rPr lang="en-US" sz="2185" spc="-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Öz denetim, ders çalışmayı ve ödevleri zamanında yapmayı teşvik eder, başarıyı artırır.</a:t>
              </a:r>
            </a:p>
            <a:p>
              <a:pPr algn="l">
                <a:lnSpc>
                  <a:spcPts val="3059"/>
                </a:lnSpc>
              </a:pPr>
              <a:endParaRPr lang="en-US" sz="2185" spc="-4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405429" y="6318297"/>
            <a:ext cx="4853871" cy="2164117"/>
            <a:chOff x="0" y="0"/>
            <a:chExt cx="6471829" cy="288549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6471829" cy="2885490"/>
              <a:chOff x="0" y="0"/>
              <a:chExt cx="1751844" cy="78106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751844" cy="781067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781067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721706"/>
                    </a:lnTo>
                    <a:cubicBezTo>
                      <a:pt x="1751844" y="737450"/>
                      <a:pt x="1745590" y="752548"/>
                      <a:pt x="1734458" y="763680"/>
                    </a:cubicBezTo>
                    <a:cubicBezTo>
                      <a:pt x="1723326" y="774813"/>
                      <a:pt x="1708227" y="781067"/>
                      <a:pt x="1692484" y="781067"/>
                    </a:cubicBezTo>
                    <a:lnTo>
                      <a:pt x="59360" y="781067"/>
                    </a:lnTo>
                    <a:cubicBezTo>
                      <a:pt x="26577" y="781067"/>
                      <a:pt x="0" y="754490"/>
                      <a:pt x="0" y="721706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1751844" cy="8191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07608" y="100915"/>
              <a:ext cx="5644888" cy="2615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endParaRPr lang="en-US" sz="2185" spc="-4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endParaRPr>
            </a:p>
            <a:p>
              <a:pPr algn="ctr">
                <a:lnSpc>
                  <a:spcPts val="3059"/>
                </a:lnSpc>
              </a:pP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Öz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denetim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,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çocukların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daha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iyi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kararlar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almasını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ve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sonuçlarını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değerlendirmesini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 </a:t>
              </a:r>
              <a:r>
                <a:rPr lang="en-US" sz="2185" spc="-4" dirty="0" err="1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sağlar</a:t>
              </a:r>
              <a:r>
                <a:rPr lang="en-US" sz="2185" spc="-4" dirty="0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.</a:t>
              </a:r>
            </a:p>
            <a:p>
              <a:pPr algn="l">
                <a:lnSpc>
                  <a:spcPts val="3059"/>
                </a:lnSpc>
              </a:pPr>
              <a:endParaRPr lang="en-US" sz="2185" spc="-4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92793" y="6651672"/>
            <a:ext cx="4853871" cy="2164117"/>
            <a:chOff x="0" y="0"/>
            <a:chExt cx="6471829" cy="288549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6471829" cy="2885490"/>
              <a:chOff x="0" y="0"/>
              <a:chExt cx="1751844" cy="78106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751844" cy="781067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781067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721706"/>
                    </a:lnTo>
                    <a:cubicBezTo>
                      <a:pt x="1751844" y="737450"/>
                      <a:pt x="1745590" y="752548"/>
                      <a:pt x="1734458" y="763680"/>
                    </a:cubicBezTo>
                    <a:cubicBezTo>
                      <a:pt x="1723326" y="774813"/>
                      <a:pt x="1708227" y="781067"/>
                      <a:pt x="1692484" y="781067"/>
                    </a:cubicBezTo>
                    <a:lnTo>
                      <a:pt x="59360" y="781067"/>
                    </a:lnTo>
                    <a:cubicBezTo>
                      <a:pt x="26577" y="781067"/>
                      <a:pt x="0" y="754490"/>
                      <a:pt x="0" y="721706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1751844" cy="8191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507608" y="100915"/>
              <a:ext cx="5644888" cy="251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endParaRPr/>
            </a:p>
            <a:p>
              <a:pPr algn="ctr">
                <a:lnSpc>
                  <a:spcPts val="3059"/>
                </a:lnSpc>
              </a:pPr>
              <a:r>
                <a:rPr lang="en-US" sz="2185" spc="-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Otokontrol, çocukların duygularını yönetmelerine ve stresle başa çıkmalarına yardımcı olur.</a:t>
              </a:r>
            </a:p>
            <a:p>
              <a:pPr algn="l">
                <a:lnSpc>
                  <a:spcPts val="3059"/>
                </a:lnSpc>
              </a:pPr>
              <a:endParaRPr lang="en-US" sz="2185" spc="-4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020745" y="4641606"/>
            <a:ext cx="4853871" cy="2157876"/>
            <a:chOff x="0" y="0"/>
            <a:chExt cx="6471829" cy="2877168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6471829" cy="2877168"/>
              <a:chOff x="0" y="0"/>
              <a:chExt cx="1751844" cy="77881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751844" cy="778814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778814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719453"/>
                    </a:lnTo>
                    <a:cubicBezTo>
                      <a:pt x="1751844" y="752237"/>
                      <a:pt x="1725268" y="778814"/>
                      <a:pt x="1692484" y="778814"/>
                    </a:cubicBezTo>
                    <a:lnTo>
                      <a:pt x="59360" y="778814"/>
                    </a:lnTo>
                    <a:cubicBezTo>
                      <a:pt x="26577" y="778814"/>
                      <a:pt x="0" y="752237"/>
                      <a:pt x="0" y="719453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1751844" cy="8169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507608" y="100915"/>
              <a:ext cx="5644888" cy="2504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endParaRPr/>
            </a:p>
            <a:p>
              <a:pPr algn="ctr">
                <a:lnSpc>
                  <a:spcPts val="3059"/>
                </a:lnSpc>
              </a:pPr>
              <a:r>
                <a:rPr lang="en-US" sz="2185" spc="-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Bu beceriler, çocukların genel yaşam kalitesini artırarak sağlıklı bireyler olmalarına katkı sağlar.</a:t>
              </a:r>
            </a:p>
            <a:p>
              <a:pPr algn="l">
                <a:lnSpc>
                  <a:spcPts val="3059"/>
                </a:lnSpc>
              </a:pPr>
              <a:endParaRPr lang="en-US" sz="2185" spc="-4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84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 NASIL GEL</a:t>
            </a:r>
            <a:r>
              <a:rPr lang="tr-TR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İŞ</a:t>
            </a:r>
            <a:r>
              <a:rPr lang="en-US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</a:t>
            </a:r>
            <a:r>
              <a:rPr lang="tr-TR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R</a:t>
            </a:r>
            <a:r>
              <a:rPr lang="tr-TR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</a:t>
            </a:r>
            <a:r>
              <a:rPr lang="tr-TR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50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R?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04735" y="3085639"/>
            <a:ext cx="1105361" cy="5218417"/>
            <a:chOff x="0" y="0"/>
            <a:chExt cx="1473815" cy="69578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73815" cy="147381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130580"/>
              <a:ext cx="1473815" cy="1117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8"/>
                </a:lnSpc>
              </a:pPr>
              <a:r>
                <a:rPr lang="en-US" sz="503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1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2742037"/>
              <a:ext cx="1473815" cy="1473815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2872617"/>
              <a:ext cx="1473815" cy="1117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8"/>
                </a:lnSpc>
              </a:pPr>
              <a:r>
                <a:rPr lang="en-US" sz="503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2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5484075"/>
              <a:ext cx="1473815" cy="14738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5614654"/>
              <a:ext cx="1473815" cy="1117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8"/>
                </a:lnSpc>
              </a:pPr>
              <a:r>
                <a:rPr lang="en-US" sz="5034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108585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22" name="Group 22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2115800" y="7751375"/>
            <a:ext cx="6096000" cy="242132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895022" y="2253199"/>
            <a:ext cx="9969203" cy="465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 spc="-5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Bireylerin kendilerini daha iyi tanıyıp hedeflerine ulaşmaları için yollar.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90778" y="3023818"/>
            <a:ext cx="3129021" cy="488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  <a:spcBef>
                <a:spcPct val="0"/>
              </a:spcBef>
            </a:pPr>
            <a:r>
              <a:rPr lang="en-US" sz="2885" spc="-5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Kendini</a:t>
            </a:r>
            <a:r>
              <a:rPr lang="en-US" sz="2885" spc="-5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885" spc="-5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Tanıma</a:t>
            </a:r>
            <a:endParaRPr lang="en-US" sz="2885" spc="-5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51856" y="3636321"/>
            <a:ext cx="94043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Bireyin güçlü ve zayıf yönlerini bilmesi, gelişim için temel bir adımdır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52971" y="4652645"/>
            <a:ext cx="141605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Planlama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52971" y="5432593"/>
            <a:ext cx="953770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Hedeflere ulaşmak için adım adım bir plan oluşturmak, başarıyı artırır.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90779" y="7502200"/>
            <a:ext cx="10960101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Belirli ve ulaşılabilir hedefler koymak, motivasyon ve yön bulmada yardımcı olur.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52970" y="6798586"/>
            <a:ext cx="3219229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Hedef</a:t>
            </a:r>
            <a:r>
              <a:rPr lang="en-US" sz="27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Belirleme</a:t>
            </a:r>
            <a:endParaRPr lang="en-US" sz="27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6230600" cy="92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ÇOCUKLARDA OTOKONTROL </a:t>
            </a:r>
          </a:p>
        </p:txBody>
      </p:sp>
      <p:sp>
        <p:nvSpPr>
          <p:cNvPr id="3" name="Freeform 3"/>
          <p:cNvSpPr/>
          <p:nvPr/>
        </p:nvSpPr>
        <p:spPr>
          <a:xfrm>
            <a:off x="13643870" y="8115300"/>
            <a:ext cx="4543967" cy="2086520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19417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1182736" y="904221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609600" y="228581"/>
            <a:ext cx="4305300" cy="1114546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24571" y="2012640"/>
            <a:ext cx="955675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Çocukların öz denetim becerilerin gelişiminde ebeveynlerin rolü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569813" y="3514731"/>
            <a:ext cx="17148373" cy="0"/>
          </a:xfrm>
          <a:prstGeom prst="line">
            <a:avLst/>
          </a:prstGeom>
          <a:ln w="381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99171" y="2833375"/>
            <a:ext cx="3162300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Otokontrolun</a:t>
            </a:r>
            <a:r>
              <a:rPr lang="en-US" sz="24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Önemi</a:t>
            </a:r>
            <a:endParaRPr lang="en-US" sz="24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69813" y="4564064"/>
            <a:ext cx="17148373" cy="0"/>
          </a:xfrm>
          <a:prstGeom prst="line">
            <a:avLst/>
          </a:prstGeom>
          <a:ln w="381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569813" y="5711190"/>
            <a:ext cx="17148373" cy="0"/>
          </a:xfrm>
          <a:prstGeom prst="line">
            <a:avLst/>
          </a:prstGeom>
          <a:ln w="381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569813" y="6714089"/>
            <a:ext cx="17148373" cy="0"/>
          </a:xfrm>
          <a:prstGeom prst="line">
            <a:avLst/>
          </a:prstGeom>
          <a:ln w="381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899171" y="3771265"/>
            <a:ext cx="3054350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Model </a:t>
            </a: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Olmanın</a:t>
            </a:r>
            <a:r>
              <a:rPr lang="en-US" sz="27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Rolü</a:t>
            </a:r>
            <a:endParaRPr lang="en-US" sz="27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171" y="4687889"/>
            <a:ext cx="3054350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Rehberlik ve Destek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9171" y="5835015"/>
            <a:ext cx="3162300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Erken </a:t>
            </a: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Yaşta</a:t>
            </a:r>
            <a:r>
              <a:rPr lang="en-US" sz="24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Eğitim</a:t>
            </a:r>
            <a:endParaRPr lang="en-US" sz="24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6646" y="6904589"/>
            <a:ext cx="2819400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Duygusal</a:t>
            </a:r>
            <a:r>
              <a:rPr lang="en-US" sz="24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Farkındalık</a:t>
            </a:r>
            <a:endParaRPr lang="en-US" sz="24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410066" y="2601601"/>
            <a:ext cx="11077588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Otokontrol, çocukların duygularını ve davranışlarını yönetmelerini sağlar. Örneğin, bir çocuk sabırlı olmayı öğrenirse, zorluklarla daha iyi başa çıkabilir.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84553" y="3650934"/>
            <a:ext cx="13598733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Ebeveynler, davranışlarıyla çocuklarına örnek olurlar. Çocuklar, ebeveynlerinin tutumlarını gözlemleyerek öğrenirler.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84553" y="4697414"/>
            <a:ext cx="13592184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Ebeveynler, çocuklarına öz denetim becerilerini geliştirmeleri için rehberlik edebilirler. Örneğin, sorun çözme süreçlerini birlikte ele almak.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84553" y="5844540"/>
            <a:ext cx="13137214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Otokontrol, erken yaşlarda başlar. Oyunlar ve aktiviteler, çocukların bu becerileri geliştirmesine yardımcı olabilir.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13218" y="7085564"/>
            <a:ext cx="13046082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Duygusal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farkındalık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çocukların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kendilerini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tanımalarını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duygularını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kontrol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etmelerini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sağlar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 Bu,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sağlıklı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sosyal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ilişkiler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için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temeldir</a:t>
            </a:r>
            <a:r>
              <a:rPr lang="en-US" sz="23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66775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DİSİPLİN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TEKN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KLER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90722" y="3102810"/>
            <a:ext cx="7362681" cy="4421131"/>
            <a:chOff x="0" y="0"/>
            <a:chExt cx="1939142" cy="1164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9142" cy="1164413"/>
            </a:xfrm>
            <a:custGeom>
              <a:avLst/>
              <a:gdLst/>
              <a:ahLst/>
              <a:cxnLst/>
              <a:rect l="l" t="t" r="r" b="b"/>
              <a:pathLst>
                <a:path w="1939142" h="1164413">
                  <a:moveTo>
                    <a:pt x="53627" y="0"/>
                  </a:moveTo>
                  <a:lnTo>
                    <a:pt x="1885515" y="0"/>
                  </a:lnTo>
                  <a:cubicBezTo>
                    <a:pt x="1915133" y="0"/>
                    <a:pt x="1939142" y="24010"/>
                    <a:pt x="1939142" y="53627"/>
                  </a:cubicBezTo>
                  <a:lnTo>
                    <a:pt x="1939142" y="1110786"/>
                  </a:lnTo>
                  <a:cubicBezTo>
                    <a:pt x="1939142" y="1140403"/>
                    <a:pt x="1915133" y="1164413"/>
                    <a:pt x="1885515" y="1164413"/>
                  </a:cubicBezTo>
                  <a:lnTo>
                    <a:pt x="53627" y="1164413"/>
                  </a:lnTo>
                  <a:cubicBezTo>
                    <a:pt x="39404" y="1164413"/>
                    <a:pt x="25764" y="1158763"/>
                    <a:pt x="15707" y="1148706"/>
                  </a:cubicBezTo>
                  <a:cubicBezTo>
                    <a:pt x="5650" y="1138649"/>
                    <a:pt x="0" y="1125009"/>
                    <a:pt x="0" y="1110786"/>
                  </a:cubicBezTo>
                  <a:lnTo>
                    <a:pt x="0" y="53627"/>
                  </a:lnTo>
                  <a:cubicBezTo>
                    <a:pt x="0" y="39404"/>
                    <a:pt x="5650" y="25764"/>
                    <a:pt x="15707" y="15707"/>
                  </a:cubicBezTo>
                  <a:cubicBezTo>
                    <a:pt x="25764" y="5650"/>
                    <a:pt x="39404" y="0"/>
                    <a:pt x="53627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9142" cy="120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98145" y="3868246"/>
            <a:ext cx="6469087" cy="365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-6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İyi davranışların ödüllendirilmesi, çocukların motivasyonunu artırır ve olumlu alışkanlıklar kazandırır. Örneğin, çocuğunuz ödevini zamanında yaparsa, onu bir ödül ile teşvik edebilirsiniz.</a:t>
            </a:r>
          </a:p>
          <a:p>
            <a:pPr algn="ctr">
              <a:lnSpc>
                <a:spcPts val="3220"/>
              </a:lnSpc>
            </a:pPr>
            <a:endParaRPr lang="en-US" sz="3099" spc="-6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08477" y="3143587"/>
            <a:ext cx="517839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Pozitif Pekiştirme</a:t>
            </a:r>
          </a:p>
        </p:txBody>
      </p:sp>
      <p:sp>
        <p:nvSpPr>
          <p:cNvPr id="8" name="Freeform 8"/>
          <p:cNvSpPr/>
          <p:nvPr/>
        </p:nvSpPr>
        <p:spPr>
          <a:xfrm>
            <a:off x="13563600" y="8168388"/>
            <a:ext cx="4442833" cy="213178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534597" y="3102810"/>
            <a:ext cx="7362681" cy="4421131"/>
            <a:chOff x="0" y="0"/>
            <a:chExt cx="1939142" cy="11644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9142" cy="1164413"/>
            </a:xfrm>
            <a:custGeom>
              <a:avLst/>
              <a:gdLst/>
              <a:ahLst/>
              <a:cxnLst/>
              <a:rect l="l" t="t" r="r" b="b"/>
              <a:pathLst>
                <a:path w="1939142" h="1164413">
                  <a:moveTo>
                    <a:pt x="53627" y="0"/>
                  </a:moveTo>
                  <a:lnTo>
                    <a:pt x="1885515" y="0"/>
                  </a:lnTo>
                  <a:cubicBezTo>
                    <a:pt x="1915133" y="0"/>
                    <a:pt x="1939142" y="24010"/>
                    <a:pt x="1939142" y="53627"/>
                  </a:cubicBezTo>
                  <a:lnTo>
                    <a:pt x="1939142" y="1110786"/>
                  </a:lnTo>
                  <a:cubicBezTo>
                    <a:pt x="1939142" y="1140403"/>
                    <a:pt x="1915133" y="1164413"/>
                    <a:pt x="1885515" y="1164413"/>
                  </a:cubicBezTo>
                  <a:lnTo>
                    <a:pt x="53627" y="1164413"/>
                  </a:lnTo>
                  <a:cubicBezTo>
                    <a:pt x="39404" y="1164413"/>
                    <a:pt x="25764" y="1158763"/>
                    <a:pt x="15707" y="1148706"/>
                  </a:cubicBezTo>
                  <a:cubicBezTo>
                    <a:pt x="5650" y="1138649"/>
                    <a:pt x="0" y="1125009"/>
                    <a:pt x="0" y="1110786"/>
                  </a:cubicBezTo>
                  <a:lnTo>
                    <a:pt x="0" y="53627"/>
                  </a:lnTo>
                  <a:cubicBezTo>
                    <a:pt x="0" y="39404"/>
                    <a:pt x="5650" y="25764"/>
                    <a:pt x="15707" y="15707"/>
                  </a:cubicBezTo>
                  <a:cubicBezTo>
                    <a:pt x="25764" y="5650"/>
                    <a:pt x="39404" y="0"/>
                    <a:pt x="53627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9142" cy="120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67924" y="4065642"/>
            <a:ext cx="5499127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Olumsuz davranışlar için kısa süreli yalnız bırakma, çocukların davranışlarının sonuçlarını anlamalarına yardımcı olur. Bu süre zarfında çocuk düşünme imkanı bulur.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09346" y="3255470"/>
            <a:ext cx="387823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Zaman Aşımı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39665" y="3615357"/>
            <a:ext cx="516960" cy="51696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44736" y="3615357"/>
            <a:ext cx="516960" cy="51696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-25924" y="904221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1182736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23" name="Group 23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-533400" y="102800"/>
            <a:ext cx="4751614" cy="160444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5368925" y="2340175"/>
            <a:ext cx="75501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Veliler İçin Etkili Otokontrol ve Öz Denetim Yöntemleri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66775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DİSİPLİN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TEKN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KLER</a:t>
            </a:r>
            <a:r>
              <a:rPr lang="tr-TR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462660" y="3450369"/>
            <a:ext cx="7362681" cy="4421131"/>
            <a:chOff x="0" y="0"/>
            <a:chExt cx="1939142" cy="1164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9142" cy="1164413"/>
            </a:xfrm>
            <a:custGeom>
              <a:avLst/>
              <a:gdLst/>
              <a:ahLst/>
              <a:cxnLst/>
              <a:rect l="l" t="t" r="r" b="b"/>
              <a:pathLst>
                <a:path w="1939142" h="1164413">
                  <a:moveTo>
                    <a:pt x="53627" y="0"/>
                  </a:moveTo>
                  <a:lnTo>
                    <a:pt x="1885515" y="0"/>
                  </a:lnTo>
                  <a:cubicBezTo>
                    <a:pt x="1915133" y="0"/>
                    <a:pt x="1939142" y="24010"/>
                    <a:pt x="1939142" y="53627"/>
                  </a:cubicBezTo>
                  <a:lnTo>
                    <a:pt x="1939142" y="1110786"/>
                  </a:lnTo>
                  <a:cubicBezTo>
                    <a:pt x="1939142" y="1140403"/>
                    <a:pt x="1915133" y="1164413"/>
                    <a:pt x="1885515" y="1164413"/>
                  </a:cubicBezTo>
                  <a:lnTo>
                    <a:pt x="53627" y="1164413"/>
                  </a:lnTo>
                  <a:cubicBezTo>
                    <a:pt x="39404" y="1164413"/>
                    <a:pt x="25764" y="1158763"/>
                    <a:pt x="15707" y="1148706"/>
                  </a:cubicBezTo>
                  <a:cubicBezTo>
                    <a:pt x="5650" y="1138649"/>
                    <a:pt x="0" y="1125009"/>
                    <a:pt x="0" y="1110786"/>
                  </a:cubicBezTo>
                  <a:lnTo>
                    <a:pt x="0" y="53627"/>
                  </a:lnTo>
                  <a:cubicBezTo>
                    <a:pt x="0" y="39404"/>
                    <a:pt x="5650" y="25764"/>
                    <a:pt x="15707" y="15707"/>
                  </a:cubicBezTo>
                  <a:cubicBezTo>
                    <a:pt x="25764" y="5650"/>
                    <a:pt x="39404" y="0"/>
                    <a:pt x="53627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9142" cy="120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09457" y="4367267"/>
            <a:ext cx="6469087" cy="337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-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Davranışların doğal sonuçlarını yaşama fırsatı tanımak, çocukların seçimlerinin sonuçlarına dair farkındalık kazanmalarını sağlar. Örneğin, çocuğunuz yağmurlu havada dışarı çıkmak isterse, ıslanmayı göze almalıdır.</a:t>
            </a:r>
          </a:p>
          <a:p>
            <a:pPr algn="ctr">
              <a:lnSpc>
                <a:spcPts val="3220"/>
              </a:lnSpc>
            </a:pPr>
            <a:endParaRPr lang="en-US" sz="2800" spc="-5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54805" y="3668202"/>
            <a:ext cx="517839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Doğal Sonuçlar</a:t>
            </a:r>
          </a:p>
        </p:txBody>
      </p:sp>
      <p:sp>
        <p:nvSpPr>
          <p:cNvPr id="8" name="Freeform 8"/>
          <p:cNvSpPr/>
          <p:nvPr/>
        </p:nvSpPr>
        <p:spPr>
          <a:xfrm>
            <a:off x="10515600" y="776063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650977" y="3830692"/>
            <a:ext cx="516960" cy="51696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0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1178808" y="9026385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5879793" y="0"/>
            <a:ext cx="1562612" cy="1673225"/>
            <a:chOff x="0" y="0"/>
            <a:chExt cx="2083482" cy="2230967"/>
          </a:xfrm>
        </p:grpSpPr>
        <p:grpSp>
          <p:nvGrpSpPr>
            <p:cNvPr id="15" name="Group 15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-533400" y="33661"/>
            <a:ext cx="4757737" cy="169976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368925" y="2340175"/>
            <a:ext cx="75501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Veliler İçin Etkili Otokontrol ve Öz Denetim Yöntemleri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272" y="9025766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852537" y="9035291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5" name="Group 5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9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62403" y="1348333"/>
            <a:ext cx="13180039" cy="82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OTOKONTROL ÇOCUK GEL</a:t>
            </a:r>
            <a:r>
              <a:rPr lang="tr-TR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Ş</a:t>
            </a:r>
            <a:r>
              <a:rPr lang="tr-TR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</a:t>
            </a:r>
            <a:r>
              <a:rPr lang="tr-TR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NDEKI ETK</a:t>
            </a:r>
            <a:r>
              <a:rPr lang="tr-TR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r>
              <a:rPr lang="en-US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</a:t>
            </a:r>
            <a:r>
              <a:rPr lang="tr-TR" sz="49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İ</a:t>
            </a:r>
            <a:endParaRPr lang="en-US" sz="49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838200" y="103355"/>
            <a:ext cx="5077907" cy="167322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22292" y="3352402"/>
            <a:ext cx="6299225" cy="1162447"/>
            <a:chOff x="0" y="0"/>
            <a:chExt cx="1160632" cy="1894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0632" cy="189407"/>
            </a:xfrm>
            <a:custGeom>
              <a:avLst/>
              <a:gdLst/>
              <a:ahLst/>
              <a:cxnLst/>
              <a:rect l="l" t="t" r="r" b="b"/>
              <a:pathLst>
                <a:path w="1160632" h="189407">
                  <a:moveTo>
                    <a:pt x="28790" y="0"/>
                  </a:moveTo>
                  <a:lnTo>
                    <a:pt x="1131842" y="0"/>
                  </a:lnTo>
                  <a:cubicBezTo>
                    <a:pt x="1147742" y="0"/>
                    <a:pt x="1160632" y="12890"/>
                    <a:pt x="1160632" y="28790"/>
                  </a:cubicBezTo>
                  <a:lnTo>
                    <a:pt x="1160632" y="160617"/>
                  </a:lnTo>
                  <a:cubicBezTo>
                    <a:pt x="1160632" y="176518"/>
                    <a:pt x="1147742" y="189407"/>
                    <a:pt x="1131842" y="189407"/>
                  </a:cubicBezTo>
                  <a:lnTo>
                    <a:pt x="28790" y="189407"/>
                  </a:lnTo>
                  <a:cubicBezTo>
                    <a:pt x="21155" y="189407"/>
                    <a:pt x="13832" y="186374"/>
                    <a:pt x="8432" y="180975"/>
                  </a:cubicBezTo>
                  <a:cubicBezTo>
                    <a:pt x="3033" y="175576"/>
                    <a:pt x="0" y="168253"/>
                    <a:pt x="0" y="160617"/>
                  </a:cubicBezTo>
                  <a:lnTo>
                    <a:pt x="0" y="28790"/>
                  </a:lnTo>
                  <a:cubicBezTo>
                    <a:pt x="0" y="12890"/>
                    <a:pt x="12890" y="0"/>
                    <a:pt x="28790" y="0"/>
                  </a:cubicBezTo>
                  <a:close/>
                </a:path>
              </a:pathLst>
            </a:custGeom>
            <a:blipFill>
              <a:blip r:embed="rId4"/>
              <a:stretch>
                <a:fillRect t="-161533" b="-161533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4419600" y="2327654"/>
            <a:ext cx="98234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Otokontrol</a:t>
            </a:r>
            <a:r>
              <a:rPr lang="tr-TR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(öz denetim)</a:t>
            </a:r>
            <a:r>
              <a:rPr lang="en-US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çocukların</a:t>
            </a:r>
            <a:r>
              <a:rPr lang="en-US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başarılarında</a:t>
            </a:r>
            <a:r>
              <a:rPr lang="en-US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belirleyici</a:t>
            </a:r>
            <a:r>
              <a:rPr lang="en-US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rol</a:t>
            </a:r>
            <a:r>
              <a:rPr lang="en-US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oynar</a:t>
            </a:r>
            <a:r>
              <a:rPr lang="en-US" sz="2600" b="1" dirty="0">
                <a:solidFill>
                  <a:srgbClr val="FC2693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5018" y="3549176"/>
            <a:ext cx="575945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Otokontrol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gelişimi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akademik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başarıyı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artırır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872036"/>
            <a:ext cx="4133886" cy="367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Araştırmalara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göre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otokontrol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becerileri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yüksek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olan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akademik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alanda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daha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başarılı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olmaktadır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 Bu,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disiplinli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çalışma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alışkanlıkları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zaman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yönetimi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gibi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becerilerin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geliştiğinin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bir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göstergesidir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52580" y="3338749"/>
            <a:ext cx="6052980" cy="1189751"/>
            <a:chOff x="0" y="0"/>
            <a:chExt cx="1160632" cy="1894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632" cy="189407"/>
            </a:xfrm>
            <a:custGeom>
              <a:avLst/>
              <a:gdLst/>
              <a:ahLst/>
              <a:cxnLst/>
              <a:rect l="l" t="t" r="r" b="b"/>
              <a:pathLst>
                <a:path w="1160632" h="189407">
                  <a:moveTo>
                    <a:pt x="28790" y="0"/>
                  </a:moveTo>
                  <a:lnTo>
                    <a:pt x="1131842" y="0"/>
                  </a:lnTo>
                  <a:cubicBezTo>
                    <a:pt x="1147742" y="0"/>
                    <a:pt x="1160632" y="12890"/>
                    <a:pt x="1160632" y="28790"/>
                  </a:cubicBezTo>
                  <a:lnTo>
                    <a:pt x="1160632" y="160617"/>
                  </a:lnTo>
                  <a:cubicBezTo>
                    <a:pt x="1160632" y="176518"/>
                    <a:pt x="1147742" y="189407"/>
                    <a:pt x="1131842" y="189407"/>
                  </a:cubicBezTo>
                  <a:lnTo>
                    <a:pt x="28790" y="189407"/>
                  </a:lnTo>
                  <a:cubicBezTo>
                    <a:pt x="21155" y="189407"/>
                    <a:pt x="13832" y="186374"/>
                    <a:pt x="8432" y="180975"/>
                  </a:cubicBezTo>
                  <a:cubicBezTo>
                    <a:pt x="3033" y="175576"/>
                    <a:pt x="0" y="168253"/>
                    <a:pt x="0" y="160617"/>
                  </a:cubicBezTo>
                  <a:lnTo>
                    <a:pt x="0" y="28790"/>
                  </a:lnTo>
                  <a:cubicBezTo>
                    <a:pt x="0" y="12890"/>
                    <a:pt x="12890" y="0"/>
                    <a:pt x="28790" y="0"/>
                  </a:cubicBezTo>
                  <a:close/>
                </a:path>
              </a:pathLst>
            </a:custGeom>
            <a:blipFill>
              <a:blip r:embed="rId4"/>
              <a:stretch>
                <a:fillRect t="-161533" b="-161533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3132229" y="3352402"/>
            <a:ext cx="4957641" cy="1189751"/>
            <a:chOff x="0" y="0"/>
            <a:chExt cx="1160632" cy="1894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0632" cy="189407"/>
            </a:xfrm>
            <a:custGeom>
              <a:avLst/>
              <a:gdLst/>
              <a:ahLst/>
              <a:cxnLst/>
              <a:rect l="l" t="t" r="r" b="b"/>
              <a:pathLst>
                <a:path w="1160632" h="189407">
                  <a:moveTo>
                    <a:pt x="28790" y="0"/>
                  </a:moveTo>
                  <a:lnTo>
                    <a:pt x="1131842" y="0"/>
                  </a:lnTo>
                  <a:cubicBezTo>
                    <a:pt x="1147742" y="0"/>
                    <a:pt x="1160632" y="12890"/>
                    <a:pt x="1160632" y="28790"/>
                  </a:cubicBezTo>
                  <a:lnTo>
                    <a:pt x="1160632" y="160617"/>
                  </a:lnTo>
                  <a:cubicBezTo>
                    <a:pt x="1160632" y="176518"/>
                    <a:pt x="1147742" y="189407"/>
                    <a:pt x="1131842" y="189407"/>
                  </a:cubicBezTo>
                  <a:lnTo>
                    <a:pt x="28790" y="189407"/>
                  </a:lnTo>
                  <a:cubicBezTo>
                    <a:pt x="21155" y="189407"/>
                    <a:pt x="13832" y="186374"/>
                    <a:pt x="8432" y="180975"/>
                  </a:cubicBezTo>
                  <a:cubicBezTo>
                    <a:pt x="3033" y="175576"/>
                    <a:pt x="0" y="168253"/>
                    <a:pt x="0" y="160617"/>
                  </a:cubicBezTo>
                  <a:lnTo>
                    <a:pt x="0" y="28790"/>
                  </a:lnTo>
                  <a:cubicBezTo>
                    <a:pt x="0" y="12890"/>
                    <a:pt x="12890" y="0"/>
                    <a:pt x="28790" y="0"/>
                  </a:cubicBezTo>
                  <a:close/>
                </a:path>
              </a:pathLst>
            </a:custGeom>
            <a:blipFill>
              <a:blip r:embed="rId4"/>
              <a:stretch>
                <a:fillRect t="-161533" b="-161533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86620" y="3637248"/>
            <a:ext cx="618490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Öz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denetim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sosyal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ilişkileri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güçlendirir</a:t>
            </a:r>
            <a:r>
              <a:rPr lang="en-US" sz="26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78170" y="3549176"/>
            <a:ext cx="47117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Stresle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başa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çıkma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yetenekleri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gelişir</a:t>
            </a:r>
            <a:r>
              <a:rPr lang="en-US" sz="2400" b="1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20757" y="5008473"/>
            <a:ext cx="4560908" cy="275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Öz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denetim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becerileri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yüksek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olan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sosyal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ortamlarda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daha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uyumlu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ve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etkili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iletişim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kurabilmektedir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 Bu durum,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çocukların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sosyal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becerilerinin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artmasına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katkı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sağlar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28602" y="5074274"/>
            <a:ext cx="4729199" cy="229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Otokontrol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becerileri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çocukların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stresle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başa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çıkma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yeteneklerini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artırarak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zorlu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durumlarla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daha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etkili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bir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şekilde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başa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çıkmalarını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sağlar</a:t>
            </a:r>
            <a:r>
              <a:rPr lang="en-US" sz="26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1615</Words>
  <Application>Microsoft Office PowerPoint</Application>
  <PresentationFormat>Özel</PresentationFormat>
  <Paragraphs>225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Calibri</vt:lpstr>
      <vt:lpstr>Open Sans Bold</vt:lpstr>
      <vt:lpstr>Abhaya Libre</vt:lpstr>
      <vt:lpstr>Abril Fatface</vt:lpstr>
      <vt:lpstr>Arial</vt:lpstr>
      <vt:lpstr>Alatsi</vt:lpstr>
      <vt:lpstr>Abhaya Libre Bold</vt:lpstr>
      <vt:lpstr>Calibri Light</vt:lpstr>
      <vt:lpstr>Office Theme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Veliler İçin Otokontrol ve Öz Denetim</dc:title>
  <dc:creator>User</dc:creator>
  <cp:lastModifiedBy>User</cp:lastModifiedBy>
  <cp:revision>5</cp:revision>
  <dcterms:created xsi:type="dcterms:W3CDTF">2006-08-16T00:00:00Z</dcterms:created>
  <dcterms:modified xsi:type="dcterms:W3CDTF">2024-09-18T06:08:02Z</dcterms:modified>
  <dc:identifier>DAGQdBHqcis</dc:identifier>
</cp:coreProperties>
</file>