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sldIdLst>
    <p:sldId id="259" r:id="rId2"/>
    <p:sldId id="261" r:id="rId3"/>
    <p:sldId id="262" r:id="rId4"/>
    <p:sldId id="260" r:id="rId5"/>
    <p:sldId id="263" r:id="rId6"/>
    <p:sldId id="265" r:id="rId7"/>
    <p:sldId id="264" r:id="rId8"/>
    <p:sldId id="267" r:id="rId9"/>
    <p:sldId id="266" r:id="rId10"/>
    <p:sldId id="268" r:id="rId11"/>
    <p:sldId id="269" r:id="rId12"/>
    <p:sldId id="270" r:id="rId13"/>
    <p:sldId id="313" r:id="rId14"/>
    <p:sldId id="271" r:id="rId15"/>
    <p:sldId id="272" r:id="rId16"/>
    <p:sldId id="273" r:id="rId17"/>
    <p:sldId id="275" r:id="rId18"/>
    <p:sldId id="277" r:id="rId19"/>
    <p:sldId id="274" r:id="rId20"/>
    <p:sldId id="276" r:id="rId21"/>
    <p:sldId id="278" r:id="rId22"/>
    <p:sldId id="279" r:id="rId23"/>
    <p:sldId id="280" r:id="rId24"/>
    <p:sldId id="316" r:id="rId25"/>
    <p:sldId id="281" r:id="rId26"/>
    <p:sldId id="285" r:id="rId27"/>
    <p:sldId id="286" r:id="rId28"/>
    <p:sldId id="287" r:id="rId29"/>
    <p:sldId id="288" r:id="rId30"/>
    <p:sldId id="314" r:id="rId31"/>
    <p:sldId id="289" r:id="rId32"/>
    <p:sldId id="290" r:id="rId33"/>
    <p:sldId id="291" r:id="rId34"/>
    <p:sldId id="315" r:id="rId35"/>
    <p:sldId id="318" r:id="rId36"/>
    <p:sldId id="292" r:id="rId37"/>
    <p:sldId id="293" r:id="rId38"/>
    <p:sldId id="294" r:id="rId39"/>
    <p:sldId id="295" r:id="rId40"/>
    <p:sldId id="296" r:id="rId41"/>
    <p:sldId id="297" r:id="rId42"/>
    <p:sldId id="298" r:id="rId43"/>
    <p:sldId id="301" r:id="rId44"/>
    <p:sldId id="300" r:id="rId45"/>
    <p:sldId id="299" r:id="rId46"/>
    <p:sldId id="302" r:id="rId47"/>
    <p:sldId id="303" r:id="rId48"/>
    <p:sldId id="304" r:id="rId49"/>
    <p:sldId id="305" r:id="rId50"/>
    <p:sldId id="306" r:id="rId51"/>
    <p:sldId id="307" r:id="rId52"/>
    <p:sldId id="308" r:id="rId53"/>
    <p:sldId id="309" r:id="rId54"/>
    <p:sldId id="310" r:id="rId55"/>
    <p:sldId id="317" r:id="rId56"/>
    <p:sldId id="312"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462DB-F7AA-40D9-8E3A-A8E3F2FCE86E}" type="doc">
      <dgm:prSet loTypeId="urn:microsoft.com/office/officeart/2005/8/layout/vList2" loCatId="list" qsTypeId="urn:microsoft.com/office/officeart/2005/8/quickstyle/simple2" qsCatId="simple" csTypeId="urn:microsoft.com/office/officeart/2005/8/colors/accent5_4" csCatId="accent5" phldr="1"/>
      <dgm:spPr/>
      <dgm:t>
        <a:bodyPr/>
        <a:lstStyle/>
        <a:p>
          <a:endParaRPr lang="tr-TR"/>
        </a:p>
      </dgm:t>
    </dgm:pt>
    <dgm:pt modelId="{9DFA338E-2ABD-4BF6-BD78-3C01695455A6}">
      <dgm:prSet/>
      <dgm:spPr/>
      <dgm:t>
        <a:bodyPr/>
        <a:lstStyle/>
        <a:p>
          <a:pPr algn="ctr" rtl="0"/>
          <a:r>
            <a:rPr lang="tr-TR" b="1" dirty="0" smtClean="0"/>
            <a:t>SEMİNERİMİZE KATILDIĞINIZ İÇİN TEŞEKKÜR EDERİZ</a:t>
          </a:r>
          <a:endParaRPr lang="tr-TR" b="1" dirty="0"/>
        </a:p>
      </dgm:t>
    </dgm:pt>
    <dgm:pt modelId="{186DE528-5333-4420-AECB-43A65E77D416}" type="parTrans" cxnId="{14D00F22-D518-4B73-B0C6-233F61837ABC}">
      <dgm:prSet/>
      <dgm:spPr/>
      <dgm:t>
        <a:bodyPr/>
        <a:lstStyle/>
        <a:p>
          <a:endParaRPr lang="tr-TR"/>
        </a:p>
      </dgm:t>
    </dgm:pt>
    <dgm:pt modelId="{022C1028-B828-44BB-B953-EB52A76F95AF}" type="sibTrans" cxnId="{14D00F22-D518-4B73-B0C6-233F61837ABC}">
      <dgm:prSet/>
      <dgm:spPr/>
      <dgm:t>
        <a:bodyPr/>
        <a:lstStyle/>
        <a:p>
          <a:endParaRPr lang="tr-TR"/>
        </a:p>
      </dgm:t>
    </dgm:pt>
    <dgm:pt modelId="{6F2DE019-FFF6-4661-8FA7-E7FA4A795272}" type="pres">
      <dgm:prSet presAssocID="{B94462DB-F7AA-40D9-8E3A-A8E3F2FCE86E}" presName="linear" presStyleCnt="0">
        <dgm:presLayoutVars>
          <dgm:animLvl val="lvl"/>
          <dgm:resizeHandles val="exact"/>
        </dgm:presLayoutVars>
      </dgm:prSet>
      <dgm:spPr/>
      <dgm:t>
        <a:bodyPr/>
        <a:lstStyle/>
        <a:p>
          <a:endParaRPr lang="tr-TR"/>
        </a:p>
      </dgm:t>
    </dgm:pt>
    <dgm:pt modelId="{2B339A9C-7B14-4915-ACDB-0AA3EC8233A2}" type="pres">
      <dgm:prSet presAssocID="{9DFA338E-2ABD-4BF6-BD78-3C01695455A6}" presName="parentText" presStyleLbl="node1" presStyleIdx="0" presStyleCnt="1" custLinFactNeighborX="8571" custLinFactNeighborY="52382">
        <dgm:presLayoutVars>
          <dgm:chMax val="0"/>
          <dgm:bulletEnabled val="1"/>
        </dgm:presLayoutVars>
      </dgm:prSet>
      <dgm:spPr/>
      <dgm:t>
        <a:bodyPr/>
        <a:lstStyle/>
        <a:p>
          <a:endParaRPr lang="tr-TR"/>
        </a:p>
      </dgm:t>
    </dgm:pt>
  </dgm:ptLst>
  <dgm:cxnLst>
    <dgm:cxn modelId="{B1496484-33B8-44A7-A6D6-3D0825882D5C}" type="presOf" srcId="{9DFA338E-2ABD-4BF6-BD78-3C01695455A6}" destId="{2B339A9C-7B14-4915-ACDB-0AA3EC8233A2}" srcOrd="0" destOrd="0" presId="urn:microsoft.com/office/officeart/2005/8/layout/vList2"/>
    <dgm:cxn modelId="{F6113649-662A-47CB-A503-A51EFBDD1F4A}" type="presOf" srcId="{B94462DB-F7AA-40D9-8E3A-A8E3F2FCE86E}" destId="{6F2DE019-FFF6-4661-8FA7-E7FA4A795272}" srcOrd="0" destOrd="0" presId="urn:microsoft.com/office/officeart/2005/8/layout/vList2"/>
    <dgm:cxn modelId="{14D00F22-D518-4B73-B0C6-233F61837ABC}" srcId="{B94462DB-F7AA-40D9-8E3A-A8E3F2FCE86E}" destId="{9DFA338E-2ABD-4BF6-BD78-3C01695455A6}" srcOrd="0" destOrd="0" parTransId="{186DE528-5333-4420-AECB-43A65E77D416}" sibTransId="{022C1028-B828-44BB-B953-EB52A76F95AF}"/>
    <dgm:cxn modelId="{C3A6A2C5-A5CC-4B0F-9039-BD8B84B5D7CB}" type="presParOf" srcId="{6F2DE019-FFF6-4661-8FA7-E7FA4A795272}" destId="{2B339A9C-7B14-4915-ACDB-0AA3EC8233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39A9C-7B14-4915-ACDB-0AA3EC8233A2}">
      <dsp:nvSpPr>
        <dsp:cNvPr id="0" name=""/>
        <dsp:cNvSpPr/>
      </dsp:nvSpPr>
      <dsp:spPr>
        <a:xfrm>
          <a:off x="0" y="432575"/>
          <a:ext cx="7560840" cy="1511640"/>
        </a:xfrm>
        <a:prstGeom prst="roundRect">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shade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tr-TR" sz="3800" b="1" kern="1200" dirty="0" smtClean="0"/>
            <a:t>SEMİNERİMİZE KATILDIĞINIZ İÇİN TEŞEKKÜR EDERİZ</a:t>
          </a:r>
          <a:endParaRPr lang="tr-TR" sz="3800" b="1" kern="1200" dirty="0"/>
        </a:p>
      </dsp:txBody>
      <dsp:txXfrm>
        <a:off x="73792" y="506367"/>
        <a:ext cx="7413256" cy="13640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68009-1278-457F-9F52-1621494EB214}" type="datetimeFigureOut">
              <a:rPr lang="tr-TR" smtClean="0"/>
              <a:pPr/>
              <a:t>11.02.2025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AD5F8-9867-43B9-B131-6AA1E20C8C8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52E66EED-EFC6-4040-B25A-A83346CA1FC5}" type="slidenum">
              <a:rPr lang="tr-TR" smtClean="0"/>
              <a:pPr>
                <a:defRPr/>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A6ED55F-907A-468E-875B-8AA09AD5F00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EE4867D-00E7-4CE0-B42C-BC23C3BCD79F}" type="datetimeFigureOut">
              <a:rPr lang="tr-TR" smtClean="0"/>
              <a:pPr/>
              <a:t>11.02.2025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6A6ED55F-907A-468E-875B-8AA09AD5F00D}"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E4867D-00E7-4CE0-B42C-BC23C3BCD79F}" type="datetimeFigureOut">
              <a:rPr lang="tr-TR" smtClean="0"/>
              <a:pPr/>
              <a:t>11.02.2025</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A6ED55F-907A-468E-875B-8AA09AD5F00D}"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1 Metin kutusu"/>
          <p:cNvSpPr txBox="1">
            <a:spLocks noChangeArrowheads="1"/>
          </p:cNvSpPr>
          <p:nvPr/>
        </p:nvSpPr>
        <p:spPr bwMode="auto">
          <a:xfrm>
            <a:off x="1043608" y="1628800"/>
            <a:ext cx="7704856"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kumimoji="1" lang="tr-TR" sz="2800" b="1" dirty="0" smtClean="0">
                <a:solidFill>
                  <a:schemeClr val="bg1"/>
                </a:solidFill>
              </a:rPr>
              <a:t>Yeşilyurt </a:t>
            </a:r>
            <a:r>
              <a:rPr kumimoji="1" lang="tr-TR" sz="2800" b="1" dirty="0" smtClean="0">
                <a:solidFill>
                  <a:schemeClr val="bg1"/>
                </a:solidFill>
              </a:rPr>
              <a:t>Rehberlik </a:t>
            </a:r>
            <a:r>
              <a:rPr kumimoji="1" lang="tr-TR" sz="2800" b="1" dirty="0">
                <a:solidFill>
                  <a:schemeClr val="bg1"/>
                </a:solidFill>
              </a:rPr>
              <a:t>ve Araştırma Merkezi</a:t>
            </a:r>
          </a:p>
        </p:txBody>
      </p:sp>
      <p:sp>
        <p:nvSpPr>
          <p:cNvPr id="2051" name="Rectangle 3"/>
          <p:cNvSpPr>
            <a:spLocks noChangeArrowheads="1"/>
          </p:cNvSpPr>
          <p:nvPr/>
        </p:nvSpPr>
        <p:spPr bwMode="auto">
          <a:xfrm>
            <a:off x="899592" y="2708920"/>
            <a:ext cx="7704856" cy="388843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lnSpc>
                <a:spcPct val="80000"/>
              </a:lnSpc>
              <a:spcBef>
                <a:spcPct val="20000"/>
              </a:spcBef>
            </a:pPr>
            <a:endParaRPr lang="tr-TR" sz="2400" b="1" u="sng" dirty="0">
              <a:solidFill>
                <a:srgbClr val="9900FF"/>
              </a:solidFill>
            </a:endParaRPr>
          </a:p>
          <a:p>
            <a:pPr algn="ctr">
              <a:lnSpc>
                <a:spcPct val="80000"/>
              </a:lnSpc>
              <a:spcBef>
                <a:spcPct val="20000"/>
              </a:spcBef>
            </a:pPr>
            <a:r>
              <a:rPr lang="tr-TR" sz="3000" b="1" dirty="0" smtClean="0">
                <a:solidFill>
                  <a:schemeClr val="bg1"/>
                </a:solidFill>
              </a:rPr>
              <a:t>ERGENLİK DÖNEMİ GELİŞİM </a:t>
            </a:r>
            <a:r>
              <a:rPr lang="tr-TR" sz="3000" b="1" dirty="0" smtClean="0">
                <a:solidFill>
                  <a:schemeClr val="bg1"/>
                </a:solidFill>
              </a:rPr>
              <a:t>ÖZELLİKLERİ</a:t>
            </a:r>
          </a:p>
          <a:p>
            <a:pPr algn="ctr">
              <a:lnSpc>
                <a:spcPct val="80000"/>
              </a:lnSpc>
              <a:spcBef>
                <a:spcPct val="20000"/>
              </a:spcBef>
            </a:pPr>
            <a:endParaRPr lang="tr-TR" sz="3000" b="1" dirty="0" smtClean="0">
              <a:solidFill>
                <a:schemeClr val="bg1"/>
              </a:solidFill>
            </a:endParaRPr>
          </a:p>
          <a:p>
            <a:pPr algn="ctr">
              <a:lnSpc>
                <a:spcPct val="80000"/>
              </a:lnSpc>
              <a:spcBef>
                <a:spcPct val="20000"/>
              </a:spcBef>
            </a:pPr>
            <a:r>
              <a:rPr lang="tr-TR" sz="3000" b="1" dirty="0" smtClean="0">
                <a:solidFill>
                  <a:schemeClr val="bg1"/>
                </a:solidFill>
              </a:rPr>
              <a:t>(ERKEK ÖĞRENCİLER)</a:t>
            </a:r>
          </a:p>
          <a:p>
            <a:pPr algn="ctr">
              <a:lnSpc>
                <a:spcPct val="80000"/>
              </a:lnSpc>
              <a:spcBef>
                <a:spcPct val="20000"/>
              </a:spcBef>
            </a:pPr>
            <a:endParaRPr lang="tr-TR" sz="3000" b="1" dirty="0" smtClean="0">
              <a:solidFill>
                <a:schemeClr val="bg1"/>
              </a:solidFill>
            </a:endParaRPr>
          </a:p>
          <a:p>
            <a:pPr algn="ctr">
              <a:lnSpc>
                <a:spcPct val="80000"/>
              </a:lnSpc>
              <a:spcBef>
                <a:spcPct val="20000"/>
              </a:spcBef>
            </a:pPr>
            <a:endParaRPr lang="tr-TR" sz="2000" b="1" dirty="0" smtClean="0">
              <a:solidFill>
                <a:schemeClr val="bg1"/>
              </a:solidFill>
            </a:endParaRPr>
          </a:p>
          <a:p>
            <a:pPr algn="ctr">
              <a:lnSpc>
                <a:spcPct val="80000"/>
              </a:lnSpc>
              <a:spcBef>
                <a:spcPct val="20000"/>
              </a:spcBef>
            </a:pPr>
            <a:r>
              <a:rPr lang="tr-TR" sz="3000" b="1" dirty="0" smtClean="0">
                <a:solidFill>
                  <a:schemeClr val="bg1"/>
                </a:solidFill>
              </a:rPr>
              <a:t>2024-2025</a:t>
            </a:r>
            <a:endParaRPr lang="tr-TR" sz="3000" b="1" dirty="0">
              <a:solidFill>
                <a:schemeClr val="bg1"/>
              </a:solidFill>
            </a:endParaRPr>
          </a:p>
        </p:txBody>
      </p:sp>
      <p:sp>
        <p:nvSpPr>
          <p:cNvPr id="6" name="5 Altbilgi Yer Tutucusu"/>
          <p:cNvSpPr>
            <a:spLocks noGrp="1"/>
          </p:cNvSpPr>
          <p:nvPr>
            <p:ph type="ftr" sz="quarter" idx="11"/>
          </p:nvPr>
        </p:nvSpPr>
        <p:spPr>
          <a:xfrm>
            <a:off x="2667000" y="6857999"/>
            <a:ext cx="3352800" cy="171400"/>
          </a:xfrm>
        </p:spPr>
        <p:txBody>
          <a:bodyPr/>
          <a:lstStyle/>
          <a:p>
            <a:pPr>
              <a:defRPr/>
            </a:pPr>
            <a:endParaRPr lang="tr-TR"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776"/>
            <a:ext cx="7239000" cy="5042960"/>
          </a:xfrm>
        </p:spPr>
        <p:txBody>
          <a:bodyPr/>
          <a:lstStyle/>
          <a:p>
            <a:pPr algn="just">
              <a:buNone/>
            </a:pPr>
            <a:r>
              <a:rPr lang="tr-TR" altLang="tr-TR" dirty="0" smtClean="0">
                <a:solidFill>
                  <a:srgbClr val="FF0000"/>
                </a:solidFill>
                <a:latin typeface="Comic Sans MS" pitchFamily="66" charset="0"/>
                <a:cs typeface="Times New Roman" pitchFamily="18" charset="0"/>
              </a:rPr>
              <a:t>		</a:t>
            </a:r>
            <a:r>
              <a:rPr lang="tr-TR" altLang="tr-TR" dirty="0" smtClean="0">
                <a:latin typeface="+mj-lt"/>
                <a:cs typeface="Times New Roman" pitchFamily="18" charset="0"/>
              </a:rPr>
              <a:t>Ergenlik özelliklerinin başlamasında çevresel, kalıtsal ve ruhsal etmenler önemli roller oynamaktadır.</a:t>
            </a:r>
            <a:r>
              <a:rPr lang="tr-TR" altLang="tr-TR" dirty="0" smtClean="0">
                <a:latin typeface="+mj-lt"/>
              </a:rPr>
              <a:t> </a:t>
            </a:r>
          </a:p>
          <a:p>
            <a:pPr indent="15875" algn="just">
              <a:buNone/>
            </a:pPr>
            <a:endParaRPr lang="tr-TR" altLang="tr-TR" dirty="0" smtClean="0">
              <a:latin typeface="+mj-lt"/>
            </a:endParaRPr>
          </a:p>
          <a:p>
            <a:pPr algn="just">
              <a:buNone/>
            </a:pPr>
            <a:r>
              <a:rPr lang="tr-TR" altLang="tr-TR" dirty="0" smtClean="0">
                <a:latin typeface="+mj-lt"/>
                <a:cs typeface="Times New Roman" pitchFamily="18" charset="0"/>
              </a:rPr>
              <a:t>		Bu nedenle ilk ergenlik belirtilerinin görülmesinde çocuklar arasında 5-6 yıllık farklar olabilir.</a:t>
            </a:r>
            <a:r>
              <a:rPr lang="tr-TR" altLang="tr-TR" dirty="0" smtClean="0">
                <a:latin typeface="+mj-lt"/>
              </a:rPr>
              <a:t> </a:t>
            </a:r>
          </a:p>
          <a:p>
            <a:pPr algn="just"/>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DİKKAT!!!</a:t>
            </a:r>
            <a:endParaRPr lang="tr-TR" dirty="0"/>
          </a:p>
        </p:txBody>
      </p:sp>
      <p:sp>
        <p:nvSpPr>
          <p:cNvPr id="3" name="2 İçerik Yer Tutucusu"/>
          <p:cNvSpPr>
            <a:spLocks noGrp="1"/>
          </p:cNvSpPr>
          <p:nvPr>
            <p:ph idx="1"/>
          </p:nvPr>
        </p:nvSpPr>
        <p:spPr>
          <a:xfrm>
            <a:off x="457200" y="1988840"/>
            <a:ext cx="7239000" cy="4466896"/>
          </a:xfrm>
        </p:spPr>
        <p:txBody>
          <a:bodyPr>
            <a:normAutofit/>
          </a:bodyPr>
          <a:lstStyle/>
          <a:p>
            <a:pPr algn="just">
              <a:buNone/>
            </a:pPr>
            <a:r>
              <a:rPr lang="tr-TR" altLang="tr-TR" b="1" i="1" dirty="0" smtClean="0"/>
              <a:t>		</a:t>
            </a:r>
            <a:r>
              <a:rPr lang="tr-TR" altLang="tr-TR" dirty="0" smtClean="0">
                <a:latin typeface="Comic Sans MS" pitchFamily="66" charset="0"/>
              </a:rPr>
              <a:t>Erken ya da geç büyüme, az ya da çok gelişkin olma, gençleri iyi ya da kötü yapmaz; yalnızca farklı kılar. Bu farklılık da hem doğal hem güzeldir.</a:t>
            </a:r>
          </a:p>
          <a:p>
            <a:pPr algn="just">
              <a:buNone/>
            </a:pPr>
            <a:endParaRPr lang="tr-TR" altLang="tr-TR" dirty="0" smtClean="0">
              <a:latin typeface="Comic Sans MS" pitchFamily="66" charset="0"/>
            </a:endParaRPr>
          </a:p>
          <a:p>
            <a:pPr algn="just">
              <a:buNone/>
            </a:pPr>
            <a:r>
              <a:rPr lang="tr-TR" altLang="tr-TR" dirty="0" smtClean="0">
                <a:latin typeface="Comic Sans MS" pitchFamily="66" charset="0"/>
              </a:rPr>
              <a:t>		Ergenler olarak yaşadığınız ya da yaşayacağınız değişimler sizi erişkinliğe hazırlayan hoş gelişmelerdir ve herkesçe yaşanır.</a:t>
            </a:r>
          </a:p>
          <a:p>
            <a:pPr algn="just"/>
            <a:endParaRPr lang="tr-TR"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204864"/>
            <a:ext cx="7128792" cy="1143000"/>
          </a:xfrm>
        </p:spPr>
        <p:txBody>
          <a:bodyPr>
            <a:normAutofit fontScale="90000"/>
          </a:bodyPr>
          <a:lstStyle/>
          <a:p>
            <a:pPr algn="ctr"/>
            <a:r>
              <a:rPr lang="tr-TR" altLang="tr-TR" b="1" dirty="0" smtClean="0">
                <a:solidFill>
                  <a:srgbClr val="CC0000"/>
                </a:solidFill>
                <a:latin typeface="Comic Sans MS" pitchFamily="66" charset="0"/>
                <a:cs typeface="Times New Roman" pitchFamily="18" charset="0"/>
              </a:rPr>
              <a:t>ERGENLİKTE BÜYÜME GELİŞME VE OLGUNLA</a:t>
            </a:r>
            <a:r>
              <a:rPr lang="tr-TR" altLang="tr-TR" b="1" dirty="0" smtClean="0">
                <a:solidFill>
                  <a:srgbClr val="CC0000"/>
                </a:solidFill>
                <a:latin typeface="Comic Sans MS" pitchFamily="66" charset="0"/>
              </a:rPr>
              <a:t>Ş</a:t>
            </a:r>
            <a:r>
              <a:rPr lang="tr-TR" altLang="tr-TR" b="1" dirty="0" smtClean="0">
                <a:solidFill>
                  <a:srgbClr val="CC0000"/>
                </a:solidFill>
                <a:latin typeface="Comic Sans MS" pitchFamily="66" charset="0"/>
                <a:cs typeface="Times New Roman" pitchFamily="18" charset="0"/>
              </a:rPr>
              <a:t>MA</a:t>
            </a:r>
            <a:r>
              <a:rPr lang="tr-TR" altLang="tr-TR" dirty="0" smtClean="0">
                <a:latin typeface="Comic Sans MS" pitchFamily="66" charset="0"/>
              </a:rPr>
              <a:t> </a:t>
            </a:r>
            <a:br>
              <a:rPr lang="tr-TR" altLang="tr-TR" dirty="0" smtClean="0">
                <a:latin typeface="Comic Sans MS" pitchFamily="66" charset="0"/>
              </a:rPr>
            </a:br>
            <a:endParaRPr lang="tr-TR" dirty="0"/>
          </a:p>
        </p:txBody>
      </p:sp>
      <p:sp>
        <p:nvSpPr>
          <p:cNvPr id="117762" name="AutoShape 2" descr="GÜNÜN DİKKATİ: Doğumdan itibaren büyümeyi takip edin | Ekmek ve Gü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7764" name="AutoShape 4" descr="GÜNÜN DİKKATİ: Doğumdan itibaren büyümeyi takip edin | Ekmek ve Gü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7766" name="AutoShape 6" descr="2 yıl üst üste aynı kıyafeti giyen çocuklarda büyüme geriliğine dikkat -  Eskişehir Haber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7768" name="AutoShape 8" descr="Kız çocuklarında ergenlik belirtileri nelerd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7770" name="AutoShape 10" descr="Kız çocuklarında ergenlik belirtileri nelerd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7772" name="AutoShape 12" descr="Erken ergenlik kız çocuklarında daha çok görülüyor | e-Psikiyat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7774" name="AutoShape 14" descr="Kız Çocuklarında Erken Ergenl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794" name="Picture 2" descr="Ergenlik Nedir? Belirtileri ve Bu Dönemde Yaşanan Problemler Nelerdir? |  Bilgihanem"/>
          <p:cNvPicPr>
            <a:picLocks noChangeAspect="1" noChangeArrowheads="1"/>
          </p:cNvPicPr>
          <p:nvPr/>
        </p:nvPicPr>
        <p:blipFill>
          <a:blip r:embed="rId2" cstate="print"/>
          <a:srcRect/>
          <a:stretch>
            <a:fillRect/>
          </a:stretch>
        </p:blipFill>
        <p:spPr bwMode="auto">
          <a:xfrm>
            <a:off x="1043608" y="2996952"/>
            <a:ext cx="6667500" cy="32403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7239000" cy="5619024"/>
          </a:xfrm>
        </p:spPr>
        <p:txBody>
          <a:bodyPr/>
          <a:lstStyle/>
          <a:p>
            <a:pPr algn="just">
              <a:lnSpc>
                <a:spcPct val="90000"/>
              </a:lnSpc>
            </a:pPr>
            <a:r>
              <a:rPr lang="tr-TR" altLang="tr-TR" dirty="0" smtClean="0">
                <a:solidFill>
                  <a:srgbClr val="0070C0"/>
                </a:solidFill>
                <a:latin typeface="Comic Sans MS" pitchFamily="66" charset="0"/>
                <a:cs typeface="Times New Roman" pitchFamily="18" charset="0"/>
              </a:rPr>
              <a:t>Büyüme bedenin fiziksel olarak irileşmesidir. İnsanın büyümesi</a:t>
            </a:r>
            <a:r>
              <a:rPr lang="tr-TR" altLang="tr-TR" dirty="0" smtClean="0">
                <a:solidFill>
                  <a:srgbClr val="0070C0"/>
                </a:solidFill>
                <a:latin typeface="Comic Sans MS" pitchFamily="66" charset="0"/>
              </a:rPr>
              <a:t> </a:t>
            </a:r>
            <a:r>
              <a:rPr lang="tr-TR" altLang="tr-TR" dirty="0" smtClean="0">
                <a:solidFill>
                  <a:srgbClr val="0070C0"/>
                </a:solidFill>
                <a:latin typeface="Comic Sans MS" pitchFamily="66" charset="0"/>
                <a:cs typeface="Times New Roman" pitchFamily="18" charset="0"/>
              </a:rPr>
              <a:t>yumurtanın döllenmesi ile başlar ve ergenlik döneminin sonuna kadar</a:t>
            </a:r>
            <a:r>
              <a:rPr lang="tr-TR" altLang="tr-TR" dirty="0" smtClean="0">
                <a:solidFill>
                  <a:srgbClr val="0070C0"/>
                </a:solidFill>
                <a:latin typeface="Comic Sans MS" pitchFamily="66" charset="0"/>
              </a:rPr>
              <a:t> </a:t>
            </a:r>
            <a:r>
              <a:rPr lang="tr-TR" altLang="tr-TR" dirty="0" smtClean="0">
                <a:solidFill>
                  <a:srgbClr val="0070C0"/>
                </a:solidFill>
                <a:latin typeface="Comic Sans MS" pitchFamily="66" charset="0"/>
                <a:cs typeface="Times New Roman" pitchFamily="18" charset="0"/>
              </a:rPr>
              <a:t>devam eder.</a:t>
            </a:r>
            <a:endParaRPr lang="tr-TR" altLang="tr-TR" dirty="0" smtClean="0">
              <a:solidFill>
                <a:srgbClr val="0070C0"/>
              </a:solidFill>
              <a:latin typeface="Comic Sans MS" pitchFamily="66" charset="0"/>
            </a:endParaRPr>
          </a:p>
          <a:p>
            <a:pPr algn="just">
              <a:lnSpc>
                <a:spcPct val="90000"/>
              </a:lnSpc>
            </a:pPr>
            <a:r>
              <a:rPr lang="tr-TR" altLang="tr-TR" dirty="0" smtClean="0">
                <a:solidFill>
                  <a:srgbClr val="0070C0"/>
                </a:solidFill>
                <a:latin typeface="Comic Sans MS" pitchFamily="66" charset="0"/>
                <a:cs typeface="Times New Roman" pitchFamily="18" charset="0"/>
              </a:rPr>
              <a:t>Ergenlik döneminde fiziksel gelişim bütün gelişim</a:t>
            </a:r>
            <a:r>
              <a:rPr lang="tr-TR" altLang="tr-TR" dirty="0" smtClean="0">
                <a:solidFill>
                  <a:srgbClr val="0070C0"/>
                </a:solidFill>
                <a:latin typeface="Comic Sans MS" pitchFamily="66" charset="0"/>
              </a:rPr>
              <a:t> </a:t>
            </a:r>
            <a:r>
              <a:rPr lang="tr-TR" altLang="tr-TR" dirty="0" smtClean="0">
                <a:solidFill>
                  <a:srgbClr val="0070C0"/>
                </a:solidFill>
                <a:latin typeface="Comic Sans MS" pitchFamily="66" charset="0"/>
                <a:cs typeface="Times New Roman" pitchFamily="18" charset="0"/>
              </a:rPr>
              <a:t>dönemlerinin önünde ve çok hızlı bir biçimde kendini gösterir.</a:t>
            </a:r>
          </a:p>
          <a:p>
            <a:pPr algn="just">
              <a:lnSpc>
                <a:spcPct val="90000"/>
              </a:lnSpc>
            </a:pPr>
            <a:r>
              <a:rPr lang="tr-TR" altLang="tr-TR" dirty="0" smtClean="0">
                <a:solidFill>
                  <a:srgbClr val="0070C0"/>
                </a:solidFill>
                <a:latin typeface="Comic Sans MS" pitchFamily="66" charset="0"/>
                <a:cs typeface="Times New Roman" pitchFamily="18" charset="0"/>
              </a:rPr>
              <a:t>Ergenlik döneminde boyda ve ağırlıkta belirgin artışlar olur.</a:t>
            </a:r>
          </a:p>
          <a:p>
            <a:pPr algn="just">
              <a:lnSpc>
                <a:spcPct val="90000"/>
              </a:lnSpc>
            </a:pPr>
            <a:r>
              <a:rPr lang="tr-TR" altLang="tr-TR" dirty="0" smtClean="0">
                <a:solidFill>
                  <a:srgbClr val="0070C0"/>
                </a:solidFill>
                <a:latin typeface="Comic Sans MS" pitchFamily="66" charset="0"/>
                <a:cs typeface="Times New Roman" pitchFamily="18" charset="0"/>
              </a:rPr>
              <a:t> Erkeklerde, daha çok kas dokusu gelişimi olmaktadır.</a:t>
            </a:r>
          </a:p>
          <a:p>
            <a:pPr algn="just">
              <a:lnSpc>
                <a:spcPct val="90000"/>
              </a:lnSpc>
            </a:pPr>
            <a:r>
              <a:rPr lang="tr-TR" altLang="tr-TR" dirty="0" smtClean="0">
                <a:solidFill>
                  <a:srgbClr val="0070C0"/>
                </a:solidFill>
                <a:latin typeface="Comic Sans MS" pitchFamily="66" charset="0"/>
                <a:cs typeface="Times New Roman" pitchFamily="18" charset="0"/>
              </a:rPr>
              <a:t>Bu nedenle ergenlikte aşırı kilo alımı ve şişmanlık sık görülen</a:t>
            </a:r>
            <a:r>
              <a:rPr lang="tr-TR" altLang="tr-TR" dirty="0" smtClean="0">
                <a:solidFill>
                  <a:srgbClr val="0070C0"/>
                </a:solidFill>
                <a:latin typeface="Comic Sans MS" pitchFamily="66" charset="0"/>
              </a:rPr>
              <a:t> </a:t>
            </a:r>
            <a:r>
              <a:rPr lang="tr-TR" altLang="tr-TR" dirty="0" smtClean="0">
                <a:solidFill>
                  <a:srgbClr val="0070C0"/>
                </a:solidFill>
                <a:latin typeface="Comic Sans MS" pitchFamily="66" charset="0"/>
                <a:cs typeface="Times New Roman" pitchFamily="18" charset="0"/>
              </a:rPr>
              <a:t>yakınmalardır..</a:t>
            </a:r>
            <a:r>
              <a:rPr lang="tr-TR" altLang="tr-TR" dirty="0" smtClean="0">
                <a:solidFill>
                  <a:srgbClr val="0070C0"/>
                </a:solidFill>
                <a:latin typeface="Comic Sans MS" pitchFamily="66" charset="0"/>
              </a:rPr>
              <a:t> </a:t>
            </a:r>
          </a:p>
          <a:p>
            <a:pPr algn="just"/>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7571184" cy="2160240"/>
          </a:xfrm>
        </p:spPr>
        <p:txBody>
          <a:bodyPr>
            <a:normAutofit lnSpcReduction="10000"/>
          </a:bodyPr>
          <a:lstStyle/>
          <a:p>
            <a:pPr>
              <a:buNone/>
            </a:pPr>
            <a:r>
              <a:rPr lang="tr-TR" altLang="tr-TR" b="1" dirty="0" smtClean="0">
                <a:solidFill>
                  <a:srgbClr val="FF0000"/>
                </a:solidFill>
                <a:latin typeface="Comic Sans MS" pitchFamily="66" charset="0"/>
                <a:cs typeface="Times New Roman" pitchFamily="18" charset="0"/>
              </a:rPr>
              <a:t>		Sevgili öğrenciler,</a:t>
            </a:r>
          </a:p>
          <a:p>
            <a:pPr>
              <a:buNone/>
            </a:pPr>
            <a:endParaRPr lang="tr-TR" altLang="tr-TR" b="1" dirty="0" smtClean="0">
              <a:solidFill>
                <a:srgbClr val="FF0000"/>
              </a:solidFill>
              <a:latin typeface="Comic Sans MS" pitchFamily="66" charset="0"/>
              <a:cs typeface="Times New Roman" pitchFamily="18" charset="0"/>
            </a:endParaRPr>
          </a:p>
          <a:p>
            <a:pPr algn="just">
              <a:buNone/>
            </a:pPr>
            <a:r>
              <a:rPr lang="tr-TR" altLang="tr-TR" b="1" dirty="0" smtClean="0">
                <a:solidFill>
                  <a:srgbClr val="FF0000"/>
                </a:solidFill>
                <a:latin typeface="Comic Sans MS" pitchFamily="66" charset="0"/>
                <a:cs typeface="Times New Roman" pitchFamily="18" charset="0"/>
              </a:rPr>
              <a:t>  	Gelişmeniz arkadaşlarınıza göre gecikmiş</a:t>
            </a:r>
            <a:r>
              <a:rPr lang="tr-TR" altLang="tr-TR" dirty="0" smtClean="0">
                <a:solidFill>
                  <a:srgbClr val="FF0000"/>
                </a:solidFill>
                <a:latin typeface="Comic Sans MS" pitchFamily="66" charset="0"/>
                <a:cs typeface="Times New Roman" pitchFamily="18" charset="0"/>
              </a:rPr>
              <a:t> </a:t>
            </a:r>
            <a:r>
              <a:rPr lang="tr-TR" altLang="tr-TR" b="1" dirty="0" smtClean="0">
                <a:solidFill>
                  <a:srgbClr val="FF0000"/>
                </a:solidFill>
                <a:latin typeface="Comic Sans MS" pitchFamily="66" charset="0"/>
                <a:cs typeface="Times New Roman" pitchFamily="18" charset="0"/>
              </a:rPr>
              <a:t>olabilir.Bu bir eksiklik değildir Ve sizde güvensizliğe neden</a:t>
            </a:r>
            <a:r>
              <a:rPr lang="tr-TR" altLang="tr-TR" dirty="0" smtClean="0">
                <a:solidFill>
                  <a:srgbClr val="FF0000"/>
                </a:solidFill>
                <a:latin typeface="Comic Sans MS" pitchFamily="66" charset="0"/>
                <a:cs typeface="Times New Roman" pitchFamily="18" charset="0"/>
              </a:rPr>
              <a:t> </a:t>
            </a:r>
            <a:r>
              <a:rPr lang="tr-TR" altLang="tr-TR" b="1" dirty="0" smtClean="0">
                <a:solidFill>
                  <a:srgbClr val="FF0000"/>
                </a:solidFill>
                <a:latin typeface="Comic Sans MS" pitchFamily="66" charset="0"/>
                <a:cs typeface="Times New Roman" pitchFamily="18" charset="0"/>
              </a:rPr>
              <a:t>olmamalıdır.</a:t>
            </a:r>
            <a:r>
              <a:rPr lang="tr-TR" altLang="tr-TR" dirty="0" smtClean="0">
                <a:solidFill>
                  <a:srgbClr val="FF0000"/>
                </a:solidFill>
                <a:latin typeface="Comic Sans MS" pitchFamily="66" charset="0"/>
              </a:rPr>
              <a:t> </a:t>
            </a:r>
          </a:p>
          <a:p>
            <a:endParaRPr lang="tr-TR" dirty="0"/>
          </a:p>
        </p:txBody>
      </p:sp>
      <p:pic>
        <p:nvPicPr>
          <p:cNvPr id="31746" name="Picture 2" descr="Erkekler Nasıl Ergenliğe Girer? - ergenlik.gen.tr"/>
          <p:cNvPicPr>
            <a:picLocks noChangeAspect="1" noChangeArrowheads="1"/>
          </p:cNvPicPr>
          <p:nvPr/>
        </p:nvPicPr>
        <p:blipFill>
          <a:blip r:embed="rId2" cstate="print"/>
          <a:srcRect/>
          <a:stretch>
            <a:fillRect/>
          </a:stretch>
        </p:blipFill>
        <p:spPr bwMode="auto">
          <a:xfrm>
            <a:off x="971600" y="3140968"/>
            <a:ext cx="7056784" cy="34480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7239000" cy="2448272"/>
          </a:xfrm>
        </p:spPr>
        <p:txBody>
          <a:bodyPr>
            <a:normAutofit fontScale="92500" lnSpcReduction="10000"/>
          </a:bodyPr>
          <a:lstStyle/>
          <a:p>
            <a:pPr algn="ctr">
              <a:buNone/>
            </a:pPr>
            <a:endParaRPr lang="tr-TR" b="1" u="sng" dirty="0" smtClean="0">
              <a:solidFill>
                <a:srgbClr val="FF0000"/>
              </a:solidFill>
            </a:endParaRPr>
          </a:p>
          <a:p>
            <a:pPr algn="ctr">
              <a:buNone/>
            </a:pPr>
            <a:r>
              <a:rPr lang="tr-TR" sz="3500" b="1" u="sng" dirty="0" smtClean="0">
                <a:solidFill>
                  <a:srgbClr val="FF0000"/>
                </a:solidFill>
              </a:rPr>
              <a:t>Ergenlik </a:t>
            </a:r>
            <a:r>
              <a:rPr lang="tr-TR" sz="3500" b="1" u="sng" dirty="0">
                <a:solidFill>
                  <a:srgbClr val="FF0000"/>
                </a:solidFill>
              </a:rPr>
              <a:t>ve </a:t>
            </a:r>
            <a:r>
              <a:rPr lang="tr-TR" sz="3500" b="1" u="sng" dirty="0" smtClean="0">
                <a:solidFill>
                  <a:srgbClr val="FF0000"/>
                </a:solidFill>
              </a:rPr>
              <a:t>iştah</a:t>
            </a:r>
          </a:p>
          <a:p>
            <a:pPr>
              <a:buNone/>
            </a:pPr>
            <a:endParaRPr lang="tr-TR" b="1" u="sng" dirty="0" smtClean="0">
              <a:solidFill>
                <a:srgbClr val="FF0000"/>
              </a:solidFill>
            </a:endParaRPr>
          </a:p>
          <a:p>
            <a:pPr algn="just">
              <a:buNone/>
            </a:pPr>
            <a:r>
              <a:rPr lang="tr-TR" dirty="0"/>
              <a:t>	</a:t>
            </a:r>
            <a:r>
              <a:rPr lang="tr-TR" dirty="0" smtClean="0"/>
              <a:t>	</a:t>
            </a:r>
            <a:r>
              <a:rPr lang="tr-TR" dirty="0" smtClean="0">
                <a:latin typeface="Comic Sans MS" pitchFamily="66" charset="0"/>
              </a:rPr>
              <a:t>Ergenlik </a:t>
            </a:r>
            <a:r>
              <a:rPr lang="tr-TR" dirty="0">
                <a:latin typeface="Comic Sans MS" pitchFamily="66" charset="0"/>
              </a:rPr>
              <a:t>öncesi ergende iştah artışı görülür. Çünkü bu dönemde boy hızla uzar ve bu durum enerji gerektirir.</a:t>
            </a:r>
          </a:p>
        </p:txBody>
      </p:sp>
      <p:pic>
        <p:nvPicPr>
          <p:cNvPr id="30722" name="Picture 2" descr="Sağlık Haber - Saglik.News - Sondakika sağlık haberleri"/>
          <p:cNvPicPr>
            <a:picLocks noChangeAspect="1" noChangeArrowheads="1"/>
          </p:cNvPicPr>
          <p:nvPr/>
        </p:nvPicPr>
        <p:blipFill>
          <a:blip r:embed="rId2" cstate="print"/>
          <a:srcRect/>
          <a:stretch>
            <a:fillRect/>
          </a:stretch>
        </p:blipFill>
        <p:spPr bwMode="auto">
          <a:xfrm>
            <a:off x="899592" y="2852936"/>
            <a:ext cx="6984776" cy="34563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7211144" cy="5832648"/>
          </a:xfrm>
        </p:spPr>
        <p:txBody>
          <a:bodyPr>
            <a:normAutofit fontScale="92500"/>
          </a:bodyPr>
          <a:lstStyle/>
          <a:p>
            <a:pPr algn="ctr">
              <a:buNone/>
            </a:pPr>
            <a:r>
              <a:rPr lang="tr-TR" b="1" dirty="0" smtClean="0"/>
              <a:t>	</a:t>
            </a:r>
            <a:r>
              <a:rPr lang="tr-TR" b="1" dirty="0" smtClean="0">
                <a:solidFill>
                  <a:srgbClr val="FF0000"/>
                </a:solidFill>
                <a:latin typeface="Comic Sans MS" pitchFamily="66" charset="0"/>
              </a:rPr>
              <a:t>ERGENLERİN </a:t>
            </a:r>
            <a:r>
              <a:rPr lang="tr-TR" b="1" dirty="0">
                <a:solidFill>
                  <a:srgbClr val="FF0000"/>
                </a:solidFill>
                <a:latin typeface="Comic Sans MS" pitchFamily="66" charset="0"/>
              </a:rPr>
              <a:t>SAKARLIĞININ BAŞLICA NEDENİ </a:t>
            </a:r>
            <a:endParaRPr lang="tr-TR" b="1" dirty="0" smtClean="0">
              <a:solidFill>
                <a:srgbClr val="FF0000"/>
              </a:solidFill>
              <a:latin typeface="Comic Sans MS" pitchFamily="66" charset="0"/>
            </a:endParaRPr>
          </a:p>
          <a:p>
            <a:pPr algn="ctr">
              <a:buNone/>
            </a:pPr>
            <a:endParaRPr lang="tr-TR" dirty="0" smtClean="0">
              <a:latin typeface="Comic Sans MS" pitchFamily="66" charset="0"/>
            </a:endParaRPr>
          </a:p>
          <a:p>
            <a:pPr algn="ctr">
              <a:buNone/>
            </a:pPr>
            <a:r>
              <a:rPr lang="tr-TR" dirty="0" smtClean="0">
                <a:latin typeface="Comic Sans MS" pitchFamily="66" charset="0"/>
              </a:rPr>
              <a:t/>
            </a:r>
            <a:br>
              <a:rPr lang="tr-TR" dirty="0" smtClean="0">
                <a:latin typeface="Comic Sans MS" pitchFamily="66" charset="0"/>
              </a:rPr>
            </a:br>
            <a:r>
              <a:rPr lang="tr-TR" dirty="0">
                <a:latin typeface="Comic Sans MS" pitchFamily="66" charset="0"/>
              </a:rPr>
              <a:t>HIZLI BÜYÜME VE UZAMA, KASLARIN UYGUN ŞEKİLDE ÇALIŞMASINI AKSATIR</a:t>
            </a:r>
            <a:r>
              <a:rPr lang="tr-TR" dirty="0" smtClean="0">
                <a:latin typeface="Comic Sans MS" pitchFamily="66" charset="0"/>
              </a:rPr>
              <a:t>!</a:t>
            </a:r>
          </a:p>
          <a:p>
            <a:pPr>
              <a:buNone/>
            </a:pPr>
            <a:endParaRPr lang="tr-TR" dirty="0" smtClean="0">
              <a:latin typeface="Comic Sans MS" pitchFamily="66" charset="0"/>
            </a:endParaRPr>
          </a:p>
          <a:p>
            <a:pPr>
              <a:buNone/>
            </a:pPr>
            <a:endParaRPr lang="tr-TR" dirty="0" smtClean="0">
              <a:latin typeface="Comic Sans MS" pitchFamily="66" charset="0"/>
            </a:endParaRPr>
          </a:p>
          <a:p>
            <a:pPr algn="just">
              <a:buNone/>
            </a:pPr>
            <a:r>
              <a:rPr lang="tr-TR" dirty="0">
                <a:latin typeface="Comic Sans MS" pitchFamily="66" charset="0"/>
              </a:rPr>
              <a:t>	</a:t>
            </a:r>
            <a:r>
              <a:rPr lang="tr-TR" dirty="0" smtClean="0">
                <a:latin typeface="Comic Sans MS" pitchFamily="66" charset="0"/>
              </a:rPr>
              <a:t>	Kas </a:t>
            </a:r>
            <a:r>
              <a:rPr lang="tr-TR" dirty="0">
                <a:latin typeface="Comic Sans MS" pitchFamily="66" charset="0"/>
              </a:rPr>
              <a:t>ve kemikler aynı hızda ve zamanda gelişmediğinden bedenin kontrol edilmesi güç olur.Büyümedeki çabukluk, vücut duruşuna etki eder.Boyunun uzaması sonucu, kambur bir vücut duruşu ortaya çıkabilir.</a:t>
            </a:r>
            <a:r>
              <a:rPr lang="tr-TR" dirty="0" smtClean="0">
                <a:latin typeface="Comic Sans MS" pitchFamily="66" charset="0"/>
              </a:rPr>
              <a:t/>
            </a:r>
            <a:br>
              <a:rPr lang="tr-TR" dirty="0" smtClean="0">
                <a:latin typeface="Comic Sans MS" pitchFamily="66" charset="0"/>
              </a:rPr>
            </a:br>
            <a:endParaRPr lang="tr-TR"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404664"/>
            <a:ext cx="7239000" cy="3744416"/>
          </a:xfrm>
        </p:spPr>
        <p:txBody>
          <a:bodyPr>
            <a:normAutofit fontScale="92500"/>
          </a:bodyPr>
          <a:lstStyle/>
          <a:p>
            <a:pPr algn="just"/>
            <a:r>
              <a:rPr lang="tr-TR" altLang="tr-TR" b="1" dirty="0" smtClean="0">
                <a:solidFill>
                  <a:srgbClr val="0070C0"/>
                </a:solidFill>
                <a:latin typeface="Comic Sans MS" pitchFamily="66" charset="0"/>
                <a:cs typeface="Times New Roman" pitchFamily="18" charset="0"/>
              </a:rPr>
              <a:t>Ergenlik döneminin ilk yıllarında bedeninizdeki hızlı gelişmelere ayak</a:t>
            </a:r>
            <a:r>
              <a:rPr lang="tr-TR" altLang="tr-TR" b="1" dirty="0" smtClean="0">
                <a:solidFill>
                  <a:srgbClr val="0070C0"/>
                </a:solidFill>
                <a:latin typeface="Comic Sans MS" pitchFamily="66" charset="0"/>
              </a:rPr>
              <a:t> </a:t>
            </a:r>
            <a:r>
              <a:rPr lang="tr-TR" altLang="tr-TR" b="1" dirty="0" smtClean="0">
                <a:solidFill>
                  <a:srgbClr val="0070C0"/>
                </a:solidFill>
                <a:latin typeface="Comic Sans MS" pitchFamily="66" charset="0"/>
                <a:cs typeface="Times New Roman" pitchFamily="18" charset="0"/>
              </a:rPr>
              <a:t>uydurmanız zaman alabilir .Kendinizde ve arkadaşlarınızda gördüğünüz değişiklikleri merak edersiniz.</a:t>
            </a:r>
          </a:p>
          <a:p>
            <a:pPr algn="just">
              <a:buNone/>
            </a:pPr>
            <a:endParaRPr lang="tr-TR" altLang="tr-TR" b="1" dirty="0" smtClean="0">
              <a:solidFill>
                <a:srgbClr val="0070C0"/>
              </a:solidFill>
              <a:latin typeface="Comic Sans MS" pitchFamily="66" charset="0"/>
              <a:cs typeface="Times New Roman" pitchFamily="18" charset="0"/>
            </a:endParaRPr>
          </a:p>
          <a:p>
            <a:pPr algn="just"/>
            <a:r>
              <a:rPr lang="tr-TR" altLang="tr-TR" b="1" dirty="0" smtClean="0">
                <a:solidFill>
                  <a:srgbClr val="0070C0"/>
                </a:solidFill>
                <a:latin typeface="Comic Sans MS" pitchFamily="66" charset="0"/>
                <a:cs typeface="Times New Roman" pitchFamily="18" charset="0"/>
              </a:rPr>
              <a:t>Bedeninizdeki gelişme ve değişmeyi daha iyi anlayabilmek ve özümseyebilmek için de fırsat bulduğunuzda aynanın karşısına geçmeniz doğaldır.</a:t>
            </a:r>
            <a:r>
              <a:rPr lang="tr-TR" altLang="tr-TR" dirty="0" smtClean="0">
                <a:solidFill>
                  <a:srgbClr val="0070C0"/>
                </a:solidFill>
                <a:latin typeface="Comic Sans MS" pitchFamily="66" charset="0"/>
              </a:rPr>
              <a:t> </a:t>
            </a:r>
          </a:p>
          <a:p>
            <a:endParaRPr lang="tr-TR" dirty="0"/>
          </a:p>
        </p:txBody>
      </p:sp>
      <p:sp>
        <p:nvSpPr>
          <p:cNvPr id="112642" name="AutoShape 2" descr="Erken ergenlik kız çocuklarında daha çok görülüyor | e-Psikiyat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8676" name="Picture 4" descr="Ergenlik dönemleri Genç Erkek ve Genç Kızlara ne olur - ŞEKERKADIN"/>
          <p:cNvPicPr>
            <a:picLocks noChangeAspect="1" noChangeArrowheads="1"/>
          </p:cNvPicPr>
          <p:nvPr/>
        </p:nvPicPr>
        <p:blipFill>
          <a:blip r:embed="rId2" cstate="print"/>
          <a:srcRect/>
          <a:stretch>
            <a:fillRect/>
          </a:stretch>
        </p:blipFill>
        <p:spPr bwMode="auto">
          <a:xfrm>
            <a:off x="1259632" y="4005064"/>
            <a:ext cx="6718548" cy="26642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556792"/>
            <a:ext cx="8229600" cy="1143000"/>
          </a:xfrm>
        </p:spPr>
        <p:txBody>
          <a:bodyPr>
            <a:normAutofit fontScale="90000"/>
          </a:bodyPr>
          <a:lstStyle/>
          <a:p>
            <a:pPr algn="ctr"/>
            <a:r>
              <a:rPr lang="tr-TR" b="1" dirty="0" smtClean="0"/>
              <a:t>ERGENLİK DÖNEMİNDE FİZİKSEL DEĞİŞİMLER</a:t>
            </a:r>
            <a:r>
              <a:rPr lang="tr-TR" dirty="0" smtClean="0"/>
              <a:t/>
            </a:r>
            <a:br>
              <a:rPr lang="tr-TR" dirty="0" smtClean="0"/>
            </a:br>
            <a:endParaRPr lang="tr-TR" dirty="0"/>
          </a:p>
        </p:txBody>
      </p:sp>
      <p:pic>
        <p:nvPicPr>
          <p:cNvPr id="27650" name="Picture 2" descr="Soru ve Cevaplar | Ergenlik Dönemi Sorunları, Çocuklarda Erken ergenlik,  Çocuklarda Geç ergenlik"/>
          <p:cNvPicPr>
            <a:picLocks noChangeAspect="1" noChangeArrowheads="1"/>
          </p:cNvPicPr>
          <p:nvPr/>
        </p:nvPicPr>
        <p:blipFill>
          <a:blip r:embed="rId2" cstate="print"/>
          <a:srcRect/>
          <a:stretch>
            <a:fillRect/>
          </a:stretch>
        </p:blipFill>
        <p:spPr bwMode="auto">
          <a:xfrm>
            <a:off x="1403648" y="2420888"/>
            <a:ext cx="6480720" cy="38164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7239000" cy="5258984"/>
          </a:xfrm>
        </p:spPr>
        <p:txBody>
          <a:bodyPr/>
          <a:lstStyle/>
          <a:p>
            <a:pPr algn="just">
              <a:buNone/>
            </a:pPr>
            <a:r>
              <a:rPr lang="tr-TR" dirty="0" smtClean="0"/>
              <a:t/>
            </a:r>
            <a:br>
              <a:rPr lang="tr-TR" dirty="0" smtClean="0"/>
            </a:br>
            <a:r>
              <a:rPr lang="tr-TR" dirty="0" smtClean="0"/>
              <a:t>	</a:t>
            </a:r>
            <a:r>
              <a:rPr lang="tr-TR" dirty="0" smtClean="0">
                <a:latin typeface="Comic Sans MS" pitchFamily="66" charset="0"/>
              </a:rPr>
              <a:t>Kız </a:t>
            </a:r>
            <a:r>
              <a:rPr lang="tr-TR" dirty="0">
                <a:latin typeface="Comic Sans MS" pitchFamily="66" charset="0"/>
              </a:rPr>
              <a:t>ve erkek çocukların beden yapısındaki gelişmeler ayrı ayrı incelenir. Çünkü gelişim kız ve erkeklerde </a:t>
            </a:r>
            <a:r>
              <a:rPr lang="tr-TR" dirty="0" smtClean="0">
                <a:latin typeface="Comic Sans MS" pitchFamily="66" charset="0"/>
              </a:rPr>
              <a:t>farklıdır.</a:t>
            </a:r>
          </a:p>
          <a:p>
            <a:pPr algn="just">
              <a:buNone/>
            </a:pPr>
            <a:endParaRPr lang="tr-TR" dirty="0" smtClean="0">
              <a:latin typeface="Comic Sans MS" pitchFamily="66" charset="0"/>
            </a:endParaRPr>
          </a:p>
          <a:p>
            <a:pPr algn="just">
              <a:buNone/>
            </a:pPr>
            <a:endParaRPr lang="tr-TR" dirty="0" smtClean="0">
              <a:latin typeface="Comic Sans MS" pitchFamily="66" charset="0"/>
            </a:endParaRPr>
          </a:p>
          <a:p>
            <a:pPr algn="just">
              <a:buNone/>
            </a:pPr>
            <a:r>
              <a:rPr lang="tr-TR" dirty="0">
                <a:latin typeface="Comic Sans MS" pitchFamily="66" charset="0"/>
              </a:rPr>
              <a:t> </a:t>
            </a:r>
            <a:r>
              <a:rPr lang="tr-TR" dirty="0" smtClean="0">
                <a:latin typeface="Comic Sans MS" pitchFamily="66" charset="0"/>
              </a:rPr>
              <a:t> 		16-18 </a:t>
            </a:r>
            <a:r>
              <a:rPr lang="tr-TR" dirty="0">
                <a:latin typeface="Comic Sans MS" pitchFamily="66" charset="0"/>
              </a:rPr>
              <a:t>yaşlarına kadar boy uzaması devam eder</a:t>
            </a:r>
            <a:r>
              <a:rPr lang="tr-TR" dirty="0" smtClean="0">
                <a:latin typeface="Comic Sans MS" pitchFamily="66" charset="0"/>
              </a:rPr>
              <a:t>.</a:t>
            </a:r>
            <a:r>
              <a:rPr lang="tr-TR" altLang="tr-TR" dirty="0" smtClean="0">
                <a:solidFill>
                  <a:srgbClr val="FF0000"/>
                </a:solidFill>
                <a:latin typeface="Comic Sans MS" pitchFamily="66" charset="0"/>
                <a:cs typeface="Times New Roman" pitchFamily="18" charset="0"/>
              </a:rPr>
              <a:t> Bu uzama erkeklerde yılda ortalama 10 cm, kızlarda ise 8 cm kadardır.</a:t>
            </a:r>
            <a:r>
              <a:rPr lang="tr-TR" altLang="tr-TR" b="1" dirty="0" smtClean="0">
                <a:solidFill>
                  <a:srgbClr val="FF0000"/>
                </a:solidFill>
                <a:latin typeface="Comic Sans MS" pitchFamily="66" charset="0"/>
              </a:rPr>
              <a:t> </a:t>
            </a:r>
          </a:p>
          <a:p>
            <a:pPr algn="just">
              <a:buNone/>
            </a:pPr>
            <a:endParaRPr lang="tr-TR"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7715200" cy="5433467"/>
          </a:xfrm>
        </p:spPr>
        <p:txBody>
          <a:bodyPr>
            <a:normAutofit/>
          </a:bodyPr>
          <a:lstStyle/>
          <a:p>
            <a:pPr>
              <a:lnSpc>
                <a:spcPct val="90000"/>
              </a:lnSpc>
              <a:buNone/>
            </a:pPr>
            <a:r>
              <a:rPr lang="tr-TR" altLang="tr-TR" b="1" dirty="0" smtClean="0">
                <a:latin typeface="Comic Sans MS" pitchFamily="66" charset="0"/>
                <a:cs typeface="Times New Roman" pitchFamily="18" charset="0"/>
              </a:rPr>
              <a:t>	 Sevgili Öğrenciler;</a:t>
            </a:r>
          </a:p>
          <a:p>
            <a:pPr>
              <a:lnSpc>
                <a:spcPct val="90000"/>
              </a:lnSpc>
            </a:pPr>
            <a:endParaRPr lang="tr-TR" altLang="tr-TR" b="1" dirty="0" smtClean="0">
              <a:solidFill>
                <a:srgbClr val="FF0000"/>
              </a:solidFill>
              <a:latin typeface="Comic Sans MS" pitchFamily="66" charset="0"/>
              <a:cs typeface="Times New Roman" pitchFamily="18" charset="0"/>
            </a:endParaRPr>
          </a:p>
          <a:p>
            <a:pPr algn="ctr"/>
            <a:r>
              <a:rPr lang="tr-TR" altLang="tr-TR" dirty="0" smtClean="0">
                <a:solidFill>
                  <a:srgbClr val="FF0000"/>
                </a:solidFill>
                <a:latin typeface="Comic Sans MS" pitchFamily="66" charset="0"/>
                <a:cs typeface="Times New Roman" pitchFamily="18" charset="0"/>
              </a:rPr>
              <a:t>İnsan yaşamı boyunca sürekli bir gelişim ve değişim içindedir. </a:t>
            </a:r>
          </a:p>
          <a:p>
            <a:pPr algn="ctr"/>
            <a:endParaRPr lang="tr-TR" altLang="tr-TR" dirty="0" smtClean="0">
              <a:solidFill>
                <a:srgbClr val="FF0000"/>
              </a:solidFill>
              <a:latin typeface="Comic Sans MS" pitchFamily="66" charset="0"/>
              <a:cs typeface="Times New Roman" pitchFamily="18" charset="0"/>
            </a:endParaRPr>
          </a:p>
          <a:p>
            <a:pPr algn="ctr"/>
            <a:r>
              <a:rPr lang="tr-TR" altLang="tr-TR" dirty="0" smtClean="0">
                <a:solidFill>
                  <a:srgbClr val="FF0000"/>
                </a:solidFill>
                <a:latin typeface="Comic Sans MS" pitchFamily="66" charset="0"/>
                <a:cs typeface="Times New Roman" pitchFamily="18" charset="0"/>
              </a:rPr>
              <a:t>Ergenlik dönemi, belki de bu gelişim sürecinin en önemli evresini oluşturur.</a:t>
            </a:r>
          </a:p>
          <a:p>
            <a:pPr algn="ctr"/>
            <a:endParaRPr lang="tr-TR" altLang="tr-TR" dirty="0" smtClean="0">
              <a:solidFill>
                <a:srgbClr val="FF0000"/>
              </a:solidFill>
              <a:latin typeface="Comic Sans MS" pitchFamily="66" charset="0"/>
              <a:cs typeface="Times New Roman" pitchFamily="18" charset="0"/>
            </a:endParaRPr>
          </a:p>
          <a:p>
            <a:pPr algn="ctr"/>
            <a:r>
              <a:rPr lang="tr-TR" altLang="tr-TR" dirty="0" smtClean="0">
                <a:solidFill>
                  <a:srgbClr val="FF0000"/>
                </a:solidFill>
                <a:latin typeface="Comic Sans MS" pitchFamily="66" charset="0"/>
                <a:cs typeface="Times New Roman" pitchFamily="18" charset="0"/>
              </a:rPr>
              <a:t>Çocukluktan erişkinliğe geçiş olan </a:t>
            </a:r>
            <a:r>
              <a:rPr lang="tr-TR" altLang="tr-TR" dirty="0" smtClean="0">
                <a:latin typeface="Comic Sans MS" pitchFamily="66" charset="0"/>
                <a:cs typeface="Times New Roman" pitchFamily="18" charset="0"/>
              </a:rPr>
              <a:t>ergenlik dönemi, </a:t>
            </a:r>
            <a:r>
              <a:rPr lang="tr-TR" altLang="tr-TR" dirty="0" smtClean="0">
                <a:solidFill>
                  <a:srgbClr val="FF0000"/>
                </a:solidFill>
                <a:latin typeface="Comic Sans MS" pitchFamily="66" charset="0"/>
                <a:cs typeface="Times New Roman" pitchFamily="18" charset="0"/>
              </a:rPr>
              <a:t>bireyde gözlenebilen sürekli bir hızlı gelişimini kapsamaktadır.</a:t>
            </a:r>
          </a:p>
          <a:p>
            <a:pPr algn="ctr"/>
            <a:endParaRPr lang="tr-TR" altLang="tr-TR" dirty="0" smtClean="0">
              <a:solidFill>
                <a:srgbClr val="FF0000"/>
              </a:solidFill>
              <a:latin typeface="Comic Sans MS" pitchFamily="66" charset="0"/>
              <a:cs typeface="Times New Roman" pitchFamily="18" charset="0"/>
            </a:endParaRP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7239000" cy="1944216"/>
          </a:xfrm>
        </p:spPr>
        <p:txBody>
          <a:bodyPr/>
          <a:lstStyle/>
          <a:p>
            <a:pPr algn="just">
              <a:buNone/>
            </a:pPr>
            <a:r>
              <a:rPr lang="tr-TR" altLang="tr-TR" b="1" dirty="0" smtClean="0">
                <a:latin typeface="Comic Sans MS" pitchFamily="66" charset="0"/>
                <a:cs typeface="Times New Roman" pitchFamily="18" charset="0"/>
              </a:rPr>
              <a:t>		Tüm ergenlik dönemi boyunca kızlar 18-23 cm erkekler ise 25-30</a:t>
            </a:r>
            <a:r>
              <a:rPr lang="tr-TR" altLang="tr-TR" dirty="0" smtClean="0">
                <a:latin typeface="Comic Sans MS" pitchFamily="66" charset="0"/>
                <a:cs typeface="Times New Roman" pitchFamily="18" charset="0"/>
              </a:rPr>
              <a:t/>
            </a:r>
            <a:br>
              <a:rPr lang="tr-TR" altLang="tr-TR" dirty="0" smtClean="0">
                <a:latin typeface="Comic Sans MS" pitchFamily="66" charset="0"/>
                <a:cs typeface="Times New Roman" pitchFamily="18" charset="0"/>
              </a:rPr>
            </a:br>
            <a:r>
              <a:rPr lang="tr-TR" altLang="tr-TR" b="1" dirty="0" smtClean="0">
                <a:latin typeface="Comic Sans MS" pitchFamily="66" charset="0"/>
                <a:cs typeface="Times New Roman" pitchFamily="18" charset="0"/>
              </a:rPr>
              <a:t>cm uzar</a:t>
            </a:r>
            <a:r>
              <a:rPr lang="tr-TR" altLang="tr-TR" dirty="0" smtClean="0">
                <a:latin typeface="Comic Sans MS" pitchFamily="66" charset="0"/>
              </a:rPr>
              <a:t>.</a:t>
            </a:r>
          </a:p>
          <a:p>
            <a:pPr algn="just"/>
            <a:endParaRPr lang="tr-TR" dirty="0"/>
          </a:p>
        </p:txBody>
      </p:sp>
      <p:sp>
        <p:nvSpPr>
          <p:cNvPr id="111618" name="AutoShape 2" descr="Nefret Ettiğimiz 6 Ergen Kız Tipi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1620" name="AutoShape 4" descr="Nefret Ettiğimiz 6 Ergen Kız Tipi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1622" name="Picture 6" descr="Çocuk ve ergen danışmanlığı – Uzman Klinik Psikolog Aşkın Öykü Usta"/>
          <p:cNvPicPr>
            <a:picLocks noChangeAspect="1" noChangeArrowheads="1"/>
          </p:cNvPicPr>
          <p:nvPr/>
        </p:nvPicPr>
        <p:blipFill>
          <a:blip r:embed="rId2" cstate="print"/>
          <a:srcRect/>
          <a:stretch>
            <a:fillRect/>
          </a:stretch>
        </p:blipFill>
        <p:spPr bwMode="auto">
          <a:xfrm>
            <a:off x="899592" y="3212976"/>
            <a:ext cx="6768752" cy="30243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7787208" cy="5619024"/>
          </a:xfrm>
        </p:spPr>
        <p:txBody>
          <a:bodyPr>
            <a:normAutofit lnSpcReduction="10000"/>
          </a:bodyPr>
          <a:lstStyle/>
          <a:p>
            <a:pPr>
              <a:buNone/>
            </a:pPr>
            <a:r>
              <a:rPr lang="tr-TR" b="1" dirty="0" smtClean="0"/>
              <a:t>		</a:t>
            </a:r>
            <a:r>
              <a:rPr lang="tr-TR" altLang="tr-TR" sz="2800" b="1" dirty="0" smtClean="0">
                <a:latin typeface="Comic Sans MS" pitchFamily="66" charset="0"/>
                <a:cs typeface="Times New Roman" pitchFamily="18" charset="0"/>
              </a:rPr>
              <a:t>Ergenlik Çağındaki Erkeklerde; </a:t>
            </a:r>
          </a:p>
          <a:p>
            <a:pPr algn="just"/>
            <a:r>
              <a:rPr lang="tr-TR" altLang="tr-TR" sz="2800" dirty="0" smtClean="0">
                <a:latin typeface="Comic Sans MS" pitchFamily="66" charset="0"/>
                <a:cs typeface="Times New Roman" pitchFamily="18" charset="0"/>
              </a:rPr>
              <a:t>Boy uzar, kilo artar, kas gücü gelişir.</a:t>
            </a:r>
          </a:p>
          <a:p>
            <a:pPr algn="just"/>
            <a:r>
              <a:rPr lang="tr-TR" altLang="tr-TR" sz="2800" dirty="0" smtClean="0">
                <a:latin typeface="Comic Sans MS" pitchFamily="66" charset="0"/>
                <a:cs typeface="Times New Roman" pitchFamily="18" charset="0"/>
              </a:rPr>
              <a:t>Ses önce çatallanır, sonra kalınlaşır, sakal ve bıyıklar çıkmaya başlar.</a:t>
            </a:r>
          </a:p>
          <a:p>
            <a:pPr algn="just"/>
            <a:r>
              <a:rPr lang="tr-TR" altLang="tr-TR" sz="2800" dirty="0" smtClean="0">
                <a:latin typeface="Comic Sans MS" pitchFamily="66" charset="0"/>
                <a:cs typeface="Times New Roman" pitchFamily="18" charset="0"/>
              </a:rPr>
              <a:t>Kasık, koltuk altı ve göğüs bölgelerinde yoğun şekilde kıllanma olur.</a:t>
            </a:r>
          </a:p>
          <a:p>
            <a:pPr algn="just"/>
            <a:r>
              <a:rPr lang="tr-TR" altLang="tr-TR" sz="2800" dirty="0" smtClean="0">
                <a:latin typeface="Comic Sans MS" pitchFamily="66" charset="0"/>
                <a:cs typeface="Times New Roman" pitchFamily="18" charset="0"/>
              </a:rPr>
              <a:t>Üreme organları gelişir, sperm üretimi başlar. Erkeklerin de saç ve derilerinde yağlanma artabilir, sivilce ve siyah noktalar oluşabilir.</a:t>
            </a:r>
          </a:p>
          <a:p>
            <a:pPr algn="just"/>
            <a:r>
              <a:rPr lang="tr-TR" altLang="tr-TR" sz="2800" dirty="0" smtClean="0">
                <a:latin typeface="Comic Sans MS" pitchFamily="66" charset="0"/>
                <a:cs typeface="Times New Roman" pitchFamily="18" charset="0"/>
              </a:rPr>
              <a:t>Bedensel değişimin önemli özelliklerinden biri bu değişikliklerin başlangıç- bitiş yaşının kişiden kişiye farklılık göstermesidir. </a:t>
            </a:r>
          </a:p>
          <a:p>
            <a:pPr algn="just">
              <a:buNone/>
            </a:pPr>
            <a:endParaRPr lang="tr-TR"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7239000" cy="5475008"/>
          </a:xfrm>
        </p:spPr>
        <p:txBody>
          <a:bodyPr>
            <a:normAutofit/>
          </a:bodyPr>
          <a:lstStyle/>
          <a:p>
            <a:pPr algn="just">
              <a:buNone/>
            </a:pPr>
            <a:r>
              <a:rPr lang="tr-TR" dirty="0" smtClean="0"/>
              <a:t>		</a:t>
            </a:r>
            <a:r>
              <a:rPr lang="tr-TR" dirty="0" smtClean="0">
                <a:latin typeface="Comic Sans MS" pitchFamily="66" charset="0"/>
              </a:rPr>
              <a:t>Ergenlik </a:t>
            </a:r>
            <a:r>
              <a:rPr lang="tr-TR" dirty="0">
                <a:latin typeface="Comic Sans MS" pitchFamily="66" charset="0"/>
              </a:rPr>
              <a:t>döneminin değişikliklerden biri de, hipofiz bezinin salgıları ile başlayan koltuk altı ve üreme organı bölgesindeki tüylenmedir.Vücudun diğer bölümlerinin kol ve bacakların boyutunu yakalaması zaman alabilir.Bu dönemde koltuk altı ve vücudun diğer yerlerinde ter bezleri çocukluk döneminden daha fazla çalışır.Sık terleme sonucu ortaya çıkan kirlilik ve kokuyu önlemek için vücut temizliğine dikkat etmek gerekir.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92696"/>
            <a:ext cx="7239000" cy="2035608"/>
          </a:xfrm>
        </p:spPr>
        <p:txBody>
          <a:bodyPr>
            <a:normAutofit lnSpcReduction="10000"/>
          </a:bodyPr>
          <a:lstStyle/>
          <a:p>
            <a:pPr algn="just">
              <a:buNone/>
            </a:pPr>
            <a:r>
              <a:rPr lang="tr-TR" dirty="0" smtClean="0"/>
              <a:t>		</a:t>
            </a:r>
            <a:r>
              <a:rPr lang="tr-TR" dirty="0" smtClean="0">
                <a:latin typeface="Comic Sans MS" pitchFamily="66" charset="0"/>
              </a:rPr>
              <a:t>Derideki </a:t>
            </a:r>
            <a:r>
              <a:rPr lang="tr-TR" dirty="0">
                <a:latin typeface="Comic Sans MS" pitchFamily="66" charset="0"/>
              </a:rPr>
              <a:t>yağ bezlerinin fazla çalışması sonucu salgılanan yağlar, bez kanallarını tıkar ve yüzde siyah noktalar oluşturur. Yağ birikimi de ergenlik sivilcelerini meydana getirir.</a:t>
            </a:r>
          </a:p>
        </p:txBody>
      </p:sp>
      <p:pic>
        <p:nvPicPr>
          <p:cNvPr id="22530" name="Picture 2" descr="Şifalı Bitkilerim - Ergenlik Sivilceleri Ne Zaman Geçer?"/>
          <p:cNvPicPr>
            <a:picLocks noChangeAspect="1" noChangeArrowheads="1"/>
          </p:cNvPicPr>
          <p:nvPr/>
        </p:nvPicPr>
        <p:blipFill>
          <a:blip r:embed="rId2" cstate="print"/>
          <a:srcRect/>
          <a:stretch>
            <a:fillRect/>
          </a:stretch>
        </p:blipFill>
        <p:spPr bwMode="auto">
          <a:xfrm>
            <a:off x="1619672" y="2852936"/>
            <a:ext cx="5472608" cy="3600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124744"/>
            <a:ext cx="7776864" cy="5199856"/>
          </a:xfrm>
        </p:spPr>
        <p:txBody>
          <a:bodyPr/>
          <a:lstStyle/>
          <a:p>
            <a:pPr marL="45720" indent="0" algn="ctr">
              <a:buNone/>
            </a:pPr>
            <a:r>
              <a:rPr lang="tr-TR" sz="2400" b="1" dirty="0" smtClean="0">
                <a:solidFill>
                  <a:srgbClr val="C00000"/>
                </a:solidFill>
                <a:latin typeface="Comic Sans MS" pitchFamily="66" charset="0"/>
              </a:rPr>
              <a:t>CİNSEL RÜYALAR</a:t>
            </a:r>
          </a:p>
          <a:p>
            <a:pPr marL="45720" indent="0" algn="ctr">
              <a:buNone/>
            </a:pPr>
            <a:endParaRPr lang="tr-TR" sz="2400" dirty="0" smtClean="0">
              <a:latin typeface="Comic Sans MS" pitchFamily="66" charset="0"/>
            </a:endParaRPr>
          </a:p>
          <a:p>
            <a:pPr marL="45720" indent="0" algn="just">
              <a:buNone/>
            </a:pPr>
            <a:r>
              <a:rPr lang="tr-TR" sz="2400" dirty="0" smtClean="0">
                <a:latin typeface="Comic Sans MS" pitchFamily="66" charset="0"/>
              </a:rPr>
              <a:t>Özellikle erkek gençler, artan cinsel içtepilerin sonucu cinsel kaynaklı rüyalar görürler. Bu rüyalar esnasında üretilen fazla spermler boşalma sonucu vücudun dışına atılır. Halk dilinde "</a:t>
            </a:r>
            <a:r>
              <a:rPr lang="tr-TR" sz="2400" dirty="0" err="1" smtClean="0">
                <a:latin typeface="Comic Sans MS" pitchFamily="66" charset="0"/>
              </a:rPr>
              <a:t>rüyalanma</a:t>
            </a:r>
            <a:r>
              <a:rPr lang="tr-TR" sz="2400" dirty="0" smtClean="0">
                <a:latin typeface="Comic Sans MS" pitchFamily="66" charset="0"/>
              </a:rPr>
              <a:t>", eski dilde "ihtilam olma" denilen bu olay, sebebini bilmeyen ergenler için ürkütücüdür. Çeşitli tedirginlikler yaratabilir </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29600" cy="4389120"/>
          </a:xfrm>
        </p:spPr>
        <p:txBody>
          <a:bodyPr>
            <a:normAutofit/>
          </a:bodyPr>
          <a:lstStyle/>
          <a:p>
            <a:pPr algn="just">
              <a:buNone/>
            </a:pPr>
            <a:r>
              <a:rPr lang="tr-TR" dirty="0" smtClean="0"/>
              <a:t>		</a:t>
            </a:r>
            <a:r>
              <a:rPr lang="tr-TR" dirty="0" smtClean="0">
                <a:latin typeface="Comic Sans MS" pitchFamily="66" charset="0"/>
              </a:rPr>
              <a:t>Kadın üreme </a:t>
            </a:r>
            <a:r>
              <a:rPr lang="tr-TR" dirty="0">
                <a:latin typeface="Comic Sans MS" pitchFamily="66" charset="0"/>
              </a:rPr>
              <a:t>organı içinde yumurtlama için oluşan dokular aylık düzenli olarak vücuttan dışarı atılır. </a:t>
            </a:r>
            <a:r>
              <a:rPr lang="tr-TR" dirty="0" smtClean="0">
                <a:latin typeface="Comic Sans MS" pitchFamily="66" charset="0"/>
              </a:rPr>
              <a:t>Bu olay adet kanaması şeklinde adlandırılır.</a:t>
            </a:r>
          </a:p>
          <a:p>
            <a:pPr algn="just">
              <a:buNone/>
            </a:pPr>
            <a:endParaRPr lang="tr-TR" dirty="0" smtClean="0">
              <a:latin typeface="Comic Sans MS" pitchFamily="66" charset="0"/>
            </a:endParaRPr>
          </a:p>
          <a:p>
            <a:pPr algn="just">
              <a:buNone/>
            </a:pPr>
            <a:r>
              <a:rPr lang="tr-TR" dirty="0" smtClean="0">
                <a:latin typeface="Comic Sans MS" pitchFamily="66" charset="0"/>
              </a:rPr>
              <a:t>		Kızlar bu dönemde hassas ve sinirli olabilirler.</a:t>
            </a:r>
          </a:p>
          <a:p>
            <a:pPr algn="just">
              <a:buNone/>
            </a:pPr>
            <a:endParaRPr lang="tr-TR" dirty="0" smtClean="0">
              <a:latin typeface="Comic Sans MS" pitchFamily="66" charset="0"/>
            </a:endParaRPr>
          </a:p>
          <a:p>
            <a:pPr algn="just">
              <a:buNone/>
            </a:pPr>
            <a:r>
              <a:rPr lang="tr-TR" dirty="0" smtClean="0">
                <a:latin typeface="Comic Sans MS" pitchFamily="66" charset="0"/>
              </a:rPr>
              <a:t>		</a:t>
            </a:r>
            <a:endParaRPr lang="tr-TR" dirty="0">
              <a:latin typeface="Comic Sans MS" pitchFamily="66" charset="0"/>
            </a:endParaRPr>
          </a:p>
        </p:txBody>
      </p:sp>
      <p:pic>
        <p:nvPicPr>
          <p:cNvPr id="21506" name="Picture 2" descr="Ergenlik Gelişimi ve Erken Ergenlik"/>
          <p:cNvPicPr>
            <a:picLocks noChangeAspect="1" noChangeArrowheads="1"/>
          </p:cNvPicPr>
          <p:nvPr/>
        </p:nvPicPr>
        <p:blipFill>
          <a:blip r:embed="rId2" cstate="print"/>
          <a:srcRect/>
          <a:stretch>
            <a:fillRect/>
          </a:stretch>
        </p:blipFill>
        <p:spPr bwMode="auto">
          <a:xfrm>
            <a:off x="1403648" y="3573016"/>
            <a:ext cx="6480720" cy="282322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7787208" cy="5619024"/>
          </a:xfrm>
        </p:spPr>
        <p:txBody>
          <a:bodyPr/>
          <a:lstStyle/>
          <a:p>
            <a:pPr algn="ctr">
              <a:buNone/>
            </a:pPr>
            <a:r>
              <a:rPr lang="tr-TR" b="1" dirty="0">
                <a:solidFill>
                  <a:srgbClr val="FF0000"/>
                </a:solidFill>
                <a:latin typeface="Comic Sans MS" pitchFamily="66" charset="0"/>
              </a:rPr>
              <a:t>BEDEN DEĞİŞİMİNE </a:t>
            </a:r>
            <a:r>
              <a:rPr lang="tr-TR" b="1" dirty="0" smtClean="0">
                <a:solidFill>
                  <a:srgbClr val="FF0000"/>
                </a:solidFill>
                <a:latin typeface="Comic Sans MS" pitchFamily="66" charset="0"/>
              </a:rPr>
              <a:t>TEPKİLER</a:t>
            </a:r>
          </a:p>
          <a:p>
            <a:pPr algn="ctr">
              <a:buNone/>
            </a:pPr>
            <a:r>
              <a:rPr lang="tr-TR" dirty="0" smtClean="0">
                <a:latin typeface="Comic Sans MS" pitchFamily="66" charset="0"/>
              </a:rPr>
              <a:t/>
            </a:r>
            <a:br>
              <a:rPr lang="tr-TR" dirty="0" smtClean="0">
                <a:latin typeface="Comic Sans MS" pitchFamily="66" charset="0"/>
              </a:rPr>
            </a:br>
            <a:r>
              <a:rPr lang="tr-TR" dirty="0">
                <a:latin typeface="Comic Sans MS" pitchFamily="66" charset="0"/>
              </a:rPr>
              <a:t>BEDENİNİN NASIL </a:t>
            </a:r>
            <a:r>
              <a:rPr lang="tr-TR" dirty="0" smtClean="0">
                <a:latin typeface="Comic Sans MS" pitchFamily="66" charset="0"/>
              </a:rPr>
              <a:t>GÖRÜNDÜĞÜ ERGEN </a:t>
            </a:r>
            <a:r>
              <a:rPr lang="tr-TR" dirty="0">
                <a:latin typeface="Comic Sans MS" pitchFamily="66" charset="0"/>
              </a:rPr>
              <a:t>İÇİN ÇOK ÖNEMLİDİR!    </a:t>
            </a:r>
            <a:endParaRPr lang="tr-TR" dirty="0" smtClean="0">
              <a:latin typeface="Comic Sans MS" pitchFamily="66" charset="0"/>
            </a:endParaRPr>
          </a:p>
          <a:p>
            <a:pPr algn="ctr">
              <a:buNone/>
            </a:pPr>
            <a:endParaRPr lang="tr-TR" dirty="0" smtClean="0">
              <a:latin typeface="Comic Sans MS" pitchFamily="66" charset="0"/>
            </a:endParaRPr>
          </a:p>
          <a:p>
            <a:pPr algn="ctr">
              <a:buNone/>
            </a:pPr>
            <a:r>
              <a:rPr lang="tr-TR" dirty="0" smtClean="0">
                <a:latin typeface="Comic Sans MS" pitchFamily="66" charset="0"/>
              </a:rPr>
              <a:t>Ergenlik </a:t>
            </a:r>
            <a:r>
              <a:rPr lang="tr-TR" dirty="0">
                <a:latin typeface="Comic Sans MS" pitchFamily="66" charset="0"/>
              </a:rPr>
              <a:t>döneminde fiziksel görünümle ilgili hassasiyet yüksektir</a:t>
            </a:r>
            <a:r>
              <a:rPr lang="tr-TR" dirty="0" smtClean="0">
                <a:latin typeface="Comic Sans MS" pitchFamily="66" charset="0"/>
              </a:rPr>
              <a:t>.</a:t>
            </a:r>
          </a:p>
          <a:p>
            <a:pPr algn="ctr">
              <a:buNone/>
            </a:pPr>
            <a:endParaRPr lang="tr-TR" dirty="0" smtClean="0">
              <a:latin typeface="Comic Sans MS" pitchFamily="66" charset="0"/>
            </a:endParaRPr>
          </a:p>
          <a:p>
            <a:pPr algn="ctr">
              <a:buNone/>
            </a:pPr>
            <a:r>
              <a:rPr lang="tr-TR" dirty="0" smtClean="0">
                <a:latin typeface="Comic Sans MS" pitchFamily="66" charset="0"/>
              </a:rPr>
              <a:t>BEDENSEL </a:t>
            </a:r>
            <a:r>
              <a:rPr lang="tr-TR" dirty="0">
                <a:latin typeface="Comic Sans MS" pitchFamily="66" charset="0"/>
              </a:rPr>
              <a:t>GÖRÜNÜMLE  İLGİLİ  TEPKİLER HER ZAMAN GERÇEK DURUMLA ORANTILI OLMAZ!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7239000" cy="5763040"/>
          </a:xfrm>
        </p:spPr>
        <p:txBody>
          <a:bodyPr>
            <a:normAutofit/>
          </a:bodyPr>
          <a:lstStyle/>
          <a:p>
            <a:pPr algn="just">
              <a:buNone/>
            </a:pPr>
            <a:r>
              <a:rPr lang="tr-TR" dirty="0" smtClean="0">
                <a:latin typeface="Comic Sans MS" pitchFamily="66" charset="0"/>
              </a:rPr>
              <a:t>		Arkadaşlarının </a:t>
            </a:r>
            <a:r>
              <a:rPr lang="tr-TR" dirty="0">
                <a:latin typeface="Comic Sans MS" pitchFamily="66" charset="0"/>
              </a:rPr>
              <a:t>dış görünüşleri ile alay eden ergenlerin, kendi fiziksel kusurlarına çok duyarlı olduğu ve bu durumu kapatmak için bu davranışları sergilediği görülmektedir.Fiziki görünümünüzle ilgili siz ne kadar hassassanız, arkadaşlarınız da bir o kadar hassas</a:t>
            </a:r>
            <a:r>
              <a:rPr lang="tr-TR" dirty="0" smtClean="0">
                <a:latin typeface="Comic Sans MS" pitchFamily="66" charset="0"/>
              </a:rPr>
              <a:t>!</a:t>
            </a:r>
          </a:p>
          <a:p>
            <a:pPr algn="just">
              <a:buNone/>
            </a:pPr>
            <a:r>
              <a:rPr lang="tr-TR" dirty="0" smtClean="0">
                <a:latin typeface="Comic Sans MS" pitchFamily="66" charset="0"/>
              </a:rPr>
              <a:t>		Dış </a:t>
            </a:r>
            <a:r>
              <a:rPr lang="tr-TR" dirty="0">
                <a:latin typeface="Comic Sans MS" pitchFamily="66" charset="0"/>
              </a:rPr>
              <a:t>görünüşünüzle ilgili espri yapılmasından rahatsız oluyorsanız, siz de arkadaşlarınıza bu tarz espri ve şakalar yapmayın!Dış görünümü ile ilgili isimler, lakaplar uydurmayın! Bu sizin için ne kadar kırıcı ise diğerleri için de o kadar kırıcı!</a:t>
            </a:r>
            <a:r>
              <a:rPr lang="tr-TR" dirty="0" smtClean="0">
                <a:latin typeface="Comic Sans MS" pitchFamily="66" charset="0"/>
              </a:rPr>
              <a:t/>
            </a:r>
            <a:br>
              <a:rPr lang="tr-TR" dirty="0" smtClean="0">
                <a:latin typeface="Comic Sans MS" pitchFamily="66" charset="0"/>
              </a:rPr>
            </a:br>
            <a:endParaRPr lang="tr-TR" dirty="0">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628800"/>
            <a:ext cx="7560840" cy="1143000"/>
          </a:xfrm>
        </p:spPr>
        <p:txBody>
          <a:bodyPr>
            <a:normAutofit fontScale="90000"/>
          </a:bodyPr>
          <a:lstStyle/>
          <a:p>
            <a:pPr algn="ctr"/>
            <a:r>
              <a:rPr lang="tr-TR" altLang="tr-TR" b="1" dirty="0" smtClean="0">
                <a:solidFill>
                  <a:srgbClr val="663300"/>
                </a:solidFill>
                <a:latin typeface="Comic Sans MS" pitchFamily="66" charset="0"/>
                <a:cs typeface="Times New Roman" pitchFamily="18" charset="0"/>
              </a:rPr>
              <a:t>ERGENLİKTE DUYGUSAL GELİŞİM</a:t>
            </a:r>
            <a:r>
              <a:rPr lang="tr-TR" altLang="tr-TR" dirty="0" smtClean="0"/>
              <a:t> </a:t>
            </a:r>
            <a:br>
              <a:rPr lang="tr-TR" altLang="tr-TR" dirty="0" smtClean="0"/>
            </a:br>
            <a:endParaRPr lang="tr-TR" dirty="0"/>
          </a:p>
        </p:txBody>
      </p:sp>
      <p:sp>
        <p:nvSpPr>
          <p:cNvPr id="15362" name="AutoShape 2" descr="14-15-16 Yaş Erkek Çocuk Psikolojisi ve Davranışları - Dedio Psikoloj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5364" name="AutoShape 4" descr="14-15-16 Yaş Erkek Çocuk Psikolojisi ve Davranışları - Dedio Psikoloj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5366" name="Picture 6" descr="Ergenlik Döneminde Erkeklerin Bilmesi Gereken Hususlar"/>
          <p:cNvPicPr>
            <a:picLocks noChangeAspect="1" noChangeArrowheads="1"/>
          </p:cNvPicPr>
          <p:nvPr/>
        </p:nvPicPr>
        <p:blipFill>
          <a:blip r:embed="rId2" cstate="print"/>
          <a:srcRect/>
          <a:stretch>
            <a:fillRect/>
          </a:stretch>
        </p:blipFill>
        <p:spPr bwMode="auto">
          <a:xfrm>
            <a:off x="1187624" y="2708920"/>
            <a:ext cx="6408712" cy="352839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7859216" cy="5475008"/>
          </a:xfrm>
        </p:spPr>
        <p:txBody>
          <a:bodyPr>
            <a:normAutofit/>
          </a:bodyPr>
          <a:lstStyle/>
          <a:p>
            <a:pPr marL="0" indent="0" algn="just">
              <a:buNone/>
            </a:pPr>
            <a:r>
              <a:rPr lang="tr-TR" altLang="tr-TR" dirty="0" smtClean="0">
                <a:solidFill>
                  <a:srgbClr val="0000FF"/>
                </a:solidFill>
                <a:latin typeface="Comic Sans MS" pitchFamily="66" charset="0"/>
                <a:cs typeface="Times New Roman" pitchFamily="18" charset="0"/>
              </a:rPr>
              <a:t>	</a:t>
            </a:r>
            <a:r>
              <a:rPr lang="tr-TR" altLang="tr-TR" dirty="0" smtClean="0">
                <a:solidFill>
                  <a:srgbClr val="0070C0"/>
                </a:solidFill>
                <a:latin typeface="Comic Sans MS" pitchFamily="66" charset="0"/>
                <a:cs typeface="Times New Roman" pitchFamily="18" charset="0"/>
              </a:rPr>
              <a:t>Ergenin duygusal dünyasında bazı çelişkiler dikkatimizi çeker. Yalnızlıktan duyulan hazzın yanı sıra, bir gruba katılma özlemi, yetişkini hor görme ama ona dayanma, endişe ve umutsuzluğa karşın geleceğe coşkuyla yöneliş, bu evrenin belirgin çelişkili duyguları arasında sayılabilir.</a:t>
            </a:r>
          </a:p>
          <a:p>
            <a:pPr marL="0" indent="0" algn="just">
              <a:buNone/>
            </a:pPr>
            <a:r>
              <a:rPr lang="tr-TR" altLang="tr-TR" dirty="0" smtClean="0">
                <a:solidFill>
                  <a:srgbClr val="0070C0"/>
                </a:solidFill>
                <a:latin typeface="Comic Sans MS" pitchFamily="66" charset="0"/>
                <a:cs typeface="Times New Roman" pitchFamily="18" charset="0"/>
              </a:rPr>
              <a:t>	Ergenin duygusal tepkilerini etkileyen başlıca faktörler sağlık durumu, zeka düzeyi, cinsiyet, okul başarısı ve sosyal kabul düzeyidir.</a:t>
            </a:r>
          </a:p>
          <a:p>
            <a:pPr marL="0" indent="0" algn="just">
              <a:buNone/>
            </a:pPr>
            <a:r>
              <a:rPr lang="tr-TR" altLang="tr-TR" dirty="0" smtClean="0">
                <a:solidFill>
                  <a:srgbClr val="0070C0"/>
                </a:solidFill>
                <a:latin typeface="Comic Sans MS" pitchFamily="66" charset="0"/>
                <a:cs typeface="Times New Roman" pitchFamily="18" charset="0"/>
              </a:rPr>
              <a:t>	Özellikle sağlık koşuluyla duygusal tepkiler arasında önemli bir ilişki vardır. Kötü sağlık koşulları bünyeyi aşırı duygusal kılabilir</a:t>
            </a:r>
            <a:r>
              <a:rPr lang="tr-TR" altLang="tr-TR" dirty="0" smtClean="0">
                <a:latin typeface="Comic Sans MS" pitchFamily="66" charset="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1720" y="548680"/>
            <a:ext cx="7941568" cy="1143000"/>
          </a:xfrm>
        </p:spPr>
        <p:txBody>
          <a:bodyPr/>
          <a:lstStyle/>
          <a:p>
            <a:r>
              <a:rPr lang="tr-TR" dirty="0" smtClean="0"/>
              <a:t>ERGENLİK NEDİR?</a:t>
            </a:r>
            <a:endParaRPr lang="tr-TR" dirty="0"/>
          </a:p>
        </p:txBody>
      </p:sp>
      <p:pic>
        <p:nvPicPr>
          <p:cNvPr id="135170" name="Picture 2" descr="Ergenlik Döneminde Ebeveynlere Düşen Görevler"/>
          <p:cNvPicPr>
            <a:picLocks noChangeAspect="1" noChangeArrowheads="1"/>
          </p:cNvPicPr>
          <p:nvPr/>
        </p:nvPicPr>
        <p:blipFill>
          <a:blip r:embed="rId2" cstate="print"/>
          <a:srcRect/>
          <a:stretch>
            <a:fillRect/>
          </a:stretch>
        </p:blipFill>
        <p:spPr bwMode="auto">
          <a:xfrm>
            <a:off x="899592" y="2636912"/>
            <a:ext cx="7488832" cy="345638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7931224" cy="5619024"/>
          </a:xfrm>
        </p:spPr>
        <p:txBody>
          <a:bodyPr>
            <a:normAutofit/>
          </a:bodyPr>
          <a:lstStyle/>
          <a:p>
            <a:pPr marL="0" indent="0" algn="just">
              <a:buNone/>
            </a:pPr>
            <a:r>
              <a:rPr lang="tr-TR" altLang="tr-TR" dirty="0" smtClean="0">
                <a:solidFill>
                  <a:srgbClr val="0000FF"/>
                </a:solidFill>
                <a:latin typeface="Comic Sans MS" pitchFamily="66" charset="0"/>
                <a:cs typeface="Times New Roman" pitchFamily="18" charset="0"/>
              </a:rPr>
              <a:t>	</a:t>
            </a:r>
            <a:r>
              <a:rPr lang="tr-TR" altLang="tr-TR" dirty="0" smtClean="0">
                <a:solidFill>
                  <a:srgbClr val="0070C0"/>
                </a:solidFill>
                <a:latin typeface="Comic Sans MS" pitchFamily="66" charset="0"/>
                <a:cs typeface="Times New Roman" pitchFamily="18" charset="0"/>
              </a:rPr>
              <a:t>Bu dönemde duygular ergenin tüm yaşamında etkili olurlar. Küçük bir kırıklık ergenin yakın çevresindeki ilişkilerini doğrudan etkiler.</a:t>
            </a:r>
          </a:p>
          <a:p>
            <a:pPr marL="0" indent="0" algn="just">
              <a:buNone/>
            </a:pPr>
            <a:endParaRPr lang="tr-TR" altLang="tr-TR" dirty="0" smtClean="0">
              <a:solidFill>
                <a:srgbClr val="0070C0"/>
              </a:solidFill>
              <a:latin typeface="Comic Sans MS" pitchFamily="66" charset="0"/>
              <a:cs typeface="Times New Roman" pitchFamily="18" charset="0"/>
            </a:endParaRPr>
          </a:p>
          <a:p>
            <a:pPr marL="0" indent="0" algn="just">
              <a:buNone/>
            </a:pPr>
            <a:r>
              <a:rPr lang="tr-TR" altLang="tr-TR" dirty="0" smtClean="0">
                <a:solidFill>
                  <a:srgbClr val="0070C0"/>
                </a:solidFill>
                <a:latin typeface="Comic Sans MS" pitchFamily="66" charset="0"/>
                <a:cs typeface="Times New Roman" pitchFamily="18" charset="0"/>
              </a:rPr>
              <a:t>	Duyguların şiddetlenmesi sonucu, gerginliğin doğurduğu belirli alışkanlıklar görülür. Bu alışkanlıklardan en yaygın olanı, iyi uyum sağlayamayanlarda görülen tırnak yeme alışkanlığıdır. Gerginlik azaldıkça ve genç dış görünümüne önem vermeye başladıkça, tırnak</a:t>
            </a:r>
          </a:p>
          <a:p>
            <a:pPr algn="just">
              <a:buNone/>
            </a:pPr>
            <a:r>
              <a:rPr lang="tr-TR" altLang="tr-TR" dirty="0" smtClean="0">
                <a:solidFill>
                  <a:srgbClr val="0070C0"/>
                </a:solidFill>
                <a:latin typeface="Comic Sans MS" pitchFamily="66" charset="0"/>
                <a:cs typeface="Times New Roman" pitchFamily="18" charset="0"/>
              </a:rPr>
              <a:t>yemede de belirgin bir azalma görülür.</a:t>
            </a:r>
            <a:r>
              <a:rPr lang="tr-TR" altLang="tr-TR" dirty="0" smtClean="0">
                <a:solidFill>
                  <a:srgbClr val="0070C0"/>
                </a:solidFill>
                <a:latin typeface="Comic Sans MS" pitchFamily="66" charset="0"/>
              </a:rPr>
              <a:t> </a:t>
            </a:r>
          </a:p>
          <a:p>
            <a:pPr algn="just"/>
            <a:endParaRPr lang="tr-TR" dirty="0" smtClean="0"/>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7239000" cy="3168352"/>
          </a:xfrm>
        </p:spPr>
        <p:txBody>
          <a:bodyPr>
            <a:normAutofit fontScale="92500"/>
          </a:bodyPr>
          <a:lstStyle/>
          <a:p>
            <a:pPr algn="just">
              <a:buNone/>
            </a:pPr>
            <a:r>
              <a:rPr lang="tr-TR" b="1" dirty="0" smtClean="0"/>
              <a:t>		</a:t>
            </a:r>
            <a:r>
              <a:rPr lang="tr-TR" b="1" dirty="0" smtClean="0">
                <a:latin typeface="Comic Sans MS" pitchFamily="66" charset="0"/>
              </a:rPr>
              <a:t>Ergenlik </a:t>
            </a:r>
            <a:r>
              <a:rPr lang="tr-TR" b="1" dirty="0">
                <a:latin typeface="Comic Sans MS" pitchFamily="66" charset="0"/>
              </a:rPr>
              <a:t>dönemi yoğun çelişki ve zıt duyguların yaşandığı bir dönemdir</a:t>
            </a:r>
            <a:r>
              <a:rPr lang="tr-TR" b="1" dirty="0" smtClean="0">
                <a:latin typeface="Comic Sans MS" pitchFamily="66" charset="0"/>
              </a:rPr>
              <a:t>.</a:t>
            </a:r>
          </a:p>
          <a:p>
            <a:pPr marL="0" indent="0" algn="just">
              <a:buNone/>
            </a:pPr>
            <a:r>
              <a:rPr lang="tr-TR" dirty="0" smtClean="0">
                <a:latin typeface="Comic Sans MS" pitchFamily="66" charset="0"/>
              </a:rPr>
              <a:t/>
            </a:r>
            <a:br>
              <a:rPr lang="tr-TR" dirty="0" smtClean="0">
                <a:latin typeface="Comic Sans MS" pitchFamily="66" charset="0"/>
              </a:rPr>
            </a:br>
            <a:r>
              <a:rPr lang="tr-TR" dirty="0" smtClean="0">
                <a:latin typeface="Comic Sans MS" pitchFamily="66" charset="0"/>
              </a:rPr>
              <a:t>	Bir </a:t>
            </a:r>
            <a:r>
              <a:rPr lang="tr-TR" dirty="0">
                <a:latin typeface="Comic Sans MS" pitchFamily="66" charset="0"/>
              </a:rPr>
              <a:t>an çok keyifli iken, bir dakika sonra kendilerini çok sıkkın ve </a:t>
            </a:r>
            <a:r>
              <a:rPr lang="tr-TR" dirty="0" smtClean="0">
                <a:latin typeface="Comic Sans MS" pitchFamily="66" charset="0"/>
              </a:rPr>
              <a:t>mutsuz hissedebilirler.Bu </a:t>
            </a:r>
            <a:r>
              <a:rPr lang="tr-TR" dirty="0">
                <a:latin typeface="Comic Sans MS" pitchFamily="66" charset="0"/>
              </a:rPr>
              <a:t>zıt duygular bu dönemde normaldir. Bu duygular karşısında </a:t>
            </a:r>
            <a:r>
              <a:rPr lang="tr-TR" dirty="0" smtClean="0">
                <a:latin typeface="Comic Sans MS" pitchFamily="66" charset="0"/>
              </a:rPr>
              <a:t>telaşa kapılmamalıyız</a:t>
            </a:r>
            <a:br>
              <a:rPr lang="tr-TR" dirty="0" smtClean="0">
                <a:latin typeface="Comic Sans MS" pitchFamily="66" charset="0"/>
              </a:rPr>
            </a:br>
            <a:endParaRPr lang="tr-TR" dirty="0">
              <a:latin typeface="Comic Sans MS" pitchFamily="66" charset="0"/>
            </a:endParaRPr>
          </a:p>
        </p:txBody>
      </p:sp>
      <p:pic>
        <p:nvPicPr>
          <p:cNvPr id="12290" name="Picture 2" descr="Erkek çocukları ebeveynleri ergenlik döneminde nelere dikkat etmeli?"/>
          <p:cNvPicPr>
            <a:picLocks noChangeAspect="1" noChangeArrowheads="1"/>
          </p:cNvPicPr>
          <p:nvPr/>
        </p:nvPicPr>
        <p:blipFill>
          <a:blip r:embed="rId2" cstate="print"/>
          <a:srcRect/>
          <a:stretch>
            <a:fillRect/>
          </a:stretch>
        </p:blipFill>
        <p:spPr bwMode="auto">
          <a:xfrm>
            <a:off x="1475656" y="3861048"/>
            <a:ext cx="5904656" cy="25922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7239000" cy="5112568"/>
          </a:xfrm>
        </p:spPr>
        <p:txBody>
          <a:bodyPr/>
          <a:lstStyle/>
          <a:p>
            <a:pPr algn="ctr">
              <a:buNone/>
            </a:pPr>
            <a:r>
              <a:rPr lang="tr-TR" b="1" dirty="0" smtClean="0"/>
              <a:t> </a:t>
            </a:r>
            <a:r>
              <a:rPr lang="tr-TR" b="1" dirty="0" smtClean="0">
                <a:latin typeface="Comic Sans MS" pitchFamily="66" charset="0"/>
              </a:rPr>
              <a:t>Gayet </a:t>
            </a:r>
            <a:r>
              <a:rPr lang="tr-TR" b="1" dirty="0">
                <a:latin typeface="Comic Sans MS" pitchFamily="66" charset="0"/>
              </a:rPr>
              <a:t>normal ! </a:t>
            </a:r>
            <a:endParaRPr lang="tr-TR" b="1" dirty="0" smtClean="0">
              <a:latin typeface="Comic Sans MS" pitchFamily="66" charset="0"/>
            </a:endParaRPr>
          </a:p>
          <a:p>
            <a:pPr algn="just">
              <a:buNone/>
            </a:pPr>
            <a:r>
              <a:rPr lang="tr-TR" b="1" dirty="0" smtClean="0">
                <a:latin typeface="Comic Sans MS" pitchFamily="66" charset="0"/>
              </a:rPr>
              <a:t>		Kişiye </a:t>
            </a:r>
            <a:r>
              <a:rPr lang="tr-TR" b="1" dirty="0">
                <a:latin typeface="Comic Sans MS" pitchFamily="66" charset="0"/>
              </a:rPr>
              <a:t>özel kalması gereken durumlara ihtiyaç duyulur</a:t>
            </a:r>
            <a:r>
              <a:rPr lang="tr-TR" b="1" dirty="0" smtClean="0">
                <a:latin typeface="Comic Sans MS" pitchFamily="66" charset="0"/>
              </a:rPr>
              <a:t>.</a:t>
            </a:r>
          </a:p>
          <a:p>
            <a:pPr algn="just">
              <a:buNone/>
            </a:pPr>
            <a:r>
              <a:rPr lang="tr-TR" dirty="0" smtClean="0">
                <a:latin typeface="Comic Sans MS" pitchFamily="66" charset="0"/>
              </a:rPr>
              <a:t/>
            </a:r>
            <a:br>
              <a:rPr lang="tr-TR" dirty="0" smtClean="0">
                <a:latin typeface="Comic Sans MS" pitchFamily="66" charset="0"/>
              </a:rPr>
            </a:br>
            <a:r>
              <a:rPr lang="tr-TR" dirty="0" smtClean="0">
                <a:latin typeface="Comic Sans MS" pitchFamily="66" charset="0"/>
              </a:rPr>
              <a:t>	Yeni </a:t>
            </a:r>
            <a:r>
              <a:rPr lang="tr-TR" dirty="0">
                <a:latin typeface="Comic Sans MS" pitchFamily="66" charset="0"/>
              </a:rPr>
              <a:t>şeyler deneme merakında artış </a:t>
            </a:r>
            <a:r>
              <a:rPr lang="tr-TR" dirty="0" smtClean="0">
                <a:latin typeface="Comic Sans MS" pitchFamily="66" charset="0"/>
              </a:rPr>
              <a:t>olabilir.Arkadaşlarına yönelme</a:t>
            </a:r>
            <a:r>
              <a:rPr lang="tr-TR" dirty="0">
                <a:latin typeface="Comic Sans MS" pitchFamily="66" charset="0"/>
              </a:rPr>
              <a:t>, arkadaşlarıyla daha çok vakit geçirme ve bir gruba dahil olma isteği artar.Fark edilme ve takdir edilme isteğinde artış olur.Kurallara karşı tepki düzeyi artabilir.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5"/>
            <a:ext cx="7859216" cy="3456385"/>
          </a:xfrm>
        </p:spPr>
        <p:txBody>
          <a:bodyPr>
            <a:normAutofit fontScale="85000" lnSpcReduction="20000"/>
          </a:bodyPr>
          <a:lstStyle/>
          <a:p>
            <a:pPr algn="just">
              <a:buNone/>
            </a:pPr>
            <a:r>
              <a:rPr lang="tr-TR" dirty="0" smtClean="0"/>
              <a:t>		</a:t>
            </a:r>
            <a:r>
              <a:rPr lang="tr-TR" dirty="0" smtClean="0">
                <a:latin typeface="Comic Sans MS" pitchFamily="66" charset="0"/>
              </a:rPr>
              <a:t>Ergenler </a:t>
            </a:r>
            <a:r>
              <a:rPr lang="tr-TR" dirty="0">
                <a:latin typeface="Comic Sans MS" pitchFamily="66" charset="0"/>
              </a:rPr>
              <a:t>kendilerini, anne-babalarıyla ilgili çelişkili (birbirine zıt) duygular yaşarken bulabilirler.Her şeye karışıyorsunuz. Beni hiç anlamıyorsunuz.»«Hem “büyüdün artık” diyerek sorumluluklarımı yerine getirmemi istiyorsunuz; hem de bir şey yapmak istediğimde “daha küçüksün” diyorsunuz.»Herkes bu dönemde «anlaşılmadığından» şikayet eder. Ama bu durum geçicidir.Sizin anne ve babanız da zamanında böyle şikayetlerde bulundu</a:t>
            </a:r>
            <a:r>
              <a:rPr lang="tr-TR" dirty="0" smtClean="0">
                <a:latin typeface="Comic Sans MS" pitchFamily="66" charset="0"/>
              </a:rPr>
              <a:t>...</a:t>
            </a:r>
            <a:endParaRPr lang="tr-TR" dirty="0">
              <a:latin typeface="Comic Sans MS" pitchFamily="66" charset="0"/>
            </a:endParaRPr>
          </a:p>
          <a:p>
            <a:pPr>
              <a:buNone/>
            </a:pPr>
            <a:r>
              <a:rPr lang="tr-TR" dirty="0" smtClean="0"/>
              <a:t/>
            </a:r>
            <a:br>
              <a:rPr lang="tr-TR" dirty="0" smtClean="0"/>
            </a:br>
            <a:endParaRPr lang="tr-TR" dirty="0"/>
          </a:p>
        </p:txBody>
      </p:sp>
      <p:pic>
        <p:nvPicPr>
          <p:cNvPr id="10242" name="Picture 2" descr="Erkek çocuklarında daha sık görülüyor! - Sağlık Haberleri"/>
          <p:cNvPicPr>
            <a:picLocks noChangeAspect="1" noChangeArrowheads="1"/>
          </p:cNvPicPr>
          <p:nvPr/>
        </p:nvPicPr>
        <p:blipFill>
          <a:blip r:embed="rId2" cstate="print"/>
          <a:srcRect/>
          <a:stretch>
            <a:fillRect/>
          </a:stretch>
        </p:blipFill>
        <p:spPr bwMode="auto">
          <a:xfrm>
            <a:off x="1043608" y="3645024"/>
            <a:ext cx="6696744" cy="299124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7931224" cy="5403000"/>
          </a:xfrm>
        </p:spPr>
        <p:txBody>
          <a:bodyPr>
            <a:normAutofit fontScale="92500"/>
          </a:bodyPr>
          <a:lstStyle/>
          <a:p>
            <a:pPr algn="just">
              <a:buNone/>
            </a:pPr>
            <a:r>
              <a:rPr lang="tr-TR" dirty="0" smtClean="0"/>
              <a:t>		</a:t>
            </a:r>
            <a:r>
              <a:rPr lang="tr-TR" dirty="0" smtClean="0">
                <a:latin typeface="Comic Sans MS" pitchFamily="66" charset="0"/>
              </a:rPr>
              <a:t>Genç ve çocukluk arasındaki bu belirsiz dönemde anne ve babanızın da size nasıl davranacağına karar verememesi çok normal. Bu durum onlar için de zor!Zamanla sizin hareketleriniz de olgunlaşacak, aileniz de sizin büyüdüğünüzü kabul edecek ve bu şikayetleriniz bitecek.</a:t>
            </a:r>
          </a:p>
          <a:p>
            <a:pPr algn="just">
              <a:buNone/>
            </a:pPr>
            <a:endParaRPr lang="tr-TR" dirty="0" smtClean="0">
              <a:latin typeface="Comic Sans MS" pitchFamily="66" charset="0"/>
            </a:endParaRPr>
          </a:p>
          <a:p>
            <a:pPr algn="just">
              <a:buNone/>
            </a:pPr>
            <a:r>
              <a:rPr lang="tr-TR" dirty="0" smtClean="0">
                <a:latin typeface="Comic Sans MS" pitchFamily="66" charset="0"/>
              </a:rPr>
              <a:t>		Unutmayın! Zaman geçtikçe aileniz de size nasıl davranılması gerektiğini keşfedecek.Vücutlar değişirken yeni duygular da ortaya çıkar.Karşı cinsle ilgili farklı duygular hissetmeye başlanır.Erkekler veya kızlar birbirlerini, birdenbire, daha önce olmadığı kadar ilginç bulmaya başlar.</a:t>
            </a:r>
            <a:br>
              <a:rPr lang="tr-TR" dirty="0" smtClean="0">
                <a:latin typeface="Comic Sans MS" pitchFamily="66" charset="0"/>
              </a:rPr>
            </a:br>
            <a:endParaRPr lang="tr-TR" dirty="0">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2736"/>
            <a:ext cx="8280920" cy="554461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648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556792"/>
            <a:ext cx="8604448" cy="1143000"/>
          </a:xfrm>
        </p:spPr>
        <p:txBody>
          <a:bodyPr>
            <a:normAutofit fontScale="90000"/>
          </a:bodyPr>
          <a:lstStyle/>
          <a:p>
            <a:pPr algn="ctr"/>
            <a:r>
              <a:rPr lang="tr-TR" altLang="tr-TR" b="1" dirty="0" smtClean="0">
                <a:solidFill>
                  <a:srgbClr val="666699"/>
                </a:solidFill>
                <a:latin typeface="ComicSansMS-Bold" charset="0"/>
                <a:cs typeface="Times New Roman" pitchFamily="18" charset="0"/>
              </a:rPr>
              <a:t>Ergenlik döneminde en sık rastlanan duygu biçimleri</a:t>
            </a:r>
            <a:r>
              <a:rPr lang="tr-TR" altLang="tr-TR" dirty="0" smtClean="0"/>
              <a:t> </a:t>
            </a:r>
            <a:br>
              <a:rPr lang="tr-TR" altLang="tr-TR" dirty="0" smtClean="0"/>
            </a:br>
            <a:endParaRPr lang="tr-TR" dirty="0"/>
          </a:p>
        </p:txBody>
      </p:sp>
      <p:pic>
        <p:nvPicPr>
          <p:cNvPr id="8194" name="Picture 2" descr="Yüz ifadeleri stok fotoğraflar | Depositphotos"/>
          <p:cNvPicPr>
            <a:picLocks noChangeAspect="1" noChangeArrowheads="1"/>
          </p:cNvPicPr>
          <p:nvPr/>
        </p:nvPicPr>
        <p:blipFill>
          <a:blip r:embed="rId2" cstate="print"/>
          <a:srcRect/>
          <a:stretch>
            <a:fillRect/>
          </a:stretch>
        </p:blipFill>
        <p:spPr bwMode="auto">
          <a:xfrm>
            <a:off x="755576" y="2204864"/>
            <a:ext cx="7128792" cy="432048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7211144" cy="5433467"/>
          </a:xfrm>
        </p:spPr>
        <p:txBody>
          <a:bodyPr/>
          <a:lstStyle/>
          <a:p>
            <a:pPr>
              <a:lnSpc>
                <a:spcPct val="90000"/>
              </a:lnSpc>
              <a:buNone/>
            </a:pPr>
            <a:r>
              <a:rPr lang="tr-TR" altLang="tr-TR" b="1" dirty="0" smtClean="0">
                <a:solidFill>
                  <a:schemeClr val="tx1"/>
                </a:solidFill>
                <a:cs typeface="Times New Roman" pitchFamily="18" charset="0"/>
              </a:rPr>
              <a:t>	</a:t>
            </a:r>
            <a:r>
              <a:rPr lang="tr-TR" altLang="tr-TR" b="1" dirty="0" smtClean="0">
                <a:solidFill>
                  <a:srgbClr val="FF0000"/>
                </a:solidFill>
                <a:cs typeface="Times New Roman" pitchFamily="18" charset="0"/>
              </a:rPr>
              <a:t>	</a:t>
            </a:r>
            <a:r>
              <a:rPr lang="tr-TR" altLang="tr-TR" b="1" dirty="0" smtClean="0">
                <a:solidFill>
                  <a:srgbClr val="FF0000"/>
                </a:solidFill>
                <a:latin typeface="Comic Sans MS" pitchFamily="66" charset="0"/>
                <a:cs typeface="Times New Roman" pitchFamily="18" charset="0"/>
              </a:rPr>
              <a:t>Kendine Güven</a:t>
            </a:r>
          </a:p>
          <a:p>
            <a:pPr>
              <a:lnSpc>
                <a:spcPct val="90000"/>
              </a:lnSpc>
              <a:buNone/>
            </a:pPr>
            <a:endParaRPr lang="tr-TR" altLang="tr-TR" b="1" dirty="0" smtClean="0">
              <a:solidFill>
                <a:srgbClr val="FF0000"/>
              </a:solidFill>
              <a:latin typeface="Comic Sans MS" pitchFamily="66" charset="0"/>
              <a:cs typeface="Times New Roman" pitchFamily="18" charset="0"/>
            </a:endParaRPr>
          </a:p>
          <a:p>
            <a:pPr algn="just">
              <a:lnSpc>
                <a:spcPct val="90000"/>
              </a:lnSpc>
              <a:buNone/>
            </a:pPr>
            <a:r>
              <a:rPr lang="tr-TR" altLang="tr-TR" b="1" dirty="0">
                <a:latin typeface="Comic Sans MS" pitchFamily="66" charset="0"/>
                <a:cs typeface="Times New Roman" pitchFamily="18" charset="0"/>
              </a:rPr>
              <a:t>	</a:t>
            </a:r>
            <a:r>
              <a:rPr lang="tr-TR" altLang="tr-TR" b="1" dirty="0" smtClean="0">
                <a:latin typeface="Comic Sans MS" pitchFamily="66" charset="0"/>
                <a:cs typeface="Times New Roman" pitchFamily="18" charset="0"/>
              </a:rPr>
              <a:t>	 </a:t>
            </a:r>
            <a:r>
              <a:rPr lang="tr-TR" altLang="tr-TR" dirty="0" smtClean="0">
                <a:latin typeface="Comic Sans MS" pitchFamily="66" charset="0"/>
                <a:cs typeface="Times New Roman" pitchFamily="18" charset="0"/>
              </a:rPr>
              <a:t>Bir sabah</a:t>
            </a:r>
            <a:r>
              <a:rPr lang="tr-TR" altLang="tr-TR" dirty="0" smtClean="0">
                <a:latin typeface="Comic Sans MS" pitchFamily="66" charset="0"/>
              </a:rPr>
              <a:t> </a:t>
            </a:r>
            <a:r>
              <a:rPr lang="tr-TR" altLang="tr-TR" dirty="0" smtClean="0">
                <a:latin typeface="Comic Sans MS" pitchFamily="66" charset="0"/>
                <a:cs typeface="Times New Roman" pitchFamily="18" charset="0"/>
              </a:rPr>
              <a:t>uyandığınızda birdenbire kendine</a:t>
            </a:r>
            <a:r>
              <a:rPr lang="tr-TR" altLang="tr-TR" dirty="0" smtClean="0">
                <a:latin typeface="Comic Sans MS" pitchFamily="66" charset="0"/>
              </a:rPr>
              <a:t> </a:t>
            </a:r>
            <a:r>
              <a:rPr lang="tr-TR" altLang="tr-TR" dirty="0" smtClean="0">
                <a:latin typeface="Comic Sans MS" pitchFamily="66" charset="0"/>
                <a:cs typeface="Times New Roman" pitchFamily="18" charset="0"/>
              </a:rPr>
              <a:t>güvenli biri oluvermişsiniz. Tıpkı başka bir sabah uyandığınızda</a:t>
            </a:r>
            <a:r>
              <a:rPr lang="tr-TR" altLang="tr-TR" dirty="0" smtClean="0">
                <a:latin typeface="Comic Sans MS" pitchFamily="66" charset="0"/>
              </a:rPr>
              <a:t> </a:t>
            </a:r>
            <a:r>
              <a:rPr lang="tr-TR" altLang="tr-TR" dirty="0" smtClean="0">
                <a:latin typeface="Comic Sans MS" pitchFamily="66" charset="0"/>
                <a:cs typeface="Times New Roman" pitchFamily="18" charset="0"/>
              </a:rPr>
              <a:t>kendine güvenmeyen biri olamayacağınız gibi. Bu bir süreçtir.</a:t>
            </a:r>
          </a:p>
          <a:p>
            <a:pPr algn="just">
              <a:lnSpc>
                <a:spcPct val="90000"/>
              </a:lnSpc>
              <a:buNone/>
            </a:pPr>
            <a:endParaRPr lang="tr-TR" altLang="tr-TR" dirty="0" smtClean="0">
              <a:latin typeface="Comic Sans MS" pitchFamily="66" charset="0"/>
              <a:cs typeface="Times New Roman" pitchFamily="18" charset="0"/>
            </a:endParaRPr>
          </a:p>
          <a:p>
            <a:pPr algn="just">
              <a:lnSpc>
                <a:spcPct val="90000"/>
              </a:lnSpc>
              <a:buFontTx/>
              <a:buNone/>
            </a:pPr>
            <a:r>
              <a:rPr lang="tr-TR" altLang="tr-TR" dirty="0" smtClean="0">
                <a:latin typeface="Comic Sans MS" pitchFamily="66" charset="0"/>
              </a:rPr>
              <a:t>     	</a:t>
            </a:r>
            <a:r>
              <a:rPr lang="tr-TR" altLang="tr-TR" dirty="0" smtClean="0">
                <a:latin typeface="Comic Sans MS" pitchFamily="66" charset="0"/>
                <a:cs typeface="Times New Roman" pitchFamily="18" charset="0"/>
              </a:rPr>
              <a:t>Çocukluğunuzdan başlayabilir veya bu konuda başarılı adımlar</a:t>
            </a:r>
            <a:r>
              <a:rPr lang="tr-TR" altLang="tr-TR" dirty="0" smtClean="0">
                <a:latin typeface="Comic Sans MS" pitchFamily="66" charset="0"/>
              </a:rPr>
              <a:t> a</a:t>
            </a:r>
            <a:r>
              <a:rPr lang="tr-TR" altLang="tr-TR" dirty="0" smtClean="0">
                <a:latin typeface="Comic Sans MS" pitchFamily="66" charset="0"/>
                <a:cs typeface="Times New Roman" pitchFamily="18" charset="0"/>
              </a:rPr>
              <a:t>tılmamış da olabilir. Önemli olan bugün ve bugünden sonra yapacaklarımız</a:t>
            </a:r>
            <a:r>
              <a:rPr lang="tr-TR" altLang="tr-TR" dirty="0" smtClean="0">
                <a:latin typeface="Comic Sans MS" pitchFamily="66" charset="0"/>
              </a:rPr>
              <a:t>...</a:t>
            </a:r>
          </a:p>
          <a:p>
            <a:pPr algn="just"/>
            <a:endParaRPr lang="tr-TR" dirty="0">
              <a:latin typeface="Comic Sans MS"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76672"/>
            <a:ext cx="7239000" cy="2952328"/>
          </a:xfrm>
        </p:spPr>
        <p:txBody>
          <a:bodyPr/>
          <a:lstStyle/>
          <a:p>
            <a:pPr>
              <a:buNone/>
            </a:pPr>
            <a:r>
              <a:rPr lang="tr-TR" altLang="tr-TR" b="1" dirty="0" smtClean="0">
                <a:solidFill>
                  <a:srgbClr val="FF0000"/>
                </a:solidFill>
                <a:latin typeface="Comic Sans MS" pitchFamily="66" charset="0"/>
                <a:cs typeface="Times New Roman" pitchFamily="18" charset="0"/>
              </a:rPr>
              <a:t>       Korku</a:t>
            </a:r>
            <a:r>
              <a:rPr lang="tr-TR" altLang="tr-TR" b="1" dirty="0" smtClean="0">
                <a:latin typeface="Comic Sans MS" pitchFamily="66" charset="0"/>
                <a:cs typeface="Times New Roman" pitchFamily="18" charset="0"/>
              </a:rPr>
              <a:t> </a:t>
            </a:r>
          </a:p>
          <a:p>
            <a:pPr algn="ctr">
              <a:buNone/>
            </a:pPr>
            <a:endParaRPr lang="tr-TR" altLang="tr-TR" b="1" dirty="0" smtClean="0">
              <a:latin typeface="Comic Sans MS" pitchFamily="66" charset="0"/>
              <a:cs typeface="Times New Roman" pitchFamily="18" charset="0"/>
            </a:endParaRPr>
          </a:p>
          <a:p>
            <a:pPr algn="just">
              <a:buNone/>
            </a:pPr>
            <a:r>
              <a:rPr lang="tr-TR" altLang="tr-TR" dirty="0" smtClean="0">
                <a:latin typeface="Comic Sans MS" pitchFamily="66" charset="0"/>
                <a:cs typeface="Times New Roman" pitchFamily="18" charset="0"/>
              </a:rPr>
              <a:t>		Ergenler için özellikle bilinmeyen </a:t>
            </a:r>
            <a:r>
              <a:rPr lang="tr-TR" altLang="tr-TR" dirty="0" smtClean="0">
                <a:latin typeface="Comic Sans MS" pitchFamily="66" charset="0"/>
              </a:rPr>
              <a:t>ş</a:t>
            </a:r>
            <a:r>
              <a:rPr lang="tr-TR" altLang="tr-TR" dirty="0" smtClean="0">
                <a:latin typeface="Comic Sans MS" pitchFamily="66" charset="0"/>
                <a:cs typeface="Times New Roman" pitchFamily="18" charset="0"/>
              </a:rPr>
              <a:t>eyler korkunun</a:t>
            </a:r>
            <a:r>
              <a:rPr lang="tr-TR" altLang="tr-TR" dirty="0" smtClean="0">
                <a:latin typeface="Comic Sans MS" pitchFamily="66" charset="0"/>
              </a:rPr>
              <a:t> </a:t>
            </a:r>
            <a:r>
              <a:rPr lang="tr-TR" altLang="tr-TR" dirty="0" smtClean="0">
                <a:latin typeface="Comic Sans MS" pitchFamily="66" charset="0"/>
                <a:cs typeface="Times New Roman" pitchFamily="18" charset="0"/>
              </a:rPr>
              <a:t>doğmas</a:t>
            </a:r>
            <a:r>
              <a:rPr lang="tr-TR" altLang="tr-TR" dirty="0" smtClean="0">
                <a:latin typeface="Comic Sans MS" pitchFamily="66" charset="0"/>
              </a:rPr>
              <a:t>ı</a:t>
            </a:r>
            <a:r>
              <a:rPr lang="tr-TR" altLang="tr-TR" dirty="0" smtClean="0">
                <a:latin typeface="Comic Sans MS" pitchFamily="66" charset="0"/>
                <a:cs typeface="Times New Roman" pitchFamily="18" charset="0"/>
              </a:rPr>
              <a:t>na temel nedendir. Ergenin ilgilendiği faaliyetlerin sonucunu</a:t>
            </a:r>
            <a:r>
              <a:rPr lang="tr-TR" altLang="tr-TR" dirty="0" smtClean="0">
                <a:latin typeface="Comic Sans MS" pitchFamily="66" charset="0"/>
              </a:rPr>
              <a:t> </a:t>
            </a:r>
            <a:r>
              <a:rPr lang="tr-TR" altLang="tr-TR" dirty="0" smtClean="0">
                <a:latin typeface="Comic Sans MS" pitchFamily="66" charset="0"/>
                <a:cs typeface="Times New Roman" pitchFamily="18" charset="0"/>
              </a:rPr>
              <a:t>kestirememesi de korkuya neden olabilir.</a:t>
            </a:r>
            <a:r>
              <a:rPr lang="tr-TR" altLang="tr-TR" dirty="0" smtClean="0">
                <a:latin typeface="Comic Sans MS" pitchFamily="66" charset="0"/>
              </a:rPr>
              <a:t> </a:t>
            </a:r>
          </a:p>
          <a:p>
            <a:pPr algn="just"/>
            <a:endParaRPr lang="tr-TR" dirty="0">
              <a:latin typeface="Comic Sans MS" pitchFamily="66" charset="0"/>
            </a:endParaRPr>
          </a:p>
        </p:txBody>
      </p:sp>
      <p:pic>
        <p:nvPicPr>
          <p:cNvPr id="6146" name="Picture 2" descr="Fotoğraf : el, adam, kişi, erkek, portre, Model, genç, çocuk, yüz ifadesi,  saç modeli, gülümseme, ağız, kapatmak, insan vücudu, Yüz, burun, göz, Kafa,  Cilt, güzellik, organ, Kahkahalar, duygu, Anlam, Portre fotoğrafı, sakal"/>
          <p:cNvPicPr>
            <a:picLocks noChangeAspect="1" noChangeArrowheads="1"/>
          </p:cNvPicPr>
          <p:nvPr/>
        </p:nvPicPr>
        <p:blipFill>
          <a:blip r:embed="rId2" cstate="print"/>
          <a:srcRect/>
          <a:stretch>
            <a:fillRect/>
          </a:stretch>
        </p:blipFill>
        <p:spPr bwMode="auto">
          <a:xfrm>
            <a:off x="1187624" y="3573016"/>
            <a:ext cx="6120680" cy="288032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7239000" cy="5835048"/>
          </a:xfrm>
        </p:spPr>
        <p:txBody>
          <a:bodyPr>
            <a:normAutofit/>
          </a:bodyPr>
          <a:lstStyle/>
          <a:p>
            <a:pPr>
              <a:buNone/>
            </a:pPr>
            <a:r>
              <a:rPr lang="tr-TR" altLang="tr-TR" b="1" dirty="0" smtClean="0">
                <a:latin typeface="ComicSansMS-Bold" charset="0"/>
                <a:cs typeface="Times New Roman" pitchFamily="18" charset="0"/>
              </a:rPr>
              <a:t>		</a:t>
            </a:r>
            <a:r>
              <a:rPr lang="tr-TR" altLang="tr-TR" b="1" dirty="0" smtClean="0">
                <a:solidFill>
                  <a:srgbClr val="FF0000"/>
                </a:solidFill>
                <a:latin typeface="ComicSansMS-Bold" charset="0"/>
                <a:cs typeface="Times New Roman" pitchFamily="18" charset="0"/>
              </a:rPr>
              <a:t>Endişe </a:t>
            </a:r>
          </a:p>
          <a:p>
            <a:pPr>
              <a:buNone/>
            </a:pPr>
            <a:endParaRPr lang="tr-TR" altLang="tr-TR" b="1" dirty="0" smtClean="0">
              <a:solidFill>
                <a:srgbClr val="FF0000"/>
              </a:solidFill>
              <a:latin typeface="ComicSansMS-Bold" charset="0"/>
              <a:cs typeface="Times New Roman" pitchFamily="18" charset="0"/>
            </a:endParaRPr>
          </a:p>
          <a:p>
            <a:pPr algn="just">
              <a:buNone/>
            </a:pPr>
            <a:r>
              <a:rPr lang="tr-TR" altLang="tr-TR" dirty="0" smtClean="0">
                <a:solidFill>
                  <a:srgbClr val="C00000"/>
                </a:solidFill>
                <a:latin typeface="Comic Sans MS" pitchFamily="66" charset="0"/>
                <a:cs typeface="Times New Roman" pitchFamily="18" charset="0"/>
              </a:rPr>
              <a:t>		</a:t>
            </a:r>
            <a:r>
              <a:rPr lang="tr-TR" altLang="tr-TR" sz="2400" dirty="0" smtClean="0">
                <a:latin typeface="Comic Sans MS" pitchFamily="66" charset="0"/>
                <a:cs typeface="Times New Roman" pitchFamily="18" charset="0"/>
              </a:rPr>
              <a:t>Gerçek nedenden çok, hayali nedenlerden olu</a:t>
            </a:r>
            <a:r>
              <a:rPr lang="tr-TR" altLang="tr-TR" sz="2400" dirty="0" smtClean="0">
                <a:latin typeface="Comic Sans MS" pitchFamily="66" charset="0"/>
              </a:rPr>
              <a:t>ş</a:t>
            </a:r>
            <a:r>
              <a:rPr lang="tr-TR" altLang="tr-TR" sz="2400" dirty="0" smtClean="0">
                <a:latin typeface="Comic Sans MS" pitchFamily="66" charset="0"/>
                <a:cs typeface="Times New Roman" pitchFamily="18" charset="0"/>
              </a:rPr>
              <a:t>an korku</a:t>
            </a:r>
            <a:r>
              <a:rPr lang="tr-TR" altLang="tr-TR" sz="2400" dirty="0" smtClean="0">
                <a:latin typeface="Comic Sans MS" pitchFamily="66" charset="0"/>
              </a:rPr>
              <a:t> </a:t>
            </a:r>
            <a:r>
              <a:rPr lang="tr-TR" altLang="tr-TR" sz="2400" dirty="0" smtClean="0">
                <a:latin typeface="Comic Sans MS" pitchFamily="66" charset="0"/>
                <a:cs typeface="Times New Roman" pitchFamily="18" charset="0"/>
              </a:rPr>
              <a:t>tipleridir. Korkulan durumun zihinsel düzeyde prova edilerek</a:t>
            </a:r>
            <a:r>
              <a:rPr lang="tr-TR" altLang="tr-TR" sz="2400" dirty="0" smtClean="0">
                <a:latin typeface="Comic Sans MS" pitchFamily="66" charset="0"/>
              </a:rPr>
              <a:t> </a:t>
            </a:r>
            <a:r>
              <a:rPr lang="tr-TR" altLang="tr-TR" sz="2400" dirty="0" smtClean="0">
                <a:latin typeface="Comic Sans MS" pitchFamily="66" charset="0"/>
                <a:cs typeface="Times New Roman" pitchFamily="18" charset="0"/>
              </a:rPr>
              <a:t>yinelenmesi, endişenin en büyük karakteristiğidir.</a:t>
            </a:r>
            <a:r>
              <a:rPr lang="tr-TR" altLang="tr-TR" sz="2400" dirty="0" smtClean="0">
                <a:latin typeface="Comic Sans MS" pitchFamily="66" charset="0"/>
              </a:rPr>
              <a:t> </a:t>
            </a:r>
            <a:r>
              <a:rPr lang="tr-TR" altLang="tr-TR" sz="2400" dirty="0" smtClean="0">
                <a:latin typeface="Comic Sans MS" pitchFamily="66" charset="0"/>
                <a:cs typeface="Times New Roman" pitchFamily="18" charset="0"/>
              </a:rPr>
              <a:t>Cinsel olgunlukla birlikte, endişelerin de farklılık gösterdiği</a:t>
            </a:r>
            <a:r>
              <a:rPr lang="tr-TR" altLang="tr-TR" sz="2400" dirty="0" smtClean="0">
                <a:latin typeface="Comic Sans MS" pitchFamily="66" charset="0"/>
              </a:rPr>
              <a:t> </a:t>
            </a:r>
            <a:r>
              <a:rPr lang="tr-TR" altLang="tr-TR" sz="2400" dirty="0" smtClean="0">
                <a:latin typeface="Comic Sans MS" pitchFamily="66" charset="0"/>
                <a:cs typeface="Times New Roman" pitchFamily="18" charset="0"/>
              </a:rPr>
              <a:t>dikkatimizi çeker. Orta ve lise öğrencileri özellikle çeşitli okul</a:t>
            </a:r>
            <a:r>
              <a:rPr lang="tr-TR" altLang="tr-TR" sz="2400" dirty="0" smtClean="0">
                <a:latin typeface="Comic Sans MS" pitchFamily="66" charset="0"/>
              </a:rPr>
              <a:t> </a:t>
            </a:r>
            <a:r>
              <a:rPr lang="tr-TR" altLang="tr-TR" sz="2400" dirty="0" smtClean="0">
                <a:latin typeface="Comic Sans MS" pitchFamily="66" charset="0"/>
                <a:cs typeface="Times New Roman" pitchFamily="18" charset="0"/>
              </a:rPr>
              <a:t>sorunları hakkında endişe duyarlar. Dış görünüş ve arkadaşları</a:t>
            </a:r>
            <a:r>
              <a:rPr lang="tr-TR" altLang="tr-TR" sz="2400" dirty="0" smtClean="0">
                <a:latin typeface="Comic Sans MS" pitchFamily="66" charset="0"/>
              </a:rPr>
              <a:t> </a:t>
            </a:r>
            <a:r>
              <a:rPr lang="tr-TR" altLang="tr-TR" sz="2400" dirty="0" smtClean="0">
                <a:latin typeface="Comic Sans MS" pitchFamily="66" charset="0"/>
                <a:cs typeface="Times New Roman" pitchFamily="18" charset="0"/>
              </a:rPr>
              <a:t>arasında popüler olmama, endişe yaratan diğer konulardır.</a:t>
            </a:r>
            <a:r>
              <a:rPr lang="tr-TR" altLang="tr-TR" sz="2400" dirty="0" smtClean="0">
                <a:latin typeface="Comic Sans MS" pitchFamily="66" charset="0"/>
              </a:rPr>
              <a:t>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7211144" cy="5073427"/>
          </a:xfrm>
        </p:spPr>
        <p:txBody>
          <a:bodyPr/>
          <a:lstStyle/>
          <a:p>
            <a:pPr>
              <a:buNone/>
            </a:pPr>
            <a:r>
              <a:rPr lang="tr-TR" b="1" dirty="0" smtClean="0"/>
              <a:t>		</a:t>
            </a:r>
          </a:p>
          <a:p>
            <a:pPr algn="just">
              <a:buNone/>
            </a:pPr>
            <a:r>
              <a:rPr lang="tr-TR" b="1" dirty="0"/>
              <a:t>	</a:t>
            </a:r>
            <a:r>
              <a:rPr lang="tr-TR" b="1" dirty="0" smtClean="0"/>
              <a:t>	Ergenlik</a:t>
            </a:r>
            <a:r>
              <a:rPr lang="tr-TR" b="1" dirty="0"/>
              <a:t>, çocuklukla yetişkinlik arasında kalan bir “ara dönemdir</a:t>
            </a:r>
            <a:r>
              <a:rPr lang="tr-TR" b="1" dirty="0" smtClean="0"/>
              <a:t>”</a:t>
            </a:r>
          </a:p>
          <a:p>
            <a:pPr algn="just">
              <a:buNone/>
            </a:pPr>
            <a:endParaRPr lang="tr-TR" dirty="0" smtClean="0"/>
          </a:p>
          <a:p>
            <a:pPr algn="just">
              <a:buNone/>
            </a:pPr>
            <a:r>
              <a:rPr lang="tr-TR" dirty="0" smtClean="0"/>
              <a:t/>
            </a:r>
            <a:br>
              <a:rPr lang="tr-TR" dirty="0" smtClean="0"/>
            </a:br>
            <a:r>
              <a:rPr lang="tr-TR" dirty="0" smtClean="0"/>
              <a:t>	Buluğ </a:t>
            </a:r>
            <a:r>
              <a:rPr lang="tr-TR" dirty="0"/>
              <a:t>(ön ergenlik) ergenliğin başlarındaki gelişme dönemidir. Ergenlik, buluğla başlar ve bedenin büyümesinin sona ermesi ile biter.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7239000" cy="3960440"/>
          </a:xfrm>
        </p:spPr>
        <p:txBody>
          <a:bodyPr>
            <a:normAutofit fontScale="92500" lnSpcReduction="10000"/>
          </a:bodyPr>
          <a:lstStyle/>
          <a:p>
            <a:pPr>
              <a:buNone/>
            </a:pPr>
            <a:r>
              <a:rPr lang="tr-TR" altLang="tr-TR" b="1" dirty="0" smtClean="0">
                <a:solidFill>
                  <a:srgbClr val="FF0000"/>
                </a:solidFill>
                <a:latin typeface="ComicSansMS-Bold" charset="0"/>
                <a:cs typeface="Times New Roman" pitchFamily="18" charset="0"/>
              </a:rPr>
              <a:t>          </a:t>
            </a:r>
            <a:r>
              <a:rPr lang="tr-TR" altLang="tr-TR" b="1" dirty="0" smtClean="0">
                <a:solidFill>
                  <a:srgbClr val="FF0000"/>
                </a:solidFill>
                <a:latin typeface="Comic Sans MS" pitchFamily="66" charset="0"/>
                <a:cs typeface="Times New Roman" pitchFamily="18" charset="0"/>
              </a:rPr>
              <a:t>Öfke </a:t>
            </a:r>
          </a:p>
          <a:p>
            <a:pPr>
              <a:buNone/>
            </a:pPr>
            <a:endParaRPr lang="tr-TR" altLang="tr-TR" b="1" dirty="0" smtClean="0">
              <a:solidFill>
                <a:srgbClr val="FF0000"/>
              </a:solidFill>
              <a:latin typeface="Comic Sans MS" pitchFamily="66" charset="0"/>
              <a:cs typeface="Times New Roman" pitchFamily="18" charset="0"/>
            </a:endParaRPr>
          </a:p>
          <a:p>
            <a:pPr algn="just">
              <a:buNone/>
            </a:pPr>
            <a:r>
              <a:rPr lang="tr-TR" altLang="tr-TR" b="1" dirty="0" smtClean="0">
                <a:solidFill>
                  <a:srgbClr val="FF0000"/>
                </a:solidFill>
                <a:latin typeface="Comic Sans MS" pitchFamily="66" charset="0"/>
                <a:cs typeface="Times New Roman" pitchFamily="18" charset="0"/>
              </a:rPr>
              <a:t>		</a:t>
            </a:r>
            <a:r>
              <a:rPr lang="tr-TR" altLang="tr-TR" dirty="0" smtClean="0">
                <a:latin typeface="Comic Sans MS" pitchFamily="66" charset="0"/>
                <a:cs typeface="Times New Roman" pitchFamily="18" charset="0"/>
              </a:rPr>
              <a:t>Ergenlik döneminde öfkeye neden olan uyarımlar genellikle</a:t>
            </a:r>
            <a:r>
              <a:rPr lang="tr-TR" altLang="tr-TR" dirty="0" smtClean="0">
                <a:latin typeface="Comic Sans MS" pitchFamily="66" charset="0"/>
              </a:rPr>
              <a:t> </a:t>
            </a:r>
            <a:r>
              <a:rPr lang="tr-TR" altLang="tr-TR" dirty="0" smtClean="0">
                <a:latin typeface="Comic Sans MS" pitchFamily="66" charset="0"/>
                <a:cs typeface="Times New Roman" pitchFamily="18" charset="0"/>
              </a:rPr>
              <a:t>sosyal kaynaklıdır. Ergeni öfkelendiren konular şunlardır:</a:t>
            </a:r>
            <a:r>
              <a:rPr lang="tr-TR" altLang="tr-TR" dirty="0" smtClean="0">
                <a:latin typeface="Comic Sans MS" pitchFamily="66" charset="0"/>
              </a:rPr>
              <a:t> </a:t>
            </a:r>
            <a:r>
              <a:rPr lang="tr-TR" altLang="tr-TR" dirty="0" smtClean="0">
                <a:latin typeface="Comic Sans MS" pitchFamily="66" charset="0"/>
                <a:cs typeface="Times New Roman" pitchFamily="18" charset="0"/>
              </a:rPr>
              <a:t>Alay edildiğinde, gülünç düşürüldüğünde</a:t>
            </a:r>
            <a:r>
              <a:rPr lang="tr-TR" altLang="tr-TR" dirty="0" smtClean="0">
                <a:latin typeface="Comic Sans MS" pitchFamily="66" charset="0"/>
              </a:rPr>
              <a:t> </a:t>
            </a:r>
            <a:r>
              <a:rPr lang="tr-TR" altLang="tr-TR" dirty="0" smtClean="0">
                <a:latin typeface="Comic Sans MS" pitchFamily="66" charset="0"/>
                <a:cs typeface="Times New Roman" pitchFamily="18" charset="0"/>
              </a:rPr>
              <a:t>Tenkit edildiğinde, azarlandığında</a:t>
            </a:r>
            <a:r>
              <a:rPr lang="tr-TR" altLang="tr-TR" dirty="0" smtClean="0">
                <a:latin typeface="Comic Sans MS" pitchFamily="66" charset="0"/>
              </a:rPr>
              <a:t> </a:t>
            </a:r>
            <a:r>
              <a:rPr lang="tr-TR" altLang="tr-TR" dirty="0" smtClean="0">
                <a:latin typeface="Comic Sans MS" pitchFamily="66" charset="0"/>
                <a:cs typeface="Times New Roman" pitchFamily="18" charset="0"/>
              </a:rPr>
              <a:t>Haksız yere cezalandırıldığında  İnsanlar ona hükmetmeye</a:t>
            </a:r>
            <a:r>
              <a:rPr lang="tr-TR" altLang="tr-TR" dirty="0" smtClean="0">
                <a:latin typeface="Comic Sans MS" pitchFamily="66" charset="0"/>
              </a:rPr>
              <a:t> </a:t>
            </a:r>
            <a:r>
              <a:rPr lang="tr-TR" altLang="tr-TR" dirty="0" smtClean="0">
                <a:latin typeface="Comic Sans MS" pitchFamily="66" charset="0"/>
                <a:cs typeface="Times New Roman" pitchFamily="18" charset="0"/>
              </a:rPr>
              <a:t>başladığında</a:t>
            </a:r>
            <a:r>
              <a:rPr lang="tr-TR" altLang="tr-TR" dirty="0" smtClean="0">
                <a:latin typeface="Comic Sans MS" pitchFamily="66" charset="0"/>
              </a:rPr>
              <a:t> </a:t>
            </a:r>
            <a:r>
              <a:rPr lang="tr-TR" altLang="tr-TR" dirty="0" smtClean="0">
                <a:latin typeface="Comic Sans MS" pitchFamily="66" charset="0"/>
                <a:cs typeface="Times New Roman" pitchFamily="18" charset="0"/>
              </a:rPr>
              <a:t>İşleri ters gittiğinde</a:t>
            </a:r>
            <a:r>
              <a:rPr lang="tr-TR" altLang="tr-TR" dirty="0" smtClean="0">
                <a:latin typeface="Comic Sans MS" pitchFamily="66" charset="0"/>
              </a:rPr>
              <a:t> ö</a:t>
            </a:r>
            <a:r>
              <a:rPr lang="tr-TR" altLang="tr-TR" dirty="0" smtClean="0">
                <a:latin typeface="Comic Sans MS" pitchFamily="66" charset="0"/>
                <a:cs typeface="Times New Roman" pitchFamily="18" charset="0"/>
              </a:rPr>
              <a:t>zel eşyaları, kardeşleri ya da ana babası tarafından</a:t>
            </a:r>
            <a:r>
              <a:rPr lang="tr-TR" altLang="tr-TR" dirty="0" smtClean="0">
                <a:latin typeface="Comic Sans MS" pitchFamily="66" charset="0"/>
              </a:rPr>
              <a:t> </a:t>
            </a:r>
            <a:r>
              <a:rPr lang="tr-TR" altLang="tr-TR" dirty="0" smtClean="0">
                <a:latin typeface="Comic Sans MS" pitchFamily="66" charset="0"/>
                <a:cs typeface="Times New Roman" pitchFamily="18" charset="0"/>
              </a:rPr>
              <a:t>habersizce alındığında gençler öfkelenir.</a:t>
            </a:r>
            <a:r>
              <a:rPr lang="tr-TR" altLang="tr-TR" dirty="0" smtClean="0">
                <a:latin typeface="Comic Sans MS" pitchFamily="66" charset="0"/>
              </a:rPr>
              <a:t> </a:t>
            </a:r>
          </a:p>
          <a:p>
            <a:endParaRPr lang="tr-TR" dirty="0">
              <a:latin typeface="Comic Sans MS" pitchFamily="66" charset="0"/>
            </a:endParaRPr>
          </a:p>
        </p:txBody>
      </p:sp>
      <p:pic>
        <p:nvPicPr>
          <p:cNvPr id="4098" name="Picture 2" descr="Onko &amp; Koçsel İlaçları - 10 Soruda Erken Ergenlik Nedir?"/>
          <p:cNvPicPr>
            <a:picLocks noChangeAspect="1" noChangeArrowheads="1"/>
          </p:cNvPicPr>
          <p:nvPr/>
        </p:nvPicPr>
        <p:blipFill>
          <a:blip r:embed="rId2" cstate="print"/>
          <a:srcRect/>
          <a:stretch>
            <a:fillRect/>
          </a:stretch>
        </p:blipFill>
        <p:spPr bwMode="auto">
          <a:xfrm>
            <a:off x="1619672" y="4509120"/>
            <a:ext cx="5914667" cy="213285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548680"/>
            <a:ext cx="7239000" cy="2448272"/>
          </a:xfrm>
        </p:spPr>
        <p:txBody>
          <a:bodyPr>
            <a:normAutofit fontScale="77500" lnSpcReduction="20000"/>
          </a:bodyPr>
          <a:lstStyle/>
          <a:p>
            <a:pPr>
              <a:buNone/>
            </a:pPr>
            <a:r>
              <a:rPr lang="tr-TR" altLang="tr-TR" b="1" dirty="0" smtClean="0">
                <a:latin typeface="ComicSansMS-Bold" charset="0"/>
                <a:cs typeface="Times New Roman" pitchFamily="18" charset="0"/>
              </a:rPr>
              <a:t>	</a:t>
            </a:r>
            <a:r>
              <a:rPr lang="tr-TR" altLang="tr-TR" b="1" dirty="0" smtClean="0">
                <a:latin typeface="Comic Sans MS" pitchFamily="66" charset="0"/>
                <a:cs typeface="Times New Roman" pitchFamily="18" charset="0"/>
              </a:rPr>
              <a:t>       </a:t>
            </a:r>
            <a:r>
              <a:rPr lang="tr-TR" altLang="tr-TR" b="1" dirty="0" smtClean="0">
                <a:solidFill>
                  <a:srgbClr val="FF0000"/>
                </a:solidFill>
                <a:latin typeface="Comic Sans MS" pitchFamily="66" charset="0"/>
                <a:cs typeface="Times New Roman" pitchFamily="18" charset="0"/>
              </a:rPr>
              <a:t>Sevgi</a:t>
            </a:r>
          </a:p>
          <a:p>
            <a:pPr>
              <a:buNone/>
            </a:pPr>
            <a:endParaRPr lang="tr-TR" altLang="tr-TR" b="1" dirty="0" smtClean="0">
              <a:solidFill>
                <a:srgbClr val="C00000"/>
              </a:solidFill>
              <a:latin typeface="ComicSansMS" charset="0"/>
              <a:cs typeface="Times New Roman" pitchFamily="18" charset="0"/>
            </a:endParaRPr>
          </a:p>
          <a:p>
            <a:pPr algn="just">
              <a:buNone/>
            </a:pPr>
            <a:r>
              <a:rPr lang="tr-TR" altLang="tr-TR" dirty="0" smtClean="0">
                <a:latin typeface="ComicSansMS" charset="0"/>
                <a:cs typeface="Times New Roman" pitchFamily="18" charset="0"/>
              </a:rPr>
              <a:t>		</a:t>
            </a:r>
            <a:r>
              <a:rPr lang="tr-TR" altLang="tr-TR" dirty="0" smtClean="0">
                <a:latin typeface="Comic Sans MS" pitchFamily="66" charset="0"/>
                <a:cs typeface="Times New Roman" pitchFamily="18" charset="0"/>
              </a:rPr>
              <a:t>Ergenlikte sevgi, hoş ilişkiler kurabilen, kendini seven</a:t>
            </a:r>
            <a:r>
              <a:rPr lang="tr-TR" altLang="tr-TR" dirty="0" smtClean="0">
                <a:latin typeface="Comic Sans MS" pitchFamily="66" charset="0"/>
              </a:rPr>
              <a:t> </a:t>
            </a:r>
            <a:r>
              <a:rPr lang="tr-TR" altLang="tr-TR" dirty="0" smtClean="0">
                <a:latin typeface="Comic Sans MS" pitchFamily="66" charset="0"/>
                <a:cs typeface="Times New Roman" pitchFamily="18" charset="0"/>
              </a:rPr>
              <a:t>ve güven veren kişilere yönelmiştir. Aile üyeleriyle olan bağı</a:t>
            </a:r>
            <a:r>
              <a:rPr lang="tr-TR" altLang="tr-TR" dirty="0" smtClean="0">
                <a:latin typeface="Comic Sans MS" pitchFamily="66" charset="0"/>
              </a:rPr>
              <a:t> </a:t>
            </a:r>
            <a:r>
              <a:rPr lang="tr-TR" altLang="tr-TR" dirty="0" smtClean="0">
                <a:latin typeface="Comic Sans MS" pitchFamily="66" charset="0"/>
                <a:cs typeface="Times New Roman" pitchFamily="18" charset="0"/>
              </a:rPr>
              <a:t>azalmış ve arkadaşlarıyla olan bağı artmıştır. Ergenin sevdiği</a:t>
            </a:r>
            <a:r>
              <a:rPr lang="tr-TR" altLang="tr-TR" dirty="0" smtClean="0">
                <a:latin typeface="Comic Sans MS" pitchFamily="66" charset="0"/>
              </a:rPr>
              <a:t> </a:t>
            </a:r>
            <a:r>
              <a:rPr lang="tr-TR" altLang="tr-TR" dirty="0" smtClean="0">
                <a:latin typeface="Comic Sans MS" pitchFamily="66" charset="0"/>
                <a:cs typeface="Times New Roman" pitchFamily="18" charset="0"/>
              </a:rPr>
              <a:t>kişi adedi azdır. Bu nedenle sevgisi çok kuvvetlidir. Karşı</a:t>
            </a:r>
            <a:r>
              <a:rPr lang="tr-TR" altLang="tr-TR" dirty="0" smtClean="0">
                <a:latin typeface="Comic Sans MS" pitchFamily="66" charset="0"/>
              </a:rPr>
              <a:t> </a:t>
            </a:r>
            <a:r>
              <a:rPr lang="tr-TR" altLang="tr-TR" dirty="0" smtClean="0">
                <a:latin typeface="Comic Sans MS" pitchFamily="66" charset="0"/>
                <a:cs typeface="Times New Roman" pitchFamily="18" charset="0"/>
              </a:rPr>
              <a:t>cinse delicesine aşık olma, kısa süre sonra bu duyguyu</a:t>
            </a:r>
            <a:r>
              <a:rPr lang="tr-TR" altLang="tr-TR" dirty="0" smtClean="0">
                <a:latin typeface="Comic Sans MS" pitchFamily="66" charset="0"/>
              </a:rPr>
              <a:t> </a:t>
            </a:r>
            <a:r>
              <a:rPr lang="tr-TR" altLang="tr-TR" dirty="0" smtClean="0">
                <a:latin typeface="Comic Sans MS" pitchFamily="66" charset="0"/>
                <a:cs typeface="Times New Roman" pitchFamily="18" charset="0"/>
              </a:rPr>
              <a:t>yitirme sıkça görülen olaylardır.</a:t>
            </a:r>
            <a:r>
              <a:rPr lang="tr-TR" altLang="tr-TR" dirty="0" smtClean="0">
                <a:latin typeface="Comic Sans MS" pitchFamily="66" charset="0"/>
              </a:rPr>
              <a:t> </a:t>
            </a:r>
          </a:p>
          <a:p>
            <a:endParaRPr lang="tr-TR" dirty="0"/>
          </a:p>
        </p:txBody>
      </p:sp>
      <p:sp>
        <p:nvSpPr>
          <p:cNvPr id="90114" name="AutoShape 2" descr="Ergen ve Genç Kime Den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0116" name="AutoShape 4" descr="Ergen ve Genç Kime Den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0118" name="AutoShape 6" descr="Ergenlik Döne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0120" name="AutoShape 8" descr="Ergenlik Dönemi - Klinik Psikolog Ali Bıçak | Psikoloji &amp; Psikiyat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0122" name="AutoShape 10" descr="Ergenlik Dönemi - Klinik Psikolog Ali Bıçak | Psikoloji &amp; Psikiyat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0124" name="AutoShape 12" descr="Ergenlik Dönemi - Klinik Psikolog Ali Bıçak | Psikoloji &amp; Psikiyat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0126" name="Picture 14" descr="Ergenlik ve yaşlılık riskli dönem! - Yerelin Gündemi"/>
          <p:cNvPicPr>
            <a:picLocks noChangeAspect="1" noChangeArrowheads="1"/>
          </p:cNvPicPr>
          <p:nvPr/>
        </p:nvPicPr>
        <p:blipFill>
          <a:blip r:embed="rId2" cstate="print"/>
          <a:srcRect/>
          <a:stretch>
            <a:fillRect/>
          </a:stretch>
        </p:blipFill>
        <p:spPr bwMode="auto">
          <a:xfrm>
            <a:off x="899592" y="3429000"/>
            <a:ext cx="6552728" cy="288419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7239000" cy="5619024"/>
          </a:xfrm>
        </p:spPr>
        <p:txBody>
          <a:bodyPr>
            <a:normAutofit/>
          </a:bodyPr>
          <a:lstStyle/>
          <a:p>
            <a:pPr>
              <a:buNone/>
            </a:pPr>
            <a:r>
              <a:rPr lang="tr-TR" altLang="tr-TR" b="1" dirty="0" smtClean="0">
                <a:solidFill>
                  <a:srgbClr val="FF0000"/>
                </a:solidFill>
                <a:latin typeface="ComicSansMS-Bold" charset="0"/>
                <a:cs typeface="Times New Roman" pitchFamily="18" charset="0"/>
              </a:rPr>
              <a:t>		</a:t>
            </a:r>
            <a:r>
              <a:rPr lang="tr-TR" altLang="tr-TR" b="1" dirty="0" smtClean="0">
                <a:solidFill>
                  <a:srgbClr val="FF0000"/>
                </a:solidFill>
                <a:latin typeface="Comic Sans MS" pitchFamily="66" charset="0"/>
                <a:cs typeface="Times New Roman" pitchFamily="18" charset="0"/>
              </a:rPr>
              <a:t>Sorumluluk</a:t>
            </a:r>
            <a:r>
              <a:rPr lang="tr-TR" altLang="tr-TR" b="1" dirty="0" smtClean="0">
                <a:latin typeface="Comic Sans MS" pitchFamily="66" charset="0"/>
                <a:cs typeface="Times New Roman" pitchFamily="18" charset="0"/>
              </a:rPr>
              <a:t> </a:t>
            </a:r>
          </a:p>
          <a:p>
            <a:endParaRPr lang="tr-TR" altLang="tr-TR" b="1" dirty="0" smtClean="0">
              <a:solidFill>
                <a:srgbClr val="C00000"/>
              </a:solidFill>
              <a:latin typeface="Comic Sans MS" pitchFamily="66" charset="0"/>
              <a:cs typeface="Times New Roman" pitchFamily="18" charset="0"/>
            </a:endParaRPr>
          </a:p>
          <a:p>
            <a:pPr algn="just">
              <a:buNone/>
            </a:pPr>
            <a:r>
              <a:rPr lang="tr-TR" altLang="tr-TR" dirty="0" smtClean="0">
                <a:solidFill>
                  <a:srgbClr val="C00000"/>
                </a:solidFill>
                <a:latin typeface="Comic Sans MS" pitchFamily="66" charset="0"/>
                <a:cs typeface="Times New Roman" pitchFamily="18" charset="0"/>
              </a:rPr>
              <a:t>		</a:t>
            </a:r>
            <a:r>
              <a:rPr lang="tr-TR" altLang="tr-TR" dirty="0" smtClean="0">
                <a:latin typeface="Comic Sans MS" pitchFamily="66" charset="0"/>
                <a:cs typeface="Times New Roman" pitchFamily="18" charset="0"/>
              </a:rPr>
              <a:t>Çok fazla duymaktan belki de pek</a:t>
            </a:r>
            <a:r>
              <a:rPr lang="tr-TR" altLang="tr-TR" dirty="0" smtClean="0">
                <a:latin typeface="Comic Sans MS" pitchFamily="66" charset="0"/>
              </a:rPr>
              <a:t> </a:t>
            </a:r>
            <a:r>
              <a:rPr lang="tr-TR" altLang="tr-TR" dirty="0" smtClean="0">
                <a:latin typeface="Comic Sans MS" pitchFamily="66" charset="0"/>
                <a:cs typeface="Times New Roman" pitchFamily="18" charset="0"/>
              </a:rPr>
              <a:t>hoşlanmadığınız bir kelime halini almıştır. Kişinin bütünüyle sorumluluk</a:t>
            </a:r>
            <a:r>
              <a:rPr lang="tr-TR" altLang="tr-TR" dirty="0" smtClean="0">
                <a:latin typeface="Comic Sans MS" pitchFamily="66" charset="0"/>
              </a:rPr>
              <a:t> </a:t>
            </a:r>
            <a:r>
              <a:rPr lang="tr-TR" altLang="tr-TR" dirty="0" smtClean="0">
                <a:latin typeface="Comic Sans MS" pitchFamily="66" charset="0"/>
                <a:cs typeface="Times New Roman" pitchFamily="18" charset="0"/>
              </a:rPr>
              <a:t>duygusundan yoksun olabileceğini düşünmek zordur. Sorumluluk</a:t>
            </a:r>
            <a:r>
              <a:rPr lang="tr-TR" altLang="tr-TR" dirty="0" smtClean="0">
                <a:latin typeface="Comic Sans MS" pitchFamily="66" charset="0"/>
              </a:rPr>
              <a:t> </a:t>
            </a:r>
            <a:r>
              <a:rPr lang="tr-TR" altLang="tr-TR" dirty="0" smtClean="0">
                <a:latin typeface="Comic Sans MS" pitchFamily="66" charset="0"/>
                <a:cs typeface="Times New Roman" pitchFamily="18" charset="0"/>
              </a:rPr>
              <a:t>duygusu veya belli boyutlar da gelişmesi, farklılaşması söz konusu</a:t>
            </a:r>
            <a:r>
              <a:rPr lang="tr-TR" altLang="tr-TR" dirty="0" smtClean="0">
                <a:latin typeface="Comic Sans MS" pitchFamily="66" charset="0"/>
              </a:rPr>
              <a:t> </a:t>
            </a:r>
            <a:r>
              <a:rPr lang="tr-TR" altLang="tr-TR" dirty="0" smtClean="0">
                <a:latin typeface="Comic Sans MS" pitchFamily="66" charset="0"/>
                <a:cs typeface="Times New Roman" pitchFamily="18" charset="0"/>
              </a:rPr>
              <a:t>olabilen bir duygumuz olabilir ancak bu hiçbir şeye, hiç kimseye her</a:t>
            </a:r>
            <a:r>
              <a:rPr lang="tr-TR" altLang="tr-TR" dirty="0" smtClean="0">
                <a:latin typeface="Comic Sans MS" pitchFamily="66" charset="0"/>
              </a:rPr>
              <a:t> </a:t>
            </a:r>
            <a:r>
              <a:rPr lang="tr-TR" altLang="tr-TR" dirty="0" smtClean="0">
                <a:latin typeface="Comic Sans MS" pitchFamily="66" charset="0"/>
                <a:cs typeface="Times New Roman" pitchFamily="18" charset="0"/>
              </a:rPr>
              <a:t>şeyden ve herkesten önemlisi kendimize sorumluluğumuzun olmadığı</a:t>
            </a:r>
            <a:r>
              <a:rPr lang="tr-TR" altLang="tr-TR" dirty="0" smtClean="0">
                <a:latin typeface="Comic Sans MS" pitchFamily="66" charset="0"/>
              </a:rPr>
              <a:t> </a:t>
            </a:r>
            <a:r>
              <a:rPr lang="tr-TR" altLang="tr-TR" dirty="0" smtClean="0">
                <a:latin typeface="Comic Sans MS" pitchFamily="66" charset="0"/>
                <a:cs typeface="Times New Roman" pitchFamily="18" charset="0"/>
              </a:rPr>
              <a:t>anlamına gelmez.</a:t>
            </a:r>
            <a:r>
              <a:rPr lang="tr-TR" altLang="tr-TR" dirty="0" smtClean="0">
                <a:latin typeface="Comic Sans MS" pitchFamily="66" charset="0"/>
              </a:rPr>
              <a:t> </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191085350"/>
              </p:ext>
            </p:extLst>
          </p:nvPr>
        </p:nvGraphicFramePr>
        <p:xfrm>
          <a:off x="179389" y="188913"/>
          <a:ext cx="7776987" cy="6480175"/>
        </p:xfrm>
        <a:graphic>
          <a:graphicData uri="http://schemas.openxmlformats.org/presentationml/2006/ole">
            <mc:AlternateContent xmlns:mc="http://schemas.openxmlformats.org/markup-compatibility/2006">
              <mc:Choice xmlns:v="urn:schemas-microsoft-com:vml" Requires="v">
                <p:oleObj spid="_x0000_s1027" name="Klip" r:id="rId3" imgW="4144963" imgH="3214688" progId="">
                  <p:embed/>
                </p:oleObj>
              </mc:Choice>
              <mc:Fallback>
                <p:oleObj name="Klip" r:id="rId3" imgW="4144963" imgH="321468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9" y="188913"/>
                        <a:ext cx="7776987" cy="6480175"/>
                      </a:xfrm>
                      <a:prstGeom prst="rect">
                        <a:avLst/>
                      </a:prstGeom>
                      <a:solidFill>
                        <a:schemeClr val="tx1"/>
                      </a:solidFill>
                    </p:spPr>
                  </p:pic>
                </p:oleObj>
              </mc:Fallback>
            </mc:AlternateContent>
          </a:graphicData>
        </a:graphic>
      </p:graphicFrame>
      <p:sp>
        <p:nvSpPr>
          <p:cNvPr id="2" name="Dikdörtgen 1"/>
          <p:cNvSpPr/>
          <p:nvPr/>
        </p:nvSpPr>
        <p:spPr>
          <a:xfrm>
            <a:off x="3491880" y="1844824"/>
            <a:ext cx="4572000" cy="1815882"/>
          </a:xfrm>
          <a:prstGeom prst="rect">
            <a:avLst/>
          </a:prstGeom>
        </p:spPr>
        <p:txBody>
          <a:bodyPr>
            <a:spAutoFit/>
          </a:bodyPr>
          <a:lstStyle/>
          <a:p>
            <a:pPr algn="ctr"/>
            <a:r>
              <a:rPr lang="tr-TR" altLang="tr-TR" dirty="0">
                <a:solidFill>
                  <a:schemeClr val="accent2"/>
                </a:solidFill>
                <a:latin typeface="Comic Sans MS" pitchFamily="66" charset="0"/>
                <a:cs typeface="Times New Roman" pitchFamily="18" charset="0"/>
              </a:rPr>
              <a:t>Duygusal olarak belki de en çok etkilendiğiniz konulardan biri de</a:t>
            </a:r>
            <a:br>
              <a:rPr lang="tr-TR" altLang="tr-TR" dirty="0">
                <a:solidFill>
                  <a:schemeClr val="accent2"/>
                </a:solidFill>
                <a:latin typeface="Comic Sans MS" pitchFamily="66" charset="0"/>
                <a:cs typeface="Times New Roman" pitchFamily="18" charset="0"/>
              </a:rPr>
            </a:br>
            <a:r>
              <a:rPr lang="tr-TR" altLang="tr-TR" dirty="0">
                <a:solidFill>
                  <a:schemeClr val="accent2"/>
                </a:solidFill>
                <a:latin typeface="Comic Sans MS" pitchFamily="66" charset="0"/>
                <a:cs typeface="Times New Roman" pitchFamily="18" charset="0"/>
              </a:rPr>
              <a:t>arkadaşlarınıza </a:t>
            </a:r>
            <a:endParaRPr lang="tr-TR" altLang="tr-TR" dirty="0" smtClean="0">
              <a:solidFill>
                <a:schemeClr val="accent2"/>
              </a:solidFill>
              <a:latin typeface="Comic Sans MS" pitchFamily="66" charset="0"/>
              <a:cs typeface="Times New Roman" pitchFamily="18" charset="0"/>
            </a:endParaRPr>
          </a:p>
          <a:p>
            <a:pPr algn="ctr"/>
            <a:r>
              <a:rPr lang="tr-TR" altLang="tr-TR" sz="4000" dirty="0" smtClean="0">
                <a:solidFill>
                  <a:schemeClr val="tx2"/>
                </a:solidFill>
                <a:latin typeface="Comic Sans MS" pitchFamily="66" charset="0"/>
                <a:cs typeface="Times New Roman" pitchFamily="18" charset="0"/>
              </a:rPr>
              <a:t>“ </a:t>
            </a:r>
            <a:r>
              <a:rPr lang="tr-TR" altLang="tr-TR" sz="4000" b="1" u="sng" dirty="0">
                <a:solidFill>
                  <a:schemeClr val="tx2"/>
                </a:solidFill>
                <a:latin typeface="Comic Sans MS" pitchFamily="66" charset="0"/>
                <a:cs typeface="Times New Roman" pitchFamily="18" charset="0"/>
              </a:rPr>
              <a:t>Hayır</a:t>
            </a:r>
            <a:r>
              <a:rPr lang="tr-TR" altLang="tr-TR" sz="4000" dirty="0">
                <a:solidFill>
                  <a:schemeClr val="tx2"/>
                </a:solidFill>
                <a:latin typeface="Comic Sans MS" pitchFamily="66" charset="0"/>
                <a:cs typeface="Times New Roman" pitchFamily="18" charset="0"/>
              </a:rPr>
              <a:t>” </a:t>
            </a:r>
            <a:endParaRPr lang="tr-TR" altLang="tr-TR" sz="4000" dirty="0" smtClean="0">
              <a:solidFill>
                <a:schemeClr val="tx2"/>
              </a:solidFill>
              <a:latin typeface="Comic Sans MS" pitchFamily="66" charset="0"/>
              <a:cs typeface="Times New Roman" pitchFamily="18" charset="0"/>
            </a:endParaRPr>
          </a:p>
          <a:p>
            <a:pPr algn="ctr"/>
            <a:r>
              <a:rPr lang="tr-TR" altLang="tr-TR" dirty="0" smtClean="0">
                <a:solidFill>
                  <a:schemeClr val="accent2"/>
                </a:solidFill>
                <a:latin typeface="Comic Sans MS" pitchFamily="66" charset="0"/>
                <a:cs typeface="Times New Roman" pitchFamily="18" charset="0"/>
              </a:rPr>
              <a:t>diyememek </a:t>
            </a:r>
            <a:r>
              <a:rPr lang="tr-TR" altLang="tr-TR" dirty="0">
                <a:solidFill>
                  <a:schemeClr val="accent2"/>
                </a:solidFill>
                <a:latin typeface="Comic Sans MS" pitchFamily="66" charset="0"/>
                <a:cs typeface="Times New Roman" pitchFamily="18" charset="0"/>
              </a:rPr>
              <a:t>olabilir.</a:t>
            </a:r>
            <a:r>
              <a:rPr lang="tr-TR" altLang="tr-TR" dirty="0">
                <a:latin typeface="Comic Sans MS" pitchFamily="66" charset="0"/>
                <a:cs typeface="Times New Roman" pitchFamily="18" charset="0"/>
              </a:rPr>
              <a:t> </a:t>
            </a:r>
            <a:endParaRPr lang="tr-TR" dirty="0">
              <a:latin typeface="Comic Sans MS" pitchFamily="66" charset="0"/>
            </a:endParaRPr>
          </a:p>
        </p:txBody>
      </p:sp>
    </p:spTree>
    <p:extLst>
      <p:ext uri="{BB962C8B-B14F-4D97-AF65-F5344CB8AC3E}">
        <p14:creationId xmlns:p14="http://schemas.microsoft.com/office/powerpoint/2010/main" val="1789793408"/>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348880"/>
            <a:ext cx="7272808" cy="1143000"/>
          </a:xfrm>
        </p:spPr>
        <p:txBody>
          <a:bodyPr>
            <a:normAutofit fontScale="90000"/>
          </a:bodyPr>
          <a:lstStyle/>
          <a:p>
            <a:pPr algn="ctr"/>
            <a:r>
              <a:rPr lang="tr-TR" altLang="tr-TR" b="1" dirty="0" smtClean="0">
                <a:solidFill>
                  <a:srgbClr val="C00000"/>
                </a:solidFill>
                <a:latin typeface="Comic Sans MS" pitchFamily="66" charset="0"/>
                <a:cs typeface="Times New Roman" pitchFamily="18" charset="0"/>
              </a:rPr>
              <a:t>ERGENLİĞİN TUTUM VE DAVRANIŞLAR ÜZERİNDEKİ</a:t>
            </a:r>
            <a:r>
              <a:rPr lang="tr-TR" altLang="tr-TR" b="1" dirty="0" smtClean="0">
                <a:solidFill>
                  <a:srgbClr val="C00000"/>
                </a:solidFill>
                <a:latin typeface="Comic Sans MS" pitchFamily="66" charset="0"/>
              </a:rPr>
              <a:t> ETKİSİ</a:t>
            </a:r>
            <a:r>
              <a:rPr lang="tr-TR" dirty="0" smtClean="0">
                <a:solidFill>
                  <a:srgbClr val="C00000"/>
                </a:solidFill>
              </a:rPr>
              <a:t/>
            </a:r>
            <a:br>
              <a:rPr lang="tr-TR" dirty="0" smtClean="0">
                <a:solidFill>
                  <a:srgbClr val="C00000"/>
                </a:solidFill>
              </a:rPr>
            </a:br>
            <a:endParaRPr lang="tr-TR" dirty="0"/>
          </a:p>
        </p:txBody>
      </p:sp>
      <p:pic>
        <p:nvPicPr>
          <p:cNvPr id="83970" name="Picture 2" descr="ergenlik döneminde erkek ve kız - ADANA"/>
          <p:cNvPicPr>
            <a:picLocks noChangeAspect="1" noChangeArrowheads="1"/>
          </p:cNvPicPr>
          <p:nvPr/>
        </p:nvPicPr>
        <p:blipFill>
          <a:blip r:embed="rId2" cstate="print"/>
          <a:srcRect/>
          <a:stretch>
            <a:fillRect/>
          </a:stretch>
        </p:blipFill>
        <p:spPr bwMode="auto">
          <a:xfrm>
            <a:off x="1547664" y="3356992"/>
            <a:ext cx="6120680" cy="324036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altLang="tr-TR" b="1" dirty="0" smtClean="0">
                <a:solidFill>
                  <a:srgbClr val="CC3300"/>
                </a:solidFill>
                <a:latin typeface="ComicSansMS-Bold" charset="0"/>
                <a:cs typeface="Times New Roman" pitchFamily="18" charset="0"/>
              </a:rPr>
              <a:t>Yalnızlık </a:t>
            </a:r>
            <a:r>
              <a:rPr lang="tr-TR" altLang="tr-TR" b="1" dirty="0" err="1" smtClean="0">
                <a:solidFill>
                  <a:srgbClr val="CC3300"/>
                </a:solidFill>
                <a:latin typeface="ComicSansMS-Bold" charset="0"/>
                <a:cs typeface="Times New Roman" pitchFamily="18" charset="0"/>
              </a:rPr>
              <a:t>İsteğİ</a:t>
            </a:r>
            <a:r>
              <a:rPr lang="tr-TR" altLang="tr-TR" dirty="0" smtClean="0">
                <a:latin typeface="ComicSansMS" charset="0"/>
                <a:cs typeface="Times New Roman" pitchFamily="18" charset="0"/>
              </a:rPr>
              <a:t/>
            </a:r>
            <a:br>
              <a:rPr lang="tr-TR" altLang="tr-TR" dirty="0" smtClean="0">
                <a:latin typeface="ComicSansMS" charset="0"/>
                <a:cs typeface="Times New Roman" pitchFamily="18" charset="0"/>
              </a:rPr>
            </a:br>
            <a:endParaRPr lang="tr-TR" dirty="0"/>
          </a:p>
        </p:txBody>
      </p:sp>
      <p:sp>
        <p:nvSpPr>
          <p:cNvPr id="3" name="2 İçerik Yer Tutucusu"/>
          <p:cNvSpPr>
            <a:spLocks noGrp="1"/>
          </p:cNvSpPr>
          <p:nvPr>
            <p:ph idx="1"/>
          </p:nvPr>
        </p:nvSpPr>
        <p:spPr>
          <a:xfrm>
            <a:off x="457200" y="1340768"/>
            <a:ext cx="7239000" cy="5114968"/>
          </a:xfrm>
        </p:spPr>
        <p:txBody>
          <a:bodyPr>
            <a:normAutofit fontScale="92500"/>
          </a:bodyPr>
          <a:lstStyle/>
          <a:p>
            <a:pPr algn="just"/>
            <a:r>
              <a:rPr lang="tr-TR" altLang="tr-TR" dirty="0" smtClean="0">
                <a:latin typeface="Comic Sans MS" pitchFamily="66" charset="0"/>
                <a:cs typeface="Times New Roman" pitchFamily="18" charset="0"/>
              </a:rPr>
              <a:t>Bu dönemde genç küsme ve ani kırgınlıklar Nedeniyle</a:t>
            </a:r>
            <a:r>
              <a:rPr lang="tr-TR" altLang="tr-TR" dirty="0" smtClean="0">
                <a:latin typeface="Comic Sans MS" pitchFamily="66" charset="0"/>
              </a:rPr>
              <a:t>, </a:t>
            </a:r>
            <a:r>
              <a:rPr lang="tr-TR" altLang="tr-TR" dirty="0" smtClean="0">
                <a:latin typeface="Comic Sans MS" pitchFamily="66" charset="0"/>
                <a:cs typeface="Times New Roman" pitchFamily="18" charset="0"/>
              </a:rPr>
              <a:t>arkadaşlarından ayrılma isteği duyabilir.</a:t>
            </a:r>
            <a:r>
              <a:rPr lang="tr-TR" altLang="tr-TR" dirty="0" smtClean="0">
                <a:latin typeface="Comic Sans MS" pitchFamily="66" charset="0"/>
              </a:rPr>
              <a:t> </a:t>
            </a:r>
            <a:r>
              <a:rPr lang="tr-TR" altLang="tr-TR" dirty="0" smtClean="0">
                <a:latin typeface="Comic Sans MS" pitchFamily="66" charset="0"/>
                <a:cs typeface="Times New Roman" pitchFamily="18" charset="0"/>
              </a:rPr>
              <a:t>Evdeki işlere karşı isteksiz davranır.</a:t>
            </a:r>
          </a:p>
          <a:p>
            <a:pPr algn="just">
              <a:buNone/>
            </a:pPr>
            <a:endParaRPr lang="tr-TR" altLang="tr-TR" dirty="0" smtClean="0">
              <a:latin typeface="Comic Sans MS" pitchFamily="66" charset="0"/>
              <a:cs typeface="Times New Roman" pitchFamily="18" charset="0"/>
            </a:endParaRPr>
          </a:p>
          <a:p>
            <a:pPr algn="just"/>
            <a:r>
              <a:rPr lang="tr-TR" altLang="tr-TR" dirty="0" smtClean="0">
                <a:latin typeface="Comic Sans MS" pitchFamily="66" charset="0"/>
                <a:cs typeface="Times New Roman" pitchFamily="18" charset="0"/>
              </a:rPr>
              <a:t>Odasına kapanır kimseyi görmek istemez.</a:t>
            </a:r>
          </a:p>
          <a:p>
            <a:pPr algn="just">
              <a:buNone/>
            </a:pPr>
            <a:endParaRPr lang="tr-TR" altLang="tr-TR" dirty="0" smtClean="0">
              <a:latin typeface="Comic Sans MS" pitchFamily="66" charset="0"/>
              <a:cs typeface="Times New Roman" pitchFamily="18" charset="0"/>
            </a:endParaRPr>
          </a:p>
          <a:p>
            <a:pPr algn="just"/>
            <a:r>
              <a:rPr lang="tr-TR" altLang="tr-TR" dirty="0" smtClean="0">
                <a:latin typeface="Comic Sans MS" pitchFamily="66" charset="0"/>
                <a:cs typeface="Times New Roman" pitchFamily="18" charset="0"/>
              </a:rPr>
              <a:t>Duygu ve düşünceleriyle baş başa kalmak ister.</a:t>
            </a:r>
          </a:p>
          <a:p>
            <a:pPr algn="just">
              <a:buNone/>
            </a:pPr>
            <a:endParaRPr lang="tr-TR" altLang="tr-TR" dirty="0" smtClean="0">
              <a:latin typeface="Comic Sans MS" pitchFamily="66" charset="0"/>
              <a:cs typeface="Times New Roman" pitchFamily="18" charset="0"/>
            </a:endParaRPr>
          </a:p>
          <a:p>
            <a:pPr algn="just"/>
            <a:r>
              <a:rPr lang="tr-TR" altLang="tr-TR" dirty="0" smtClean="0">
                <a:latin typeface="Comic Sans MS" pitchFamily="66" charset="0"/>
                <a:cs typeface="Times New Roman" pitchFamily="18" charset="0"/>
              </a:rPr>
              <a:t>Bazı gençler, büyüyen ve değişen bedeniyle kendini kabul edemediği, beğenmediği bu nedenle</a:t>
            </a:r>
            <a:r>
              <a:rPr lang="tr-TR" altLang="tr-TR" dirty="0" smtClean="0">
                <a:latin typeface="Comic Sans MS" pitchFamily="66" charset="0"/>
              </a:rPr>
              <a:t> </a:t>
            </a:r>
            <a:r>
              <a:rPr lang="tr-TR" altLang="tr-TR" dirty="0" smtClean="0">
                <a:latin typeface="Comic Sans MS" pitchFamily="66" charset="0"/>
                <a:cs typeface="Times New Roman" pitchFamily="18" charset="0"/>
              </a:rPr>
              <a:t>üzüldüğü için de yalnızlığı seçerler.</a:t>
            </a:r>
            <a:r>
              <a:rPr lang="tr-TR" altLang="tr-TR" dirty="0" smtClean="0">
                <a:latin typeface="Comic Sans MS" pitchFamily="66" charset="0"/>
              </a:rPr>
              <a:t> </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altLang="tr-TR" b="1" dirty="0" smtClean="0">
                <a:solidFill>
                  <a:srgbClr val="FF0000"/>
                </a:solidFill>
                <a:latin typeface="Comic Sans MS" pitchFamily="66" charset="0"/>
                <a:cs typeface="Times New Roman" pitchFamily="18" charset="0"/>
              </a:rPr>
              <a:t>Çalışma İsteksizliği</a:t>
            </a:r>
            <a:r>
              <a:rPr lang="tr-TR" altLang="tr-TR" dirty="0" smtClean="0">
                <a:latin typeface="Comic Sans MS" pitchFamily="66" charset="0"/>
              </a:rPr>
              <a:t/>
            </a:r>
            <a:br>
              <a:rPr lang="tr-TR" altLang="tr-TR" dirty="0" smtClean="0">
                <a:latin typeface="Comic Sans MS" pitchFamily="66" charset="0"/>
              </a:rPr>
            </a:br>
            <a:endParaRPr lang="tr-TR" dirty="0">
              <a:latin typeface="Comic Sans MS" pitchFamily="66" charset="0"/>
            </a:endParaRPr>
          </a:p>
        </p:txBody>
      </p:sp>
      <p:sp>
        <p:nvSpPr>
          <p:cNvPr id="3" name="2 İçerik Yer Tutucusu"/>
          <p:cNvSpPr>
            <a:spLocks noGrp="1"/>
          </p:cNvSpPr>
          <p:nvPr>
            <p:ph idx="1"/>
          </p:nvPr>
        </p:nvSpPr>
        <p:spPr/>
        <p:txBody>
          <a:bodyPr>
            <a:normAutofit/>
          </a:bodyPr>
          <a:lstStyle/>
          <a:p>
            <a:pPr algn="just"/>
            <a:r>
              <a:rPr lang="tr-TR" altLang="tr-TR" dirty="0" smtClean="0">
                <a:latin typeface="Comic Sans MS" pitchFamily="66" charset="0"/>
                <a:cs typeface="Times New Roman" pitchFamily="18" charset="0"/>
              </a:rPr>
              <a:t>Bu dönemde genç okuluna ve derslerine</a:t>
            </a:r>
            <a:r>
              <a:rPr lang="tr-TR" altLang="tr-TR" dirty="0" smtClean="0">
                <a:latin typeface="Comic Sans MS" pitchFamily="66" charset="0"/>
              </a:rPr>
              <a:t> </a:t>
            </a:r>
            <a:r>
              <a:rPr lang="tr-TR" altLang="tr-TR" dirty="0" smtClean="0">
                <a:latin typeface="Comic Sans MS" pitchFamily="66" charset="0"/>
                <a:cs typeface="Times New Roman" pitchFamily="18" charset="0"/>
              </a:rPr>
              <a:t>karşı isteksiz davranabilir. Notlarında düşme olabilir. </a:t>
            </a:r>
          </a:p>
          <a:p>
            <a:pPr algn="just"/>
            <a:r>
              <a:rPr lang="tr-TR" altLang="tr-TR" dirty="0" smtClean="0">
                <a:latin typeface="Comic Sans MS" pitchFamily="66" charset="0"/>
                <a:cs typeface="Times New Roman" pitchFamily="18" charset="0"/>
              </a:rPr>
              <a:t>Kendilerine yeterince güven duymadıkları için başarılı</a:t>
            </a:r>
            <a:r>
              <a:rPr lang="tr-TR" altLang="tr-TR" dirty="0" smtClean="0">
                <a:latin typeface="Comic Sans MS" pitchFamily="66" charset="0"/>
              </a:rPr>
              <a:t> </a:t>
            </a:r>
            <a:r>
              <a:rPr lang="tr-TR" altLang="tr-TR" dirty="0" smtClean="0">
                <a:latin typeface="Comic Sans MS" pitchFamily="66" charset="0"/>
                <a:cs typeface="Times New Roman" pitchFamily="18" charset="0"/>
              </a:rPr>
              <a:t>olabileceklerine inanmazlar ve gereği gibi ders çalışmazlar. </a:t>
            </a:r>
          </a:p>
          <a:p>
            <a:pPr algn="just">
              <a:buNone/>
            </a:pPr>
            <a:endParaRPr lang="tr-TR" altLang="tr-TR" dirty="0" smtClean="0">
              <a:latin typeface="Comic Sans MS" pitchFamily="66" charset="0"/>
              <a:cs typeface="Times New Roman" pitchFamily="18" charset="0"/>
            </a:endParaRPr>
          </a:p>
          <a:p>
            <a:pPr algn="just">
              <a:buNone/>
            </a:pPr>
            <a:r>
              <a:rPr lang="tr-TR" altLang="tr-TR" dirty="0" smtClean="0">
                <a:latin typeface="Comic Sans MS" pitchFamily="66" charset="0"/>
                <a:cs typeface="Times New Roman" pitchFamily="18" charset="0"/>
              </a:rPr>
              <a:t>		Genel</a:t>
            </a:r>
            <a:r>
              <a:rPr lang="tr-TR" altLang="tr-TR" dirty="0" smtClean="0">
                <a:latin typeface="Comic Sans MS" pitchFamily="66" charset="0"/>
              </a:rPr>
              <a:t> </a:t>
            </a:r>
            <a:r>
              <a:rPr lang="tr-TR" altLang="tr-TR" dirty="0" smtClean="0">
                <a:latin typeface="Comic Sans MS" pitchFamily="66" charset="0"/>
                <a:cs typeface="Times New Roman" pitchFamily="18" charset="0"/>
              </a:rPr>
              <a:t>olarak bu yaşlardaki gençlerin ilgisini ders çalışmaktan çok başka</a:t>
            </a:r>
            <a:r>
              <a:rPr lang="tr-TR" altLang="tr-TR" dirty="0" smtClean="0">
                <a:latin typeface="Comic Sans MS" pitchFamily="66" charset="0"/>
              </a:rPr>
              <a:t> </a:t>
            </a:r>
            <a:r>
              <a:rPr lang="tr-TR" altLang="tr-TR" dirty="0" smtClean="0">
                <a:latin typeface="Comic Sans MS" pitchFamily="66" charset="0"/>
                <a:cs typeface="Times New Roman" pitchFamily="18" charset="0"/>
              </a:rPr>
              <a:t>şeyler çektiğinden de ders çalışmaya karşı isteksiz olurlar.</a:t>
            </a:r>
            <a:r>
              <a:rPr lang="tr-TR" altLang="tr-TR" dirty="0" smtClean="0">
                <a:latin typeface="Comic Sans MS" pitchFamily="66" charset="0"/>
              </a:rPr>
              <a:t> </a:t>
            </a:r>
          </a:p>
          <a:p>
            <a:pPr algn="just"/>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7239000" cy="876712"/>
          </a:xfrm>
        </p:spPr>
        <p:txBody>
          <a:bodyPr>
            <a:normAutofit/>
          </a:bodyPr>
          <a:lstStyle/>
          <a:p>
            <a:r>
              <a:rPr lang="tr-TR" altLang="tr-TR" b="1" dirty="0" smtClean="0">
                <a:solidFill>
                  <a:srgbClr val="FF0000"/>
                </a:solidFill>
                <a:latin typeface="Comic Sans MS" pitchFamily="66" charset="0"/>
                <a:cs typeface="Times New Roman" pitchFamily="18" charset="0"/>
              </a:rPr>
              <a:t>Disipline Karşı Direniş</a:t>
            </a:r>
            <a:endParaRPr lang="tr-TR" dirty="0">
              <a:solidFill>
                <a:srgbClr val="FF0000"/>
              </a:solidFill>
              <a:latin typeface="Comic Sans MS" pitchFamily="66" charset="0"/>
            </a:endParaRPr>
          </a:p>
        </p:txBody>
      </p:sp>
      <p:sp>
        <p:nvSpPr>
          <p:cNvPr id="3" name="2 İçerik Yer Tutucusu"/>
          <p:cNvSpPr>
            <a:spLocks noGrp="1"/>
          </p:cNvSpPr>
          <p:nvPr>
            <p:ph idx="1"/>
          </p:nvPr>
        </p:nvSpPr>
        <p:spPr>
          <a:xfrm>
            <a:off x="395536" y="1412776"/>
            <a:ext cx="7239000" cy="2952328"/>
          </a:xfrm>
        </p:spPr>
        <p:txBody>
          <a:bodyPr>
            <a:normAutofit fontScale="92500" lnSpcReduction="20000"/>
          </a:bodyPr>
          <a:lstStyle/>
          <a:p>
            <a:pPr algn="just">
              <a:buNone/>
            </a:pPr>
            <a:r>
              <a:rPr lang="tr-TR" altLang="tr-TR" dirty="0" smtClean="0">
                <a:latin typeface="Comic Sans MS" pitchFamily="66" charset="0"/>
                <a:cs typeface="Times New Roman" pitchFamily="18" charset="0"/>
              </a:rPr>
              <a:t>		Yetişkinlerle olan çatışma 13</a:t>
            </a:r>
            <a:r>
              <a:rPr lang="tr-TR" altLang="tr-TR" dirty="0" smtClean="0">
                <a:latin typeface="Comic Sans MS" pitchFamily="66" charset="0"/>
              </a:rPr>
              <a:t> </a:t>
            </a:r>
            <a:r>
              <a:rPr lang="tr-TR" altLang="tr-TR" dirty="0" smtClean="0">
                <a:latin typeface="Comic Sans MS" pitchFamily="66" charset="0"/>
                <a:cs typeface="Times New Roman" pitchFamily="18" charset="0"/>
              </a:rPr>
              <a:t>yaşlarında en üst noktaya gelmektedir. Yasakları saçma, kendine</a:t>
            </a:r>
            <a:r>
              <a:rPr lang="tr-TR" altLang="tr-TR" dirty="0" smtClean="0">
                <a:latin typeface="Comic Sans MS" pitchFamily="66" charset="0"/>
              </a:rPr>
              <a:t> </a:t>
            </a:r>
            <a:r>
              <a:rPr lang="tr-TR" altLang="tr-TR" dirty="0" smtClean="0">
                <a:latin typeface="Comic Sans MS" pitchFamily="66" charset="0"/>
                <a:cs typeface="Times New Roman" pitchFamily="18" charset="0"/>
              </a:rPr>
              <a:t>tanınan hakları yetersiz bulur. Uyarıldığında ‘bana karışamazsınız ben</a:t>
            </a:r>
            <a:r>
              <a:rPr lang="tr-TR" altLang="tr-TR" dirty="0" smtClean="0">
                <a:latin typeface="Comic Sans MS" pitchFamily="66" charset="0"/>
              </a:rPr>
              <a:t> </a:t>
            </a:r>
            <a:r>
              <a:rPr lang="tr-TR" altLang="tr-TR" dirty="0" smtClean="0">
                <a:latin typeface="Comic Sans MS" pitchFamily="66" charset="0"/>
                <a:cs typeface="Times New Roman" pitchFamily="18" charset="0"/>
              </a:rPr>
              <a:t>çocuk değilim’ diyerek birden tepki gösterir. Ailedeki baskıdan</a:t>
            </a:r>
            <a:r>
              <a:rPr lang="tr-TR" altLang="tr-TR" dirty="0" smtClean="0">
                <a:latin typeface="Comic Sans MS" pitchFamily="66" charset="0"/>
              </a:rPr>
              <a:t> </a:t>
            </a:r>
            <a:r>
              <a:rPr lang="tr-TR" altLang="tr-TR" dirty="0" smtClean="0">
                <a:latin typeface="Comic Sans MS" pitchFamily="66" charset="0"/>
                <a:cs typeface="Times New Roman" pitchFamily="18" charset="0"/>
              </a:rPr>
              <a:t>çekinerek karşı gelemediği zaman küskün ve somurtkan bir tutuma</a:t>
            </a:r>
            <a:r>
              <a:rPr lang="tr-TR" altLang="tr-TR" dirty="0" smtClean="0">
                <a:latin typeface="Comic Sans MS" pitchFamily="66" charset="0"/>
              </a:rPr>
              <a:t> </a:t>
            </a:r>
            <a:r>
              <a:rPr lang="tr-TR" altLang="tr-TR" dirty="0" smtClean="0">
                <a:latin typeface="Comic Sans MS" pitchFamily="66" charset="0"/>
                <a:cs typeface="Times New Roman" pitchFamily="18" charset="0"/>
              </a:rPr>
              <a:t>girer. Yaş ilerledikçe bu zıtlık azalır, olgunluk ve hoşgörü artar.</a:t>
            </a:r>
            <a:r>
              <a:rPr lang="tr-TR" altLang="tr-TR" dirty="0" smtClean="0">
                <a:latin typeface="Comic Sans MS" pitchFamily="66" charset="0"/>
              </a:rPr>
              <a:t> </a:t>
            </a:r>
          </a:p>
          <a:p>
            <a:endParaRPr lang="tr-TR" dirty="0"/>
          </a:p>
        </p:txBody>
      </p:sp>
      <p:pic>
        <p:nvPicPr>
          <p:cNvPr id="80898" name="Picture 2" descr="Ergenlerle iletişim - Halis Aile"/>
          <p:cNvPicPr>
            <a:picLocks noChangeAspect="1" noChangeArrowheads="1"/>
          </p:cNvPicPr>
          <p:nvPr/>
        </p:nvPicPr>
        <p:blipFill>
          <a:blip r:embed="rId2" cstate="print"/>
          <a:srcRect/>
          <a:stretch>
            <a:fillRect/>
          </a:stretch>
        </p:blipFill>
        <p:spPr bwMode="auto">
          <a:xfrm>
            <a:off x="1403648" y="4509120"/>
            <a:ext cx="5976664" cy="204217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948720"/>
          </a:xfrm>
        </p:spPr>
        <p:txBody>
          <a:bodyPr/>
          <a:lstStyle/>
          <a:p>
            <a:pPr algn="ctr"/>
            <a:r>
              <a:rPr lang="tr-TR" altLang="tr-TR" b="1" dirty="0" smtClean="0">
                <a:solidFill>
                  <a:srgbClr val="990000"/>
                </a:solidFill>
                <a:latin typeface="Comic Sans MS" pitchFamily="66" charset="0"/>
                <a:cs typeface="Times New Roman" pitchFamily="18" charset="0"/>
              </a:rPr>
              <a:t>Çekingenlik</a:t>
            </a:r>
            <a:endParaRPr lang="tr-TR" dirty="0">
              <a:latin typeface="Comic Sans MS" pitchFamily="66" charset="0"/>
            </a:endParaRPr>
          </a:p>
        </p:txBody>
      </p:sp>
      <p:sp>
        <p:nvSpPr>
          <p:cNvPr id="3" name="2 İçerik Yer Tutucusu"/>
          <p:cNvSpPr>
            <a:spLocks noGrp="1"/>
          </p:cNvSpPr>
          <p:nvPr>
            <p:ph idx="1"/>
          </p:nvPr>
        </p:nvSpPr>
        <p:spPr>
          <a:xfrm>
            <a:off x="467544" y="1484784"/>
            <a:ext cx="7239000" cy="2467656"/>
          </a:xfrm>
        </p:spPr>
        <p:txBody>
          <a:bodyPr>
            <a:normAutofit fontScale="92500" lnSpcReduction="10000"/>
          </a:bodyPr>
          <a:lstStyle/>
          <a:p>
            <a:pPr algn="just">
              <a:buNone/>
            </a:pPr>
            <a:r>
              <a:rPr lang="tr-TR" altLang="tr-TR" b="1" dirty="0" smtClean="0">
                <a:solidFill>
                  <a:srgbClr val="FF3300"/>
                </a:solidFill>
                <a:latin typeface="Comic Sans MS" pitchFamily="66" charset="0"/>
                <a:cs typeface="Times New Roman" pitchFamily="18" charset="0"/>
              </a:rPr>
              <a:t>		</a:t>
            </a:r>
            <a:r>
              <a:rPr lang="tr-TR" altLang="tr-TR" dirty="0" smtClean="0">
                <a:latin typeface="Comic Sans MS" pitchFamily="66" charset="0"/>
                <a:cs typeface="Times New Roman" pitchFamily="18" charset="0"/>
              </a:rPr>
              <a:t>Kendine güven eksikliğinden, hata yapma</a:t>
            </a:r>
            <a:r>
              <a:rPr lang="tr-TR" altLang="tr-TR" dirty="0" smtClean="0">
                <a:latin typeface="Comic Sans MS" pitchFamily="66" charset="0"/>
              </a:rPr>
              <a:t> </a:t>
            </a:r>
            <a:r>
              <a:rPr lang="tr-TR" altLang="tr-TR" dirty="0" smtClean="0">
                <a:latin typeface="Comic Sans MS" pitchFamily="66" charset="0"/>
                <a:cs typeface="Times New Roman" pitchFamily="18" charset="0"/>
              </a:rPr>
              <a:t>kaygısından ileri gelir. Kendinden ve</a:t>
            </a:r>
            <a:r>
              <a:rPr lang="tr-TR" altLang="tr-TR" dirty="0" smtClean="0">
                <a:latin typeface="Comic Sans MS" pitchFamily="66" charset="0"/>
              </a:rPr>
              <a:t> </a:t>
            </a:r>
            <a:r>
              <a:rPr lang="tr-TR" altLang="tr-TR" dirty="0" smtClean="0">
                <a:latin typeface="Comic Sans MS" pitchFamily="66" charset="0"/>
                <a:cs typeface="Times New Roman" pitchFamily="18" charset="0"/>
              </a:rPr>
              <a:t>yeteneklerinden emin olmayan</a:t>
            </a:r>
            <a:r>
              <a:rPr lang="tr-TR" altLang="tr-TR" dirty="0" smtClean="0">
                <a:latin typeface="Comic Sans MS" pitchFamily="66" charset="0"/>
              </a:rPr>
              <a:t> </a:t>
            </a:r>
            <a:r>
              <a:rPr lang="tr-TR" altLang="tr-TR" dirty="0" smtClean="0">
                <a:latin typeface="Comic Sans MS" pitchFamily="66" charset="0"/>
                <a:cs typeface="Times New Roman" pitchFamily="18" charset="0"/>
              </a:rPr>
              <a:t>genç başkalarınca beğenilmeme kaygısıyla aslında yapabileceği bir çok</a:t>
            </a:r>
            <a:r>
              <a:rPr lang="tr-TR" altLang="tr-TR" dirty="0" smtClean="0">
                <a:latin typeface="Comic Sans MS" pitchFamily="66" charset="0"/>
              </a:rPr>
              <a:t> </a:t>
            </a:r>
            <a:r>
              <a:rPr lang="tr-TR" altLang="tr-TR" dirty="0" smtClean="0">
                <a:latin typeface="Comic Sans MS" pitchFamily="66" charset="0"/>
                <a:cs typeface="Times New Roman" pitchFamily="18" charset="0"/>
              </a:rPr>
              <a:t>işten ve insanlardan uzak durabilir. Bu durum gencin girişimciliğini ve</a:t>
            </a:r>
            <a:r>
              <a:rPr lang="tr-TR" altLang="tr-TR" dirty="0" smtClean="0">
                <a:latin typeface="Comic Sans MS" pitchFamily="66" charset="0"/>
              </a:rPr>
              <a:t> </a:t>
            </a:r>
            <a:r>
              <a:rPr lang="tr-TR" altLang="tr-TR" dirty="0" smtClean="0">
                <a:latin typeface="Comic Sans MS" pitchFamily="66" charset="0"/>
                <a:cs typeface="Times New Roman" pitchFamily="18" charset="0"/>
              </a:rPr>
              <a:t>bir çok alandaki başarısını olumsuz yönde etkiler.</a:t>
            </a:r>
            <a:r>
              <a:rPr lang="tr-TR" altLang="tr-TR" dirty="0" smtClean="0">
                <a:latin typeface="Comic Sans MS" pitchFamily="66" charset="0"/>
              </a:rPr>
              <a:t> </a:t>
            </a:r>
          </a:p>
          <a:p>
            <a:pPr algn="just"/>
            <a:endParaRPr lang="tr-TR" dirty="0"/>
          </a:p>
        </p:txBody>
      </p:sp>
      <p:pic>
        <p:nvPicPr>
          <p:cNvPr id="79874" name="Picture 2" descr="Erken ve geç ergenlik kısırlık sebebi - Sağlık Haberleri | NTV"/>
          <p:cNvPicPr>
            <a:picLocks noChangeAspect="1" noChangeArrowheads="1"/>
          </p:cNvPicPr>
          <p:nvPr/>
        </p:nvPicPr>
        <p:blipFill>
          <a:blip r:embed="rId2" cstate="print"/>
          <a:srcRect/>
          <a:stretch>
            <a:fillRect/>
          </a:stretch>
        </p:blipFill>
        <p:spPr bwMode="auto">
          <a:xfrm>
            <a:off x="1763688" y="4149080"/>
            <a:ext cx="5400600" cy="246050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altLang="tr-TR" dirty="0" smtClean="0">
                <a:solidFill>
                  <a:srgbClr val="FF0000"/>
                </a:solidFill>
                <a:latin typeface="Comic Sans MS" pitchFamily="66" charset="0"/>
                <a:cs typeface="Times New Roman" pitchFamily="18" charset="0"/>
              </a:rPr>
              <a:t>Fazla Hayal Kurma</a:t>
            </a:r>
            <a:r>
              <a:rPr lang="tr-TR" altLang="tr-TR" dirty="0" smtClean="0">
                <a:solidFill>
                  <a:srgbClr val="FF0000"/>
                </a:solidFill>
                <a:latin typeface="Comic Sans MS" pitchFamily="66" charset="0"/>
              </a:rPr>
              <a:t> </a:t>
            </a:r>
            <a:br>
              <a:rPr lang="tr-TR" altLang="tr-TR" dirty="0" smtClean="0">
                <a:solidFill>
                  <a:srgbClr val="FF0000"/>
                </a:solidFill>
                <a:latin typeface="Comic Sans MS" pitchFamily="66" charset="0"/>
              </a:rPr>
            </a:br>
            <a:endParaRPr lang="tr-TR" dirty="0">
              <a:solidFill>
                <a:srgbClr val="FF0000"/>
              </a:solidFill>
              <a:latin typeface="Comic Sans MS" pitchFamily="66" charset="0"/>
            </a:endParaRPr>
          </a:p>
        </p:txBody>
      </p:sp>
      <p:sp>
        <p:nvSpPr>
          <p:cNvPr id="3" name="2 İçerik Yer Tutucusu"/>
          <p:cNvSpPr>
            <a:spLocks noGrp="1"/>
          </p:cNvSpPr>
          <p:nvPr>
            <p:ph idx="1"/>
          </p:nvPr>
        </p:nvSpPr>
        <p:spPr>
          <a:xfrm>
            <a:off x="457200" y="1196752"/>
            <a:ext cx="7239000" cy="2736304"/>
          </a:xfrm>
        </p:spPr>
        <p:txBody>
          <a:bodyPr>
            <a:normAutofit fontScale="92500"/>
          </a:bodyPr>
          <a:lstStyle/>
          <a:p>
            <a:pPr algn="just">
              <a:buNone/>
            </a:pPr>
            <a:r>
              <a:rPr lang="tr-TR" altLang="tr-TR" dirty="0" smtClean="0">
                <a:latin typeface="Comic Sans MS" pitchFamily="66" charset="0"/>
                <a:cs typeface="Times New Roman" pitchFamily="18" charset="0"/>
              </a:rPr>
              <a:t>		Zamanlarının önemli bir kısmını hayal</a:t>
            </a:r>
            <a:r>
              <a:rPr lang="tr-TR" altLang="tr-TR" dirty="0" smtClean="0">
                <a:latin typeface="Comic Sans MS" pitchFamily="66" charset="0"/>
              </a:rPr>
              <a:t> </a:t>
            </a:r>
            <a:r>
              <a:rPr lang="tr-TR" altLang="tr-TR" dirty="0" smtClean="0">
                <a:latin typeface="Comic Sans MS" pitchFamily="66" charset="0"/>
                <a:cs typeface="Times New Roman" pitchFamily="18" charset="0"/>
              </a:rPr>
              <a:t>kurma alır. Özellikle ders çalışırken hayal kurma isteği güçlü bir</a:t>
            </a:r>
            <a:r>
              <a:rPr lang="tr-TR" altLang="tr-TR" dirty="0" smtClean="0">
                <a:latin typeface="Comic Sans MS" pitchFamily="66" charset="0"/>
              </a:rPr>
              <a:t> </a:t>
            </a:r>
            <a:r>
              <a:rPr lang="tr-TR" altLang="tr-TR" dirty="0" smtClean="0">
                <a:latin typeface="Comic Sans MS" pitchFamily="66" charset="0"/>
                <a:cs typeface="Times New Roman" pitchFamily="18" charset="0"/>
              </a:rPr>
              <a:t>biçimde ortaya çıkar ve zaman kaybına neden olur. Kişilik arayışı</a:t>
            </a:r>
            <a:r>
              <a:rPr lang="tr-TR" altLang="tr-TR" dirty="0" smtClean="0">
                <a:latin typeface="Comic Sans MS" pitchFamily="66" charset="0"/>
              </a:rPr>
              <a:t> </a:t>
            </a:r>
            <a:r>
              <a:rPr lang="tr-TR" altLang="tr-TR" dirty="0" smtClean="0">
                <a:latin typeface="Comic Sans MS" pitchFamily="66" charset="0"/>
                <a:cs typeface="Times New Roman" pitchFamily="18" charset="0"/>
              </a:rPr>
              <a:t>içinde olan genç, gerçek dünyada ulaşamadığı isteklerine ve üstünlük</a:t>
            </a:r>
            <a:r>
              <a:rPr lang="tr-TR" altLang="tr-TR" dirty="0" smtClean="0">
                <a:latin typeface="Comic Sans MS" pitchFamily="66" charset="0"/>
              </a:rPr>
              <a:t> </a:t>
            </a:r>
            <a:r>
              <a:rPr lang="tr-TR" altLang="tr-TR" dirty="0" smtClean="0">
                <a:latin typeface="Comic Sans MS" pitchFamily="66" charset="0"/>
                <a:cs typeface="Times New Roman" pitchFamily="18" charset="0"/>
              </a:rPr>
              <a:t>arzusuna hayaller vasıtasıyla ulaşıp mutlu olmaya çalışır.</a:t>
            </a:r>
            <a:r>
              <a:rPr lang="tr-TR" altLang="tr-TR" dirty="0" smtClean="0">
                <a:latin typeface="Comic Sans MS" pitchFamily="66" charset="0"/>
              </a:rPr>
              <a:t> </a:t>
            </a:r>
          </a:p>
          <a:p>
            <a:pPr algn="just"/>
            <a:endParaRPr lang="tr-TR" dirty="0"/>
          </a:p>
        </p:txBody>
      </p:sp>
      <p:pic>
        <p:nvPicPr>
          <p:cNvPr id="78850" name="Picture 2" descr="Çocuğum Ergenlik Dönemine Girdi. Peki Şimdi Ne Olacak? |"/>
          <p:cNvPicPr>
            <a:picLocks noChangeAspect="1" noChangeArrowheads="1"/>
          </p:cNvPicPr>
          <p:nvPr/>
        </p:nvPicPr>
        <p:blipFill>
          <a:blip r:embed="rId2" cstate="print"/>
          <a:srcRect/>
          <a:stretch>
            <a:fillRect/>
          </a:stretch>
        </p:blipFill>
        <p:spPr bwMode="auto">
          <a:xfrm>
            <a:off x="1475656" y="4221088"/>
            <a:ext cx="5832648" cy="23042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437112"/>
            <a:ext cx="7488832" cy="1584176"/>
          </a:xfrm>
        </p:spPr>
        <p:txBody>
          <a:bodyPr/>
          <a:lstStyle/>
          <a:p>
            <a:pPr algn="just">
              <a:buNone/>
            </a:pPr>
            <a:r>
              <a:rPr lang="tr-TR" altLang="tr-TR" b="1" dirty="0" smtClean="0">
                <a:solidFill>
                  <a:srgbClr val="FF0000"/>
                </a:solidFill>
                <a:latin typeface="Comic Sans MS" pitchFamily="66" charset="0"/>
                <a:cs typeface="Times New Roman" pitchFamily="18" charset="0"/>
              </a:rPr>
              <a:t>		</a:t>
            </a:r>
            <a:r>
              <a:rPr lang="tr-TR" altLang="tr-TR" dirty="0" smtClean="0">
                <a:latin typeface="Comic Sans MS" pitchFamily="66" charset="0"/>
                <a:cs typeface="Times New Roman" pitchFamily="18" charset="0"/>
              </a:rPr>
              <a:t>İçinde bulunduğunuz dönem olan ergenlik hızlı biyolojik, fizyolojik, zihinsel ve toplumsal gelişim sürecini içermektedir.</a:t>
            </a:r>
            <a:endParaRPr lang="tr-TR" dirty="0"/>
          </a:p>
        </p:txBody>
      </p:sp>
      <p:pic>
        <p:nvPicPr>
          <p:cNvPr id="40962" name="Picture 2" descr="Erken Ergenlik - Academic Hospital"/>
          <p:cNvPicPr>
            <a:picLocks noChangeAspect="1" noChangeArrowheads="1"/>
          </p:cNvPicPr>
          <p:nvPr/>
        </p:nvPicPr>
        <p:blipFill>
          <a:blip r:embed="rId2" cstate="print"/>
          <a:srcRect/>
          <a:stretch>
            <a:fillRect/>
          </a:stretch>
        </p:blipFill>
        <p:spPr bwMode="auto">
          <a:xfrm>
            <a:off x="971600" y="908720"/>
            <a:ext cx="6768752" cy="316835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908720"/>
            <a:ext cx="7239000" cy="1143000"/>
          </a:xfrm>
        </p:spPr>
        <p:txBody>
          <a:bodyPr>
            <a:normAutofit fontScale="90000"/>
          </a:bodyPr>
          <a:lstStyle/>
          <a:p>
            <a:pPr algn="ctr"/>
            <a:r>
              <a:rPr lang="tr-TR" altLang="tr-TR" b="1" dirty="0" smtClean="0">
                <a:solidFill>
                  <a:srgbClr val="FF0000"/>
                </a:solidFill>
                <a:latin typeface="Comic Sans MS" pitchFamily="66" charset="0"/>
                <a:cs typeface="Times New Roman" pitchFamily="18" charset="0"/>
              </a:rPr>
              <a:t>Duygululuğun Artması</a:t>
            </a:r>
            <a:r>
              <a:rPr lang="tr-TR" altLang="tr-TR" dirty="0" smtClean="0">
                <a:solidFill>
                  <a:srgbClr val="FF0000"/>
                </a:solidFill>
                <a:latin typeface="Comic Sans MS" pitchFamily="66" charset="0"/>
              </a:rPr>
              <a:t> </a:t>
            </a:r>
            <a:r>
              <a:rPr lang="tr-TR" altLang="tr-TR" dirty="0" smtClean="0"/>
              <a:t/>
            </a:r>
            <a:br>
              <a:rPr lang="tr-TR" altLang="tr-TR" dirty="0" smtClean="0"/>
            </a:br>
            <a:endParaRPr lang="tr-TR" dirty="0"/>
          </a:p>
        </p:txBody>
      </p:sp>
      <p:sp>
        <p:nvSpPr>
          <p:cNvPr id="3" name="2 İçerik Yer Tutucusu"/>
          <p:cNvSpPr>
            <a:spLocks noGrp="1"/>
          </p:cNvSpPr>
          <p:nvPr>
            <p:ph idx="1"/>
          </p:nvPr>
        </p:nvSpPr>
        <p:spPr>
          <a:xfrm>
            <a:off x="467544" y="1988840"/>
            <a:ext cx="7239000" cy="4555888"/>
          </a:xfrm>
        </p:spPr>
        <p:txBody>
          <a:bodyPr>
            <a:normAutofit/>
          </a:bodyPr>
          <a:lstStyle/>
          <a:p>
            <a:pPr algn="just">
              <a:buNone/>
            </a:pPr>
            <a:r>
              <a:rPr lang="tr-TR" altLang="tr-TR" dirty="0" smtClean="0">
                <a:latin typeface="Comic Sans MS" pitchFamily="66" charset="0"/>
                <a:cs typeface="Times New Roman" pitchFamily="18" charset="0"/>
              </a:rPr>
              <a:t>		Karamsarlık, ufacık bir nedenle</a:t>
            </a:r>
            <a:r>
              <a:rPr lang="tr-TR" altLang="tr-TR" dirty="0" smtClean="0">
                <a:latin typeface="Comic Sans MS" pitchFamily="66" charset="0"/>
              </a:rPr>
              <a:t> </a:t>
            </a:r>
            <a:r>
              <a:rPr lang="tr-TR" altLang="tr-TR" dirty="0" smtClean="0">
                <a:latin typeface="Comic Sans MS" pitchFamily="66" charset="0"/>
                <a:cs typeface="Times New Roman" pitchFamily="18" charset="0"/>
              </a:rPr>
              <a:t>ağlamalar, alınganlık artan duygululuğun sonucu olmaktadır. Erkekler</a:t>
            </a:r>
            <a:r>
              <a:rPr lang="tr-TR" altLang="tr-TR" dirty="0" smtClean="0">
                <a:latin typeface="Comic Sans MS" pitchFamily="66" charset="0"/>
              </a:rPr>
              <a:t> </a:t>
            </a:r>
            <a:r>
              <a:rPr lang="tr-TR" altLang="tr-TR" dirty="0" smtClean="0">
                <a:latin typeface="Comic Sans MS" pitchFamily="66" charset="0"/>
                <a:cs typeface="Times New Roman" pitchFamily="18" charset="0"/>
              </a:rPr>
              <a:t>kızlara göre sinirlidirler.</a:t>
            </a:r>
          </a:p>
          <a:p>
            <a:pPr algn="just">
              <a:buNone/>
            </a:pPr>
            <a:r>
              <a:rPr lang="tr-TR" altLang="tr-TR" dirty="0" smtClean="0">
                <a:latin typeface="Comic Sans MS" pitchFamily="66" charset="0"/>
                <a:cs typeface="Times New Roman" pitchFamily="18" charset="0"/>
              </a:rPr>
              <a:t>		Kendilerinde olan huy değişikliği</a:t>
            </a:r>
            <a:r>
              <a:rPr lang="tr-TR" altLang="tr-TR" dirty="0" smtClean="0">
                <a:latin typeface="Comic Sans MS" pitchFamily="66" charset="0"/>
              </a:rPr>
              <a:t> </a:t>
            </a:r>
            <a:r>
              <a:rPr lang="tr-TR" altLang="tr-TR" dirty="0" smtClean="0">
                <a:latin typeface="Comic Sans MS" pitchFamily="66" charset="0"/>
                <a:cs typeface="Times New Roman" pitchFamily="18" charset="0"/>
              </a:rPr>
              <a:t>yetişkinlerce yüzüne söylendiğinde bu durum ergeni kimse tarafından</a:t>
            </a:r>
            <a:r>
              <a:rPr lang="tr-TR" altLang="tr-TR" dirty="0" smtClean="0">
                <a:latin typeface="Comic Sans MS" pitchFamily="66" charset="0"/>
              </a:rPr>
              <a:t> </a:t>
            </a:r>
            <a:r>
              <a:rPr lang="tr-TR" altLang="tr-TR" dirty="0" smtClean="0">
                <a:latin typeface="Comic Sans MS" pitchFamily="66" charset="0"/>
                <a:cs typeface="Times New Roman" pitchFamily="18" charset="0"/>
              </a:rPr>
              <a:t>sevilmiyor inancına götürür.</a:t>
            </a:r>
            <a:r>
              <a:rPr lang="tr-TR" altLang="tr-TR" b="1" dirty="0" smtClean="0">
                <a:latin typeface="Comic Sans MS" pitchFamily="66" charset="0"/>
              </a:rPr>
              <a:t> </a:t>
            </a:r>
          </a:p>
          <a:p>
            <a:pPr algn="just"/>
            <a:endParaRPr lang="tr-TR" dirty="0">
              <a:latin typeface="Comic Sans MS" pitchFamily="66" charset="0"/>
            </a:endParaRPr>
          </a:p>
        </p:txBody>
      </p:sp>
      <p:sp>
        <p:nvSpPr>
          <p:cNvPr id="81922" name="AutoShape 2" descr="Ergenlik Dönemi | Bursa Psiko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altLang="tr-TR" b="1" dirty="0" smtClean="0"/>
              <a:t>ERGENLİKTE ÖZBAKIM</a:t>
            </a:r>
            <a:endParaRPr lang="tr-TR" dirty="0"/>
          </a:p>
        </p:txBody>
      </p:sp>
      <p:pic>
        <p:nvPicPr>
          <p:cNvPr id="76802" name="Picture 2" descr="Çocuklarda Erken Ergenlik"/>
          <p:cNvPicPr>
            <a:picLocks noChangeAspect="1" noChangeArrowheads="1"/>
          </p:cNvPicPr>
          <p:nvPr/>
        </p:nvPicPr>
        <p:blipFill>
          <a:blip r:embed="rId2" cstate="print"/>
          <a:srcRect/>
          <a:stretch>
            <a:fillRect/>
          </a:stretch>
        </p:blipFill>
        <p:spPr bwMode="auto">
          <a:xfrm>
            <a:off x="2195736" y="2348880"/>
            <a:ext cx="4464496" cy="367240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7239000" cy="5907056"/>
          </a:xfrm>
        </p:spPr>
        <p:txBody>
          <a:bodyPr>
            <a:normAutofit/>
          </a:bodyPr>
          <a:lstStyle/>
          <a:p>
            <a:pPr algn="ctr">
              <a:lnSpc>
                <a:spcPct val="90000"/>
              </a:lnSpc>
              <a:buNone/>
            </a:pPr>
            <a:r>
              <a:rPr lang="tr-TR" altLang="tr-TR" b="1" dirty="0" smtClean="0">
                <a:solidFill>
                  <a:srgbClr val="FF0000"/>
                </a:solidFill>
                <a:latin typeface="Comic Sans MS" pitchFamily="66" charset="0"/>
              </a:rPr>
              <a:t>ERGENLİK SİVİLCESİ </a:t>
            </a:r>
          </a:p>
          <a:p>
            <a:pPr algn="ctr">
              <a:lnSpc>
                <a:spcPct val="90000"/>
              </a:lnSpc>
              <a:buNone/>
            </a:pPr>
            <a:endParaRPr lang="tr-TR" altLang="tr-TR" dirty="0" smtClean="0">
              <a:solidFill>
                <a:srgbClr val="FF0000"/>
              </a:solidFill>
              <a:latin typeface="Comic Sans MS" pitchFamily="66" charset="0"/>
            </a:endParaRPr>
          </a:p>
          <a:p>
            <a:pPr algn="just">
              <a:lnSpc>
                <a:spcPct val="90000"/>
              </a:lnSpc>
              <a:buNone/>
            </a:pPr>
            <a:r>
              <a:rPr lang="tr-TR" altLang="tr-TR" dirty="0" smtClean="0">
                <a:latin typeface="Comic Sans MS" pitchFamily="66" charset="0"/>
              </a:rPr>
              <a:t>		Her on kişiden sekizinin yaşamının bir döneminde karşı karşıya kaldığı akne, yağ bezlerinin aşırı yağ salgılaması ve kıl diplerinden giren çeşitli bakterilerin etkisiyle ortaya çıkan bir tür iltihaptır.</a:t>
            </a:r>
          </a:p>
          <a:p>
            <a:pPr algn="just">
              <a:lnSpc>
                <a:spcPct val="90000"/>
              </a:lnSpc>
              <a:buNone/>
            </a:pPr>
            <a:endParaRPr lang="tr-TR" altLang="tr-TR" dirty="0" smtClean="0">
              <a:latin typeface="Comic Sans MS" pitchFamily="66" charset="0"/>
            </a:endParaRPr>
          </a:p>
          <a:p>
            <a:pPr algn="just">
              <a:lnSpc>
                <a:spcPct val="90000"/>
              </a:lnSpc>
              <a:buNone/>
            </a:pPr>
            <a:r>
              <a:rPr lang="tr-TR" altLang="tr-TR" dirty="0" smtClean="0">
                <a:latin typeface="Comic Sans MS" pitchFamily="66" charset="0"/>
              </a:rPr>
              <a:t>		Akne denince, deride görülen siyah noktalar, kırmızı kabartılar, iltihaplı sivilceler ve kistler gibi farklı görünümlü oluşumlar anlaşılır. En sık 12-20 yaşları arasında görülür. Ergenlik sivilceleri en çok yüzde olmak üzere omuzlar, sırt ve göğüste görülebilir</a:t>
            </a:r>
            <a:endParaRPr lang="tr-TR" dirty="0">
              <a:latin typeface="Comic Sans MS" pitchFamily="66"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04664"/>
            <a:ext cx="7239000" cy="3024336"/>
          </a:xfrm>
        </p:spPr>
        <p:txBody>
          <a:bodyPr>
            <a:normAutofit lnSpcReduction="10000"/>
          </a:bodyPr>
          <a:lstStyle/>
          <a:p>
            <a:pPr algn="just">
              <a:buNone/>
            </a:pPr>
            <a:r>
              <a:rPr lang="tr-TR" altLang="tr-TR" dirty="0" smtClean="0">
                <a:solidFill>
                  <a:srgbClr val="FF0000"/>
                </a:solidFill>
              </a:rPr>
              <a:t>		</a:t>
            </a:r>
            <a:r>
              <a:rPr lang="tr-TR" altLang="tr-TR" dirty="0" smtClean="0">
                <a:solidFill>
                  <a:srgbClr val="FF0000"/>
                </a:solidFill>
                <a:latin typeface="Comic Sans MS" pitchFamily="66" charset="0"/>
              </a:rPr>
              <a:t>Aknenin ortaya çıkmasını engelleyen </a:t>
            </a:r>
            <a:r>
              <a:rPr lang="tr-TR" altLang="tr-TR" dirty="0" err="1" smtClean="0">
                <a:solidFill>
                  <a:srgbClr val="FF0000"/>
                </a:solidFill>
                <a:latin typeface="Comic Sans MS" pitchFamily="66" charset="0"/>
              </a:rPr>
              <a:t>iIk</a:t>
            </a:r>
            <a:r>
              <a:rPr lang="tr-TR" altLang="tr-TR" dirty="0" smtClean="0">
                <a:solidFill>
                  <a:srgbClr val="FF0000"/>
                </a:solidFill>
                <a:latin typeface="Comic Sans MS" pitchFamily="66" charset="0"/>
              </a:rPr>
              <a:t> ve en etkili önlem; iyi bir deri temizliğidir. </a:t>
            </a:r>
            <a:r>
              <a:rPr lang="tr-TR" altLang="tr-TR" dirty="0" smtClean="0">
                <a:latin typeface="Comic Sans MS" pitchFamily="66" charset="0"/>
              </a:rPr>
              <a:t>Yağlı derinin üzerinden yağlı tabakanın ve bakterilerin uzaklaştırılması anlamına gelen temizlik sırasında, deri ile aynı asitlik özelliğine sahip ürünler kullanılırsa daha az tahrişe yol açılır. Bu amaçla kullanılabilecek birçok temizlik ürünü bulunmaktadır.</a:t>
            </a:r>
          </a:p>
          <a:p>
            <a:pPr algn="just"/>
            <a:endParaRPr lang="tr-TR" dirty="0">
              <a:latin typeface="Comic Sans MS" pitchFamily="66" charset="0"/>
            </a:endParaRPr>
          </a:p>
        </p:txBody>
      </p:sp>
      <p:pic>
        <p:nvPicPr>
          <p:cNvPr id="74754" name="Picture 2" descr="Ergenlik sivilcesine ne iyi gelir? Ergenlik sivilcesi nedenleri ve  tedavisi… - Sağlık son dakika haberler"/>
          <p:cNvPicPr>
            <a:picLocks noChangeAspect="1" noChangeArrowheads="1"/>
          </p:cNvPicPr>
          <p:nvPr/>
        </p:nvPicPr>
        <p:blipFill>
          <a:blip r:embed="rId2" cstate="print"/>
          <a:srcRect/>
          <a:stretch>
            <a:fillRect/>
          </a:stretch>
        </p:blipFill>
        <p:spPr bwMode="auto">
          <a:xfrm>
            <a:off x="971600" y="3717032"/>
            <a:ext cx="6480720" cy="298249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altLang="tr-TR" b="1" dirty="0" smtClean="0">
                <a:solidFill>
                  <a:srgbClr val="FF0000"/>
                </a:solidFill>
                <a:latin typeface="Comic Sans MS" pitchFamily="66" charset="0"/>
              </a:rPr>
              <a:t>Koltuk </a:t>
            </a:r>
            <a:r>
              <a:rPr lang="tr-TR" altLang="tr-TR" b="1" dirty="0" err="1" smtClean="0">
                <a:solidFill>
                  <a:srgbClr val="FF0000"/>
                </a:solidFill>
                <a:latin typeface="Comic Sans MS" pitchFamily="66" charset="0"/>
              </a:rPr>
              <a:t>ALtı</a:t>
            </a:r>
            <a:r>
              <a:rPr lang="tr-TR" altLang="tr-TR" b="1" dirty="0" smtClean="0">
                <a:solidFill>
                  <a:srgbClr val="FF0000"/>
                </a:solidFill>
                <a:latin typeface="Comic Sans MS" pitchFamily="66" charset="0"/>
              </a:rPr>
              <a:t> ve Kasık Bölgesi Temizliği</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normAutofit/>
          </a:bodyPr>
          <a:lstStyle/>
          <a:p>
            <a:pPr algn="just">
              <a:buNone/>
            </a:pPr>
            <a:r>
              <a:rPr lang="tr-TR" altLang="tr-TR" b="1" dirty="0" smtClean="0"/>
              <a:t>		</a:t>
            </a:r>
            <a:r>
              <a:rPr lang="tr-TR" altLang="tr-TR" dirty="0" smtClean="0">
                <a:latin typeface="Comic Sans MS" pitchFamily="66" charset="0"/>
              </a:rPr>
              <a:t>Ergenlikle birlikte hormonların etkisi ile, koltuk altı ve kasık bölgesinde tüylenme başlar. Tüyler, bu bölgedeki ter ve yağ bezlerinin, üreme organlarının salgıladığı kokuların çevreye yayılmasına, temizlenmediğinde de enfeksiyonlara neden olabilir. </a:t>
            </a:r>
          </a:p>
          <a:p>
            <a:pPr algn="just">
              <a:buNone/>
            </a:pPr>
            <a:r>
              <a:rPr lang="tr-TR" altLang="tr-TR" dirty="0" smtClean="0">
                <a:latin typeface="Comic Sans MS" pitchFamily="66" charset="0"/>
              </a:rPr>
              <a:t>		Bu nedenle uzadıklarında uygun yöntemler kullanılarak giderilmelidir. Bunları kullanırken dikkatli olunmalı ve kullanımı önceden çok iyi öğrenilmelidir.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363272" cy="5544616"/>
          </a:xfrm>
        </p:spPr>
        <p:txBody>
          <a:bodyPr>
            <a:normAutofit lnSpcReduction="10000"/>
          </a:bodyPr>
          <a:lstStyle/>
          <a:p>
            <a:pPr lvl="0">
              <a:buNone/>
            </a:pPr>
            <a:r>
              <a:rPr lang="tr-TR" sz="4000" i="1" dirty="0">
                <a:solidFill>
                  <a:srgbClr val="C00000"/>
                </a:solidFill>
                <a:latin typeface="Comic Sans MS" pitchFamily="66" charset="0"/>
              </a:rPr>
              <a:t>“Bedensel özellikleriniz,</a:t>
            </a:r>
          </a:p>
          <a:p>
            <a:pPr lvl="0">
              <a:buNone/>
            </a:pPr>
            <a:r>
              <a:rPr lang="tr-TR" sz="4000" i="1" dirty="0">
                <a:solidFill>
                  <a:srgbClr val="C00000"/>
                </a:solidFill>
                <a:latin typeface="Comic Sans MS" pitchFamily="66" charset="0"/>
              </a:rPr>
              <a:t> duygularınız, zekanız, </a:t>
            </a:r>
          </a:p>
          <a:p>
            <a:pPr lvl="0">
              <a:buNone/>
            </a:pPr>
            <a:r>
              <a:rPr lang="tr-TR" sz="4000" i="1" dirty="0">
                <a:solidFill>
                  <a:srgbClr val="C00000"/>
                </a:solidFill>
                <a:latin typeface="Comic Sans MS" pitchFamily="66" charset="0"/>
              </a:rPr>
              <a:t>hoşlandığınız şeyler , </a:t>
            </a:r>
          </a:p>
          <a:p>
            <a:pPr lvl="0">
              <a:buNone/>
            </a:pPr>
            <a:r>
              <a:rPr lang="tr-TR" sz="4000" i="1" dirty="0">
                <a:solidFill>
                  <a:srgbClr val="C00000"/>
                </a:solidFill>
                <a:latin typeface="Comic Sans MS" pitchFamily="66" charset="0"/>
              </a:rPr>
              <a:t>yapabildikleriniz ve </a:t>
            </a:r>
          </a:p>
          <a:p>
            <a:pPr lvl="0">
              <a:buNone/>
            </a:pPr>
            <a:r>
              <a:rPr lang="tr-TR" sz="4000" i="1" dirty="0">
                <a:solidFill>
                  <a:srgbClr val="C00000"/>
                </a:solidFill>
                <a:latin typeface="Comic Sans MS" pitchFamily="66" charset="0"/>
              </a:rPr>
              <a:t>yapamadıklarınızla …..</a:t>
            </a:r>
          </a:p>
          <a:p>
            <a:pPr lvl="0" algn="ctr">
              <a:buNone/>
            </a:pPr>
            <a:endParaRPr lang="tr-TR" sz="4000" i="1" dirty="0">
              <a:solidFill>
                <a:srgbClr val="C00000"/>
              </a:solidFill>
              <a:latin typeface="Comic Sans MS" pitchFamily="66" charset="0"/>
            </a:endParaRPr>
          </a:p>
          <a:p>
            <a:pPr lvl="0" algn="ctr">
              <a:buNone/>
            </a:pPr>
            <a:r>
              <a:rPr lang="tr-TR" sz="4000" i="1" dirty="0">
                <a:solidFill>
                  <a:srgbClr val="C00000"/>
                </a:solidFill>
                <a:latin typeface="Comic Sans MS" pitchFamily="66" charset="0"/>
              </a:rPr>
              <a:t>Sizler biriciksiniz, teksiniz, özelsiniz”</a:t>
            </a:r>
          </a:p>
          <a:p>
            <a:pPr marL="0" indent="0" algn="ctr">
              <a:buNone/>
            </a:pPr>
            <a:endParaRPr lang="tr-TR" dirty="0"/>
          </a:p>
        </p:txBody>
      </p:sp>
    </p:spTree>
    <p:extLst>
      <p:ext uri="{BB962C8B-B14F-4D97-AF65-F5344CB8AC3E}">
        <p14:creationId xmlns:p14="http://schemas.microsoft.com/office/powerpoint/2010/main" val="196355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221249440"/>
              </p:ext>
            </p:extLst>
          </p:nvPr>
        </p:nvGraphicFramePr>
        <p:xfrm>
          <a:off x="827584" y="1124744"/>
          <a:ext cx="756084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12" y="3610112"/>
            <a:ext cx="5724128" cy="32198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t>	</a:t>
            </a:r>
            <a:r>
              <a:rPr lang="tr-TR" sz="5400" dirty="0" smtClean="0">
                <a:latin typeface="Comic Sans MS" pitchFamily="66" charset="0"/>
              </a:rPr>
              <a:t>ERGENLİK</a:t>
            </a:r>
            <a:r>
              <a:rPr lang="tr-TR" sz="5400" dirty="0">
                <a:latin typeface="Comic Sans MS" pitchFamily="66" charset="0"/>
              </a:rPr>
              <a:t> HER </a:t>
            </a:r>
            <a:r>
              <a:rPr lang="tr-TR" sz="5400" dirty="0" smtClean="0">
                <a:latin typeface="Comic Sans MS" pitchFamily="66" charset="0"/>
              </a:rPr>
              <a:t>ÇOCUKTA AYRI </a:t>
            </a:r>
            <a:r>
              <a:rPr lang="tr-TR" sz="5400" dirty="0">
                <a:latin typeface="Comic Sans MS" pitchFamily="66" charset="0"/>
              </a:rPr>
              <a:t>YAŞLARDA BAŞLAYABİLİR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412776"/>
            <a:ext cx="7344816" cy="1143000"/>
          </a:xfrm>
        </p:spPr>
        <p:txBody>
          <a:bodyPr>
            <a:normAutofit fontScale="90000"/>
          </a:bodyPr>
          <a:lstStyle/>
          <a:p>
            <a:pPr algn="ctr"/>
            <a:r>
              <a:rPr lang="tr-TR" altLang="tr-TR" b="1" dirty="0" smtClean="0">
                <a:solidFill>
                  <a:srgbClr val="CC0000"/>
                </a:solidFill>
                <a:latin typeface="Comic Sans MS" pitchFamily="66" charset="0"/>
                <a:cs typeface="Times New Roman" pitchFamily="18" charset="0"/>
              </a:rPr>
              <a:t>Aşağıdaki soruları kendinize sordunuz mu?</a:t>
            </a:r>
            <a:r>
              <a:rPr lang="tr-TR" altLang="tr-TR" dirty="0" smtClean="0">
                <a:latin typeface="Comic Sans MS" pitchFamily="66" charset="0"/>
              </a:rPr>
              <a:t> </a:t>
            </a:r>
            <a:br>
              <a:rPr lang="tr-TR" altLang="tr-TR" dirty="0" smtClean="0">
                <a:latin typeface="Comic Sans MS" pitchFamily="66" charset="0"/>
              </a:rPr>
            </a:br>
            <a:endParaRPr lang="tr-TR" dirty="0"/>
          </a:p>
        </p:txBody>
      </p:sp>
      <p:sp>
        <p:nvSpPr>
          <p:cNvPr id="3" name="2 İçerik Yer Tutucusu"/>
          <p:cNvSpPr>
            <a:spLocks noGrp="1"/>
          </p:cNvSpPr>
          <p:nvPr>
            <p:ph idx="1"/>
          </p:nvPr>
        </p:nvSpPr>
        <p:spPr>
          <a:xfrm>
            <a:off x="395536" y="2060848"/>
            <a:ext cx="8229600" cy="4389120"/>
          </a:xfrm>
        </p:spPr>
        <p:txBody>
          <a:bodyPr>
            <a:normAutofit/>
          </a:bodyPr>
          <a:lstStyle/>
          <a:p>
            <a:r>
              <a:rPr lang="tr-TR" altLang="tr-TR" dirty="0" smtClean="0">
                <a:solidFill>
                  <a:srgbClr val="0070C0"/>
                </a:solidFill>
                <a:latin typeface="Comic Sans MS" pitchFamily="66" charset="0"/>
                <a:cs typeface="Times New Roman" pitchFamily="18" charset="0"/>
              </a:rPr>
              <a:t>Neden böyle sakarca davranıyorum?</a:t>
            </a:r>
          </a:p>
          <a:p>
            <a:r>
              <a:rPr lang="tr-TR" altLang="tr-TR" dirty="0" smtClean="0">
                <a:solidFill>
                  <a:srgbClr val="0070C0"/>
                </a:solidFill>
                <a:latin typeface="Comic Sans MS" pitchFamily="66" charset="0"/>
                <a:cs typeface="Times New Roman" pitchFamily="18" charset="0"/>
              </a:rPr>
              <a:t>Niye elimi kolumu koyacak yer bulamıyorum?</a:t>
            </a:r>
          </a:p>
          <a:p>
            <a:r>
              <a:rPr lang="tr-TR" altLang="tr-TR" dirty="0" smtClean="0">
                <a:solidFill>
                  <a:srgbClr val="0070C0"/>
                </a:solidFill>
                <a:latin typeface="Comic Sans MS" pitchFamily="66" charset="0"/>
                <a:cs typeface="Times New Roman" pitchFamily="18" charset="0"/>
              </a:rPr>
              <a:t>Niçin vücudum tanıyamayacağım kadar hızlı</a:t>
            </a:r>
          </a:p>
          <a:p>
            <a:pPr>
              <a:buFontTx/>
              <a:buNone/>
            </a:pPr>
            <a:r>
              <a:rPr lang="tr-TR" altLang="tr-TR" dirty="0" smtClean="0">
                <a:solidFill>
                  <a:srgbClr val="0070C0"/>
                </a:solidFill>
                <a:latin typeface="Comic Sans MS" pitchFamily="66" charset="0"/>
              </a:rPr>
              <a:t>    </a:t>
            </a:r>
            <a:r>
              <a:rPr lang="tr-TR" altLang="tr-TR" dirty="0" smtClean="0">
                <a:solidFill>
                  <a:srgbClr val="0070C0"/>
                </a:solidFill>
                <a:latin typeface="Comic Sans MS" pitchFamily="66" charset="0"/>
                <a:cs typeface="Times New Roman" pitchFamily="18" charset="0"/>
              </a:rPr>
              <a:t>değişiyor?</a:t>
            </a:r>
          </a:p>
          <a:p>
            <a:r>
              <a:rPr lang="tr-TR" altLang="tr-TR" dirty="0" smtClean="0">
                <a:solidFill>
                  <a:srgbClr val="0070C0"/>
                </a:solidFill>
                <a:latin typeface="Comic Sans MS" pitchFamily="66" charset="0"/>
                <a:cs typeface="Times New Roman" pitchFamily="18" charset="0"/>
              </a:rPr>
              <a:t>Neden sesimi kontrol edemiyorum?</a:t>
            </a:r>
          </a:p>
          <a:p>
            <a:r>
              <a:rPr lang="tr-TR" altLang="tr-TR" dirty="0" smtClean="0">
                <a:solidFill>
                  <a:srgbClr val="0070C0"/>
                </a:solidFill>
                <a:latin typeface="Comic Sans MS" pitchFamily="66" charset="0"/>
                <a:cs typeface="Times New Roman" pitchFamily="18" charset="0"/>
              </a:rPr>
              <a:t>Aman Allah'ım kıllanıyorum, şimdi ne yapacağım?</a:t>
            </a:r>
          </a:p>
          <a:p>
            <a:r>
              <a:rPr lang="tr-TR" altLang="tr-TR" dirty="0" smtClean="0">
                <a:solidFill>
                  <a:srgbClr val="0070C0"/>
                </a:solidFill>
                <a:latin typeface="Comic Sans MS" pitchFamily="66" charset="0"/>
                <a:cs typeface="Times New Roman" pitchFamily="18" charset="0"/>
              </a:rPr>
              <a:t>Duygularımın böyle sık sık değişmesinin nedeni ne</a:t>
            </a:r>
          </a:p>
          <a:p>
            <a:r>
              <a:rPr lang="tr-TR" altLang="tr-TR" dirty="0" smtClean="0">
                <a:solidFill>
                  <a:srgbClr val="0070C0"/>
                </a:solidFill>
                <a:latin typeface="Comic Sans MS" pitchFamily="66" charset="0"/>
                <a:cs typeface="Times New Roman" pitchFamily="18" charset="0"/>
              </a:rPr>
              <a:t>Kendimi tanıy</a:t>
            </a:r>
            <a:r>
              <a:rPr lang="tr-TR" altLang="tr-TR" dirty="0" smtClean="0">
                <a:solidFill>
                  <a:srgbClr val="0070C0"/>
                </a:solidFill>
                <a:latin typeface="Comic Sans MS" pitchFamily="66" charset="0"/>
              </a:rPr>
              <a:t>or muy</a:t>
            </a:r>
            <a:r>
              <a:rPr lang="tr-TR" altLang="tr-TR" dirty="0" smtClean="0">
                <a:solidFill>
                  <a:srgbClr val="0070C0"/>
                </a:solidFill>
                <a:latin typeface="Comic Sans MS" pitchFamily="66" charset="0"/>
                <a:cs typeface="Times New Roman" pitchFamily="18" charset="0"/>
              </a:rPr>
              <a:t>um?</a:t>
            </a:r>
            <a:r>
              <a:rPr lang="tr-TR" altLang="tr-TR" dirty="0" smtClean="0">
                <a:solidFill>
                  <a:srgbClr val="0070C0"/>
                </a:solidFill>
                <a:latin typeface="Comic Sans MS" pitchFamily="66" charset="0"/>
              </a:rPr>
              <a:t> </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692696"/>
            <a:ext cx="7239000" cy="1459544"/>
          </a:xfrm>
        </p:spPr>
        <p:txBody>
          <a:bodyPr>
            <a:normAutofit fontScale="92500" lnSpcReduction="10000"/>
          </a:bodyPr>
          <a:lstStyle/>
          <a:p>
            <a:pPr algn="ctr">
              <a:buNone/>
            </a:pPr>
            <a:r>
              <a:rPr lang="tr-TR" altLang="tr-TR" sz="4800" b="1" u="sng" dirty="0" smtClean="0">
                <a:solidFill>
                  <a:srgbClr val="FF3300"/>
                </a:solidFill>
                <a:latin typeface="Comic Sans MS" pitchFamily="66" charset="0"/>
                <a:cs typeface="Times New Roman" pitchFamily="18" charset="0"/>
              </a:rPr>
              <a:t>YANIT</a:t>
            </a:r>
          </a:p>
          <a:p>
            <a:pPr algn="ctr">
              <a:buNone/>
            </a:pPr>
            <a:r>
              <a:rPr lang="tr-TR" altLang="tr-TR" sz="4800" b="1" dirty="0" smtClean="0">
                <a:solidFill>
                  <a:srgbClr val="FF3300"/>
                </a:solidFill>
                <a:latin typeface="Comic Sans MS" pitchFamily="66" charset="0"/>
                <a:cs typeface="Times New Roman" pitchFamily="18" charset="0"/>
              </a:rPr>
              <a:t> Çünkü GELİŞİYORUM.</a:t>
            </a:r>
            <a:r>
              <a:rPr lang="tr-TR" altLang="tr-TR" sz="4800" dirty="0" smtClean="0">
                <a:latin typeface="Comic Sans MS" pitchFamily="66" charset="0"/>
              </a:rPr>
              <a:t> </a:t>
            </a:r>
          </a:p>
          <a:p>
            <a:endParaRPr lang="tr-TR" sz="4800" dirty="0">
              <a:latin typeface="Comic Sans MS" pitchFamily="66" charset="0"/>
            </a:endParaRPr>
          </a:p>
        </p:txBody>
      </p:sp>
      <p:sp>
        <p:nvSpPr>
          <p:cNvPr id="130050" name="AutoShape 2" descr="Erken ergenlik nedir? Ergenlik dönemi belirtileri ne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0052" name="AutoShape 4" descr="Erken ergenlik nedir? Ergenlik dönemi belirtileri ne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7890" name="AutoShape 2" descr="Erkeklerde ergenlik belirtileri - Milliyet Çocu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7892" name="AutoShape 4" descr="Erkeklerde ergenlik belirtileri - Milliyet Çocu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7894" name="AutoShape 6" descr="Ergenlik çağındaki erkekler neden sakarlaşı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7896" name="AutoShape 8" descr="Ergenlik çağındaki erkekler neden sakarlaşı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7898" name="Picture 10" descr="Mutlu Bir Ergenlik İçin Altın Öğütler"/>
          <p:cNvPicPr>
            <a:picLocks noChangeAspect="1" noChangeArrowheads="1"/>
          </p:cNvPicPr>
          <p:nvPr/>
        </p:nvPicPr>
        <p:blipFill>
          <a:blip r:embed="rId2" cstate="print"/>
          <a:srcRect/>
          <a:stretch>
            <a:fillRect/>
          </a:stretch>
        </p:blipFill>
        <p:spPr bwMode="auto">
          <a:xfrm>
            <a:off x="1907704" y="2636912"/>
            <a:ext cx="5184576" cy="35283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7283152" cy="5361459"/>
          </a:xfrm>
        </p:spPr>
        <p:txBody>
          <a:bodyPr>
            <a:normAutofit/>
          </a:bodyPr>
          <a:lstStyle/>
          <a:p>
            <a:pPr algn="just">
              <a:buNone/>
            </a:pPr>
            <a:r>
              <a:rPr lang="tr-TR" dirty="0" smtClean="0"/>
              <a:t>		</a:t>
            </a:r>
            <a:r>
              <a:rPr lang="tr-TR" dirty="0">
                <a:latin typeface="Comic Sans MS" pitchFamily="66" charset="0"/>
              </a:rPr>
              <a:t> </a:t>
            </a:r>
            <a:r>
              <a:rPr lang="tr-TR" altLang="tr-TR" dirty="0" smtClean="0">
                <a:latin typeface="Comic Sans MS" pitchFamily="66" charset="0"/>
                <a:cs typeface="Times New Roman" pitchFamily="18" charset="0"/>
              </a:rPr>
              <a:t>Kızların erkeklere oranla ortalama iki yıl kadar önce olgunlaşmaları nedeniyle, gençlik dönemindeki yaş sınırlarında,cinsler arasında belirgin bir farklılık görülür.</a:t>
            </a:r>
          </a:p>
          <a:p>
            <a:pPr algn="just">
              <a:buNone/>
            </a:pPr>
            <a:endParaRPr lang="tr-TR" altLang="tr-TR" dirty="0" smtClean="0">
              <a:latin typeface="Comic Sans MS" pitchFamily="66" charset="0"/>
              <a:cs typeface="Times New Roman" pitchFamily="18" charset="0"/>
            </a:endParaRPr>
          </a:p>
          <a:p>
            <a:pPr algn="just">
              <a:buNone/>
            </a:pPr>
            <a:r>
              <a:rPr lang="tr-TR" dirty="0" smtClean="0">
                <a:latin typeface="Comic Sans MS" pitchFamily="66" charset="0"/>
              </a:rPr>
              <a:t>		Ülkemizde </a:t>
            </a:r>
            <a:r>
              <a:rPr lang="tr-TR" dirty="0">
                <a:latin typeface="Comic Sans MS" pitchFamily="66" charset="0"/>
              </a:rPr>
              <a:t>ergenlik dönemi ortalama olarak kızlarda 10-12, erkeklerde 12-14 yaşları arasında başlar.  </a:t>
            </a:r>
            <a:endParaRPr lang="tr-TR" dirty="0" smtClean="0">
              <a:latin typeface="Comic Sans MS" pitchFamily="66" charset="0"/>
            </a:endParaRPr>
          </a:p>
          <a:p>
            <a:pPr algn="just">
              <a:buNone/>
            </a:pPr>
            <a:r>
              <a:rPr lang="tr-TR" dirty="0" smtClean="0">
                <a:latin typeface="Comic Sans MS" pitchFamily="66" charset="0"/>
              </a:rPr>
              <a:t/>
            </a:r>
            <a:br>
              <a:rPr lang="tr-TR" dirty="0" smtClean="0">
                <a:latin typeface="Comic Sans MS" pitchFamily="66" charset="0"/>
              </a:rPr>
            </a:br>
            <a:r>
              <a:rPr lang="tr-TR" dirty="0" smtClean="0">
                <a:latin typeface="Comic Sans MS" pitchFamily="66" charset="0"/>
              </a:rPr>
              <a:t>	Ergenlikteki </a:t>
            </a:r>
            <a:r>
              <a:rPr lang="tr-TR" dirty="0">
                <a:latin typeface="Comic Sans MS" pitchFamily="66" charset="0"/>
              </a:rPr>
              <a:t>fiziksel gelişme, kız ve erkek çocuklarda aynı zamanda ve aynı </a:t>
            </a:r>
            <a:r>
              <a:rPr lang="tr-TR" dirty="0" smtClean="0">
                <a:latin typeface="Comic Sans MS" pitchFamily="66" charset="0"/>
              </a:rPr>
              <a:t>hızda olmaz. </a:t>
            </a:r>
            <a:endParaRPr lang="tr-TR" dirty="0">
              <a:latin typeface="Comic Sans MS"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TotalTime>
  <Words>413</Words>
  <Application>Microsoft Office PowerPoint</Application>
  <PresentationFormat>Ekran Gösterisi (4:3)</PresentationFormat>
  <Paragraphs>180</Paragraphs>
  <Slides>56</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56</vt:i4>
      </vt:variant>
    </vt:vector>
  </HeadingPairs>
  <TitlesOfParts>
    <vt:vector size="65" baseType="lpstr">
      <vt:lpstr>Calibri</vt:lpstr>
      <vt:lpstr>Comic Sans MS</vt:lpstr>
      <vt:lpstr>ComicSansMS</vt:lpstr>
      <vt:lpstr>ComicSansMS-Bold</vt:lpstr>
      <vt:lpstr>Constantia</vt:lpstr>
      <vt:lpstr>Times New Roman</vt:lpstr>
      <vt:lpstr>Wingdings 2</vt:lpstr>
      <vt:lpstr>Akış</vt:lpstr>
      <vt:lpstr>Klip</vt:lpstr>
      <vt:lpstr>PowerPoint Sunusu</vt:lpstr>
      <vt:lpstr>PowerPoint Sunusu</vt:lpstr>
      <vt:lpstr>ERGENLİK NEDİR?</vt:lpstr>
      <vt:lpstr>PowerPoint Sunusu</vt:lpstr>
      <vt:lpstr>PowerPoint Sunusu</vt:lpstr>
      <vt:lpstr>PowerPoint Sunusu</vt:lpstr>
      <vt:lpstr>Aşağıdaki soruları kendinize sordunuz mu?  </vt:lpstr>
      <vt:lpstr>PowerPoint Sunusu</vt:lpstr>
      <vt:lpstr>PowerPoint Sunusu</vt:lpstr>
      <vt:lpstr>PowerPoint Sunusu</vt:lpstr>
      <vt:lpstr>DİKKAT!!!</vt:lpstr>
      <vt:lpstr>ERGENLİKTE BÜYÜME GELİŞME VE OLGUNLAŞMA  </vt:lpstr>
      <vt:lpstr>PowerPoint Sunusu</vt:lpstr>
      <vt:lpstr>PowerPoint Sunusu</vt:lpstr>
      <vt:lpstr>PowerPoint Sunusu</vt:lpstr>
      <vt:lpstr>PowerPoint Sunusu</vt:lpstr>
      <vt:lpstr>PowerPoint Sunusu</vt:lpstr>
      <vt:lpstr>ERGENLİK DÖNEMİNDE FİZİKSEL DEĞİŞİMLER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ERGENLİKTE DUYGUSAL GELİŞİM  </vt:lpstr>
      <vt:lpstr>PowerPoint Sunusu</vt:lpstr>
      <vt:lpstr>PowerPoint Sunusu</vt:lpstr>
      <vt:lpstr>PowerPoint Sunusu</vt:lpstr>
      <vt:lpstr>PowerPoint Sunusu</vt:lpstr>
      <vt:lpstr>PowerPoint Sunusu</vt:lpstr>
      <vt:lpstr>PowerPoint Sunusu</vt:lpstr>
      <vt:lpstr>PowerPoint Sunusu</vt:lpstr>
      <vt:lpstr>Ergenlik döneminde en sık rastlanan duygu biçimleri  </vt:lpstr>
      <vt:lpstr>PowerPoint Sunusu</vt:lpstr>
      <vt:lpstr>PowerPoint Sunusu</vt:lpstr>
      <vt:lpstr>PowerPoint Sunusu</vt:lpstr>
      <vt:lpstr>PowerPoint Sunusu</vt:lpstr>
      <vt:lpstr>PowerPoint Sunusu</vt:lpstr>
      <vt:lpstr>PowerPoint Sunusu</vt:lpstr>
      <vt:lpstr>PowerPoint Sunusu</vt:lpstr>
      <vt:lpstr>ERGENLİĞİN TUTUM VE DAVRANIŞLAR ÜZERİNDEKİ ETKİSİ </vt:lpstr>
      <vt:lpstr>Yalnızlık İsteğİ </vt:lpstr>
      <vt:lpstr>Çalışma İsteksizliği </vt:lpstr>
      <vt:lpstr>Disipline Karşı Direniş</vt:lpstr>
      <vt:lpstr>Çekingenlik</vt:lpstr>
      <vt:lpstr>Fazla Hayal Kurma  </vt:lpstr>
      <vt:lpstr>Duygululuğun Artması  </vt:lpstr>
      <vt:lpstr>ERGENLİKTE ÖZBAKIM</vt:lpstr>
      <vt:lpstr>PowerPoint Sunusu</vt:lpstr>
      <vt:lpstr>PowerPoint Sunusu</vt:lpstr>
      <vt:lpstr>Koltuk ALtı ve Kasık Bölgesi Temizliği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pc1</dc:creator>
  <cp:lastModifiedBy>User</cp:lastModifiedBy>
  <cp:revision>13</cp:revision>
  <dcterms:created xsi:type="dcterms:W3CDTF">2021-04-05T07:55:25Z</dcterms:created>
  <dcterms:modified xsi:type="dcterms:W3CDTF">2025-02-11T12:53:51Z</dcterms:modified>
</cp:coreProperties>
</file>